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70" r:id="rId2"/>
    <p:sldId id="282" r:id="rId3"/>
    <p:sldId id="304" r:id="rId4"/>
    <p:sldId id="305" r:id="rId5"/>
    <p:sldId id="306" r:id="rId6"/>
    <p:sldId id="307" r:id="rId7"/>
    <p:sldId id="308" r:id="rId8"/>
    <p:sldId id="285" r:id="rId9"/>
    <p:sldId id="309" r:id="rId10"/>
    <p:sldId id="413" r:id="rId11"/>
    <p:sldId id="414" r:id="rId12"/>
    <p:sldId id="415" r:id="rId13"/>
    <p:sldId id="416" r:id="rId14"/>
    <p:sldId id="417" r:id="rId15"/>
    <p:sldId id="418" r:id="rId16"/>
    <p:sldId id="386" r:id="rId17"/>
    <p:sldId id="310" r:id="rId18"/>
    <p:sldId id="311" r:id="rId19"/>
    <p:sldId id="376" r:id="rId20"/>
    <p:sldId id="393" r:id="rId21"/>
    <p:sldId id="394" r:id="rId22"/>
    <p:sldId id="378" r:id="rId23"/>
    <p:sldId id="377" r:id="rId24"/>
    <p:sldId id="375" r:id="rId25"/>
    <p:sldId id="391" r:id="rId26"/>
    <p:sldId id="392" r:id="rId27"/>
    <p:sldId id="379" r:id="rId28"/>
    <p:sldId id="390" r:id="rId29"/>
    <p:sldId id="317" r:id="rId30"/>
    <p:sldId id="395" r:id="rId31"/>
    <p:sldId id="396" r:id="rId32"/>
    <p:sldId id="380" r:id="rId33"/>
    <p:sldId id="397" r:id="rId34"/>
    <p:sldId id="398" r:id="rId35"/>
    <p:sldId id="399" r:id="rId36"/>
    <p:sldId id="387" r:id="rId37"/>
    <p:sldId id="381" r:id="rId38"/>
    <p:sldId id="400" r:id="rId39"/>
    <p:sldId id="388" r:id="rId40"/>
    <p:sldId id="401" r:id="rId41"/>
    <p:sldId id="382" r:id="rId42"/>
    <p:sldId id="402" r:id="rId43"/>
    <p:sldId id="383" r:id="rId44"/>
    <p:sldId id="403" r:id="rId45"/>
    <p:sldId id="389" r:id="rId46"/>
    <p:sldId id="318" r:id="rId47"/>
    <p:sldId id="404" r:id="rId48"/>
    <p:sldId id="405" r:id="rId49"/>
    <p:sldId id="406" r:id="rId50"/>
    <p:sldId id="384" r:id="rId51"/>
    <p:sldId id="407" r:id="rId52"/>
    <p:sldId id="408" r:id="rId53"/>
    <p:sldId id="409" r:id="rId54"/>
    <p:sldId id="410" r:id="rId55"/>
    <p:sldId id="411" r:id="rId56"/>
    <p:sldId id="385" r:id="rId57"/>
    <p:sldId id="319" r:id="rId58"/>
    <p:sldId id="412" r:id="rId59"/>
    <p:sldId id="374" r:id="rId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4" autoAdjust="0"/>
    <p:restoredTop sz="94660"/>
  </p:normalViewPr>
  <p:slideViewPr>
    <p:cSldViewPr>
      <p:cViewPr varScale="1">
        <p:scale>
          <a:sx n="105" d="100"/>
          <a:sy n="105" d="100"/>
        </p:scale>
        <p:origin x="324" y="1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48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48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364A8DC-A7BF-424A-88CF-0075C133AD7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68E51-79E6-4629-A2A6-192AB563E666}" type="slidenum">
              <a:rPr lang="en-US"/>
              <a:pPr/>
              <a:t>1</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A6F09-158B-49DD-A925-FCC7EF81E1C0}" type="slidenum">
              <a:rPr lang="en-US"/>
              <a:pPr/>
              <a:t>10</a:t>
            </a:fld>
            <a:endParaRPr lang="en-US"/>
          </a:p>
        </p:txBody>
      </p:sp>
      <p:sp>
        <p:nvSpPr>
          <p:cNvPr id="32461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4611"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90443" tIns="45222" rIns="90443" bIns="45222"/>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A3C91-90D9-4B3C-A214-83225544A931}" type="slidenum">
              <a:rPr lang="en-US"/>
              <a:pPr/>
              <a:t>11</a:t>
            </a:fld>
            <a:endParaRPr lang="en-US"/>
          </a:p>
        </p:txBody>
      </p:sp>
      <p:sp>
        <p:nvSpPr>
          <p:cNvPr id="326658"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6659"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90443" tIns="45222" rIns="90443" bIns="45222"/>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157EF-8923-417B-870B-A960BFFB2168}" type="slidenum">
              <a:rPr lang="en-US"/>
              <a:pPr/>
              <a:t>12</a:t>
            </a:fld>
            <a:endParaRPr lang="en-US"/>
          </a:p>
        </p:txBody>
      </p:sp>
      <p:sp>
        <p:nvSpPr>
          <p:cNvPr id="328706"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8707"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90443" tIns="45222" rIns="90443" bIns="45222"/>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0A1E5-A9F7-4C46-919E-14132CE6AC2C}" type="slidenum">
              <a:rPr lang="en-US"/>
              <a:pPr/>
              <a:t>13</a:t>
            </a:fld>
            <a:endParaRPr lang="en-US"/>
          </a:p>
        </p:txBody>
      </p:sp>
      <p:sp>
        <p:nvSpPr>
          <p:cNvPr id="330754"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0755"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90443" tIns="45222" rIns="90443" bIns="45222"/>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0D7E3-6C3A-462D-A652-2591E66C793A}" type="slidenum">
              <a:rPr lang="en-US"/>
              <a:pPr/>
              <a:t>14</a:t>
            </a:fld>
            <a:endParaRPr lang="en-US"/>
          </a:p>
        </p:txBody>
      </p:sp>
      <p:sp>
        <p:nvSpPr>
          <p:cNvPr id="332802"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2803"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90443" tIns="45222" rIns="90443" bIns="45222"/>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B0C553-220F-46F4-A1B7-090DA1990785}" type="slidenum">
              <a:rPr lang="en-US"/>
              <a:pPr/>
              <a:t>15</a:t>
            </a:fld>
            <a:endParaRPr lang="en-US"/>
          </a:p>
        </p:txBody>
      </p:sp>
      <p:sp>
        <p:nvSpPr>
          <p:cNvPr id="33485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4851"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90443" tIns="45222" rIns="90443" bIns="45222"/>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3E063-DFDF-4CBB-8C8E-F7C032423118}" type="slidenum">
              <a:rPr lang="en-US"/>
              <a:pPr/>
              <a:t>16</a:t>
            </a:fld>
            <a:endParaRPr lang="en-US"/>
          </a:p>
        </p:txBody>
      </p:sp>
      <p:sp>
        <p:nvSpPr>
          <p:cNvPr id="223234" name="Rectangle 1026"/>
          <p:cNvSpPr>
            <a:spLocks noGrp="1" noRot="1" noChangeAspect="1" noChangeArrowheads="1" noTextEdit="1"/>
          </p:cNvSpPr>
          <p:nvPr>
            <p:ph type="sldImg"/>
          </p:nvPr>
        </p:nvSpPr>
        <p:spPr>
          <a:ln/>
        </p:spPr>
      </p:sp>
      <p:sp>
        <p:nvSpPr>
          <p:cNvPr id="22323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83D7E-5F5B-44D4-93E9-D87C13C77C4F}" type="slidenum">
              <a:rPr lang="en-US"/>
              <a:pPr/>
              <a:t>17</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89ED6-6F77-46E9-A146-BF9F42CBE721}" type="slidenum">
              <a:rPr lang="en-US"/>
              <a:pPr/>
              <a:t>18</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27B2C-F1DB-4805-8C8E-3C35D9CAAED7}" type="slidenum">
              <a:rPr lang="en-US"/>
              <a:pPr/>
              <a:t>19</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9EAD8-587D-4CAF-8A28-27DE2ABB4182}" type="slidenum">
              <a:rPr lang="en-US"/>
              <a:pPr/>
              <a:t>2</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0E68D-1DCB-4B7A-ACA3-3BA43DB4A6A2}" type="slidenum">
              <a:rPr lang="en-US"/>
              <a:pPr/>
              <a:t>20</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993C7-F1A2-473E-BF1C-8CCC793D2D13}" type="slidenum">
              <a:rPr lang="en-US"/>
              <a:pPr/>
              <a:t>21</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9C710-C993-4B65-B2AB-F50D1560332B}" type="slidenum">
              <a:rPr lang="en-US"/>
              <a:pPr/>
              <a:t>22</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B860C-783F-4B07-9A64-F2744895B9D6}" type="slidenum">
              <a:rPr lang="en-US"/>
              <a:pPr/>
              <a:t>23</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84BA2-449B-4F99-9F86-A9272DCDE09A}" type="slidenum">
              <a:rPr lang="en-US"/>
              <a:pPr/>
              <a:t>24</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7CB782-84EC-4A81-BB38-30F22C0FEC62}" type="slidenum">
              <a:rPr lang="en-US"/>
              <a:pPr/>
              <a:t>25</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FFDD1-E281-41B6-85F1-8E238B60EF15}" type="slidenum">
              <a:rPr lang="en-US"/>
              <a:pPr/>
              <a:t>26</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E2AF0-1BAF-478A-9171-7B82BC77894C}" type="slidenum">
              <a:rPr lang="en-US"/>
              <a:pPr/>
              <a:t>27</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9FF2E-91A4-487B-B4CA-58811A4D9401}" type="slidenum">
              <a:rPr lang="en-US"/>
              <a:pPr/>
              <a:t>28</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1525BB-770A-4B76-8DAD-00D95506E9A0}" type="slidenum">
              <a:rPr lang="en-US"/>
              <a:pPr/>
              <a:t>29</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F5964-80F0-49AE-9FD9-14AB694FFF0D}" type="slidenum">
              <a:rPr lang="en-US"/>
              <a:pPr/>
              <a:t>3</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49E8B-C0EF-408F-939E-0218FC620B96}" type="slidenum">
              <a:rPr lang="en-US"/>
              <a:pPr/>
              <a:t>30</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5211E-B026-4A95-9482-61BF5D45EBF4}" type="slidenum">
              <a:rPr lang="en-US"/>
              <a:pPr/>
              <a:t>31</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05E9B-37E0-4C08-82B4-50CE440389F4}" type="slidenum">
              <a:rPr lang="en-US"/>
              <a:pPr/>
              <a:t>32</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19E8E-92B9-4690-B4EB-21F04FCDCBB3}" type="slidenum">
              <a:rPr lang="en-US"/>
              <a:pPr/>
              <a:t>33</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0B39C-C2AD-43D7-80F2-9139EC1D72D4}" type="slidenum">
              <a:rPr lang="en-US"/>
              <a:pPr/>
              <a:t>34</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5C89B-1337-4EB9-9FAE-CAB49937E9DD}" type="slidenum">
              <a:rPr lang="en-US"/>
              <a:pPr/>
              <a:t>35</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72255-ABC4-451F-9182-E899486D43C3}" type="slidenum">
              <a:rPr lang="en-US"/>
              <a:pPr/>
              <a:t>36</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F1FE9-CDF5-4A61-A10E-DF6C2BE8D511}" type="slidenum">
              <a:rPr lang="en-US"/>
              <a:pPr/>
              <a:t>37</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4EAF7-5ADC-4EA8-9BEC-51F130D97EE6}" type="slidenum">
              <a:rPr lang="en-US"/>
              <a:pPr/>
              <a:t>38</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A17E2-DF31-4CFF-B219-35E1396677E5}" type="slidenum">
              <a:rPr lang="en-US"/>
              <a:pPr/>
              <a:t>39</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44BA4-A0B5-4F3C-B9D4-13CE4B330108}" type="slidenum">
              <a:rPr lang="en-US"/>
              <a:pPr/>
              <a:t>4</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5B55B-DF0F-4340-A6B5-DB4570A90302}" type="slidenum">
              <a:rPr lang="en-US"/>
              <a:pPr/>
              <a:t>40</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986F1-782E-484A-869B-35527E66CE0A}" type="slidenum">
              <a:rPr lang="en-US"/>
              <a:pPr/>
              <a:t>41</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F88AB-EB25-4E50-9D55-BE5856F7E58B}" type="slidenum">
              <a:rPr lang="en-US"/>
              <a:pPr/>
              <a:t>42</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4FE94-074B-4567-96F9-990B264E5CB2}" type="slidenum">
              <a:rPr lang="en-US"/>
              <a:pPr/>
              <a:t>43</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C67DB-FDFC-499D-893F-F109F2528E28}" type="slidenum">
              <a:rPr lang="en-US"/>
              <a:pPr/>
              <a:t>44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6BD1F-4A78-4E81-BD8A-85B527467C65}" type="slidenum">
              <a:rPr lang="en-US"/>
              <a:pPr/>
              <a:t>45</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1A2AD-7192-4DF8-96EB-D8C092E3C77C}" type="slidenum">
              <a:rPr lang="en-US"/>
              <a:pPr/>
              <a:t>46</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6E761-A93E-4381-AF5C-4765B9B1DAAB}" type="slidenum">
              <a:rPr lang="en-US"/>
              <a:pPr/>
              <a:t>47</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6825A-D870-4FD1-B3C4-934D43C786DC}" type="slidenum">
              <a:rPr lang="en-US"/>
              <a:pPr/>
              <a:t>48</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C50C3-3E71-4167-ABED-F09CCC7DE3A8}" type="slidenum">
              <a:rPr lang="en-US"/>
              <a:pPr/>
              <a:t>49</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B694A-A733-40EA-9156-AA487858A744}" type="slidenum">
              <a:rPr lang="en-US"/>
              <a:pPr/>
              <a:t>5</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E3295-D69C-4F06-B204-5C6734C3A0C9}" type="slidenum">
              <a:rPr lang="en-US"/>
              <a:pPr/>
              <a:t>50</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1B083-E7E8-440E-9D6C-4EFDBAAD1954}" type="slidenum">
              <a:rPr lang="en-US"/>
              <a:pPr/>
              <a:t>51</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E0D71-1D51-4658-BD93-C0A3E40D02C6}" type="slidenum">
              <a:rPr lang="en-US"/>
              <a:pPr/>
              <a:t>52</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A9179-CF51-4B81-80CD-6D18583826C6}" type="slidenum">
              <a:rPr lang="en-US"/>
              <a:pPr/>
              <a:t>53</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332E1-C2D6-4980-B866-0B9DE45859AA}" type="slidenum">
              <a:rPr lang="en-US"/>
              <a:pPr/>
              <a:t>54</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4636D-BC4D-44FF-A04A-04FEA92FAC01}" type="slidenum">
              <a:rPr lang="en-US"/>
              <a:pPr/>
              <a:t>55</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4BFFB-6134-4056-81DE-34E14E5345DF}" type="slidenum">
              <a:rPr lang="en-US"/>
              <a:pPr/>
              <a:t>56</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96605-5383-457A-98BC-AF401A338B77}" type="slidenum">
              <a:rPr lang="en-US"/>
              <a:pPr/>
              <a:t>57</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CB012E-62D8-4A3C-AEF3-B6240902E7D1}" type="slidenum">
              <a:rPr lang="en-US"/>
              <a:pPr/>
              <a:t>58</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0A9E8-1E96-4BF0-8927-C8DFC2432AC1}" type="slidenum">
              <a:rPr lang="en-US"/>
              <a:pPr/>
              <a:t>59</a:t>
            </a:fld>
            <a:endParaRPr 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1729F-4B3D-4AF6-9BC3-27AFC65DD9F4}" type="slidenum">
              <a:rPr lang="en-US"/>
              <a:pPr/>
              <a:t>6</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F959B-5191-413F-BC77-E709FC562427}" type="slidenum">
              <a:rPr lang="en-US"/>
              <a:pPr/>
              <a:t>7</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6A0E6-6367-4600-9343-01F18CC5778C}" type="slidenum">
              <a:rPr lang="en-US"/>
              <a:pPr/>
              <a:t>8</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68B3E4-3EE4-4C88-A65C-D8E48A846BF4}" type="slidenum">
              <a:rPr lang="en-US"/>
              <a:pPr/>
              <a:t>9</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FF71FE-5D00-474A-8AE8-030B6ED2D18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A37F90-F1BF-4D69-AFD4-BD2E9AE7988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710EB6-C45B-4DE8-B3D9-6FE0BC7205B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82BB727E-56BF-46FD-9334-C5780BD504A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5D32AB5-AD32-48C3-A9AE-7601901789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B4639C-DDEB-401D-A2AF-08C00CE961F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645427-D2F6-470B-9A5C-C3E9445562F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32D905-BE2F-4A61-9CB5-915C9CC8D9E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F97E850-6714-4E30-B59D-54D53EA6835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59CF348-1A9B-4E7D-8AC4-306597A3A2F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7ED68D6-2274-4EA9-9108-4C33149DB52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19A69A-BDC0-49DE-A7ED-A8616A5B61B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3F7A9C-B7B4-48ED-A463-8738687BC83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086B026-C5F9-4F1F-A118-BD661F917BB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3.xml"/><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0.wmf"/><Relationship Id="rId4" Type="http://schemas.openxmlformats.org/officeDocument/2006/relationships/oleObject" Target="../embeddings/oleObject4.bin"/><Relationship Id="rId9" Type="http://schemas.openxmlformats.org/officeDocument/2006/relationships/image" Target="../media/image1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4.xml"/><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0.wmf"/><Relationship Id="rId4" Type="http://schemas.openxmlformats.org/officeDocument/2006/relationships/oleObject" Target="../embeddings/oleObject7.bin"/><Relationship Id="rId9" Type="http://schemas.openxmlformats.org/officeDocument/2006/relationships/image" Target="../media/image13.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5.xml"/><Relationship Id="rId7" Type="http://schemas.openxmlformats.org/officeDocument/2006/relationships/image" Target="../media/image15.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4.wmf"/><Relationship Id="rId10" Type="http://schemas.openxmlformats.org/officeDocument/2006/relationships/image" Target="../media/image17.jpeg"/><Relationship Id="rId4" Type="http://schemas.openxmlformats.org/officeDocument/2006/relationships/oleObject" Target="../embeddings/oleObject10.bin"/><Relationship Id="rId9"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meted.ucar.edu/norlat/snow/lake_effect/" TargetMode="External"/><Relationship Id="rId4" Type="http://schemas.openxmlformats.org/officeDocument/2006/relationships/hyperlink" Target="http://www.comet.ucar.edu/class/smfaculty/byr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8.wmf"/><Relationship Id="rId7"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8.wmf"/><Relationship Id="rId7"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1.png"/><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a:t>ATMS 316- Mesoscale Meteorology</a:t>
            </a:r>
          </a:p>
        </p:txBody>
      </p:sp>
      <p:sp>
        <p:nvSpPr>
          <p:cNvPr id="23557" name="Text Box 5"/>
          <p:cNvSpPr txBox="1">
            <a:spLocks noChangeArrowheads="1"/>
          </p:cNvSpPr>
          <p:nvPr/>
        </p:nvSpPr>
        <p:spPr bwMode="auto">
          <a:xfrm>
            <a:off x="4572000" y="6278563"/>
            <a:ext cx="4146550" cy="274637"/>
          </a:xfrm>
          <a:prstGeom prst="rect">
            <a:avLst/>
          </a:prstGeom>
          <a:noFill/>
          <a:ln w="9525">
            <a:noFill/>
            <a:miter lim="800000"/>
            <a:headEnd/>
            <a:tailEnd/>
          </a:ln>
          <a:effectLst/>
        </p:spPr>
        <p:txBody>
          <a:bodyPr wrap="none">
            <a:spAutoFit/>
          </a:bodyPr>
          <a:lstStyle/>
          <a:p>
            <a:r>
              <a:rPr lang="en-US" sz="1200"/>
              <a:t>http://www.ucar.edu/communications/factsheets/Tornadoes.html</a:t>
            </a:r>
          </a:p>
        </p:txBody>
      </p:sp>
      <p:sp>
        <p:nvSpPr>
          <p:cNvPr id="23558" name="Rectangle 6"/>
          <p:cNvSpPr>
            <a:spLocks noGrp="1" noChangeArrowheads="1"/>
          </p:cNvSpPr>
          <p:nvPr>
            <p:ph type="body" sz="half" idx="1"/>
          </p:nvPr>
        </p:nvSpPr>
        <p:spPr>
          <a:xfrm>
            <a:off x="304800" y="2057400"/>
            <a:ext cx="3810000" cy="4114800"/>
          </a:xfrm>
          <a:noFill/>
          <a:ln/>
        </p:spPr>
        <p:txBody>
          <a:bodyPr/>
          <a:lstStyle/>
          <a:p>
            <a:r>
              <a:rPr lang="en-US" sz="2800"/>
              <a:t>Packet#3</a:t>
            </a:r>
          </a:p>
          <a:p>
            <a:r>
              <a:rPr lang="en-US" sz="2800"/>
              <a:t>Interesting things happen at the </a:t>
            </a:r>
            <a:r>
              <a:rPr lang="en-US" sz="2800" u="sng"/>
              <a:t>boundaries</a:t>
            </a:r>
            <a:r>
              <a:rPr lang="en-US" sz="2800"/>
              <a:t>, or at the </a:t>
            </a:r>
            <a:r>
              <a:rPr lang="en-US" sz="2800" i="1"/>
              <a:t>interface</a:t>
            </a:r>
            <a:r>
              <a:rPr lang="en-US" sz="2800"/>
              <a:t>…</a:t>
            </a:r>
          </a:p>
          <a:p>
            <a:pPr lvl="1"/>
            <a:r>
              <a:rPr lang="en-US" sz="2400"/>
              <a:t>Land, water (coastline)</a:t>
            </a:r>
          </a:p>
        </p:txBody>
      </p:sp>
      <p:pic>
        <p:nvPicPr>
          <p:cNvPr id="23560" name="Picture 8" descr="1600"/>
          <p:cNvPicPr>
            <a:picLocks noChangeAspect="1" noChangeArrowheads="1"/>
          </p:cNvPicPr>
          <p:nvPr/>
        </p:nvPicPr>
        <p:blipFill>
          <a:blip r:embed="rId3" cstate="print"/>
          <a:srcRect/>
          <a:stretch>
            <a:fillRect/>
          </a:stretch>
        </p:blipFill>
        <p:spPr bwMode="auto">
          <a:xfrm>
            <a:off x="5105400" y="1828800"/>
            <a:ext cx="2895600" cy="4114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304800" y="2057400"/>
            <a:ext cx="8458200" cy="4648200"/>
          </a:xfrm>
          <a:prstGeom prst="rect">
            <a:avLst/>
          </a:prstGeom>
          <a:noFill/>
          <a:ln w="9525">
            <a:noFill/>
            <a:miter lim="800000"/>
            <a:headEnd/>
            <a:tailEnd/>
          </a:ln>
          <a:effectLst/>
        </p:spPr>
        <p:txBody>
          <a:bodyPr/>
          <a:lstStyle/>
          <a:p>
            <a:pPr marL="342900" indent="-342900">
              <a:spcBef>
                <a:spcPct val="20000"/>
              </a:spcBef>
              <a:buFontTx/>
              <a:buChar char="•"/>
            </a:pPr>
            <a:r>
              <a:rPr lang="en-US" sz="2800"/>
              <a:t>Turbulence and fluxes of heat, momentum, and moisture [material found in Section 4.1.2]</a:t>
            </a:r>
          </a:p>
          <a:p>
            <a:pPr marL="742950" lvl="1" indent="-285750">
              <a:spcBef>
                <a:spcPct val="20000"/>
              </a:spcBef>
              <a:buFontTx/>
              <a:buChar char="–"/>
            </a:pPr>
            <a:r>
              <a:rPr lang="en-US"/>
              <a:t>The surface is quite often the most important source and sink of important atmospheric properties (heat, momentum, moisture)</a:t>
            </a:r>
          </a:p>
          <a:p>
            <a:pPr marL="742950" lvl="1" indent="-285750">
              <a:spcBef>
                <a:spcPct val="20000"/>
              </a:spcBef>
              <a:buFontTx/>
              <a:buChar char="–"/>
            </a:pPr>
            <a:r>
              <a:rPr lang="en-US"/>
              <a:t>How do these properties get transported? Turbulence (a.k.a. friction)</a:t>
            </a:r>
          </a:p>
          <a:p>
            <a:pPr marL="1143000" lvl="2" indent="-228600">
              <a:spcBef>
                <a:spcPct val="20000"/>
              </a:spcBef>
              <a:buFontTx/>
              <a:buChar char="•"/>
            </a:pPr>
            <a:r>
              <a:rPr lang="en-US" sz="2000"/>
              <a:t>Scales</a:t>
            </a:r>
          </a:p>
          <a:p>
            <a:pPr marL="1600200" lvl="3" indent="-228600">
              <a:spcBef>
                <a:spcPct val="20000"/>
              </a:spcBef>
              <a:buFontTx/>
              <a:buChar char="–"/>
            </a:pPr>
            <a:r>
              <a:rPr lang="en-US" sz="1800"/>
              <a:t>200 m, BL turbulence</a:t>
            </a:r>
          </a:p>
          <a:p>
            <a:pPr marL="1600200" lvl="3" indent="-228600">
              <a:spcBef>
                <a:spcPct val="20000"/>
              </a:spcBef>
              <a:buFontTx/>
              <a:buChar char="–"/>
            </a:pPr>
            <a:r>
              <a:rPr lang="en-US" sz="1800"/>
              <a:t>20 m, surface-layer turbulence</a:t>
            </a:r>
          </a:p>
          <a:p>
            <a:pPr marL="1600200" lvl="3" indent="-228600">
              <a:spcBef>
                <a:spcPct val="20000"/>
              </a:spcBef>
              <a:buFontTx/>
              <a:buChar char="–"/>
            </a:pPr>
            <a:r>
              <a:rPr lang="en-US" sz="1800"/>
              <a:t>2 m, inertial subrange turbulence</a:t>
            </a:r>
          </a:p>
          <a:p>
            <a:pPr marL="1600200" lvl="3" indent="-228600">
              <a:spcBef>
                <a:spcPct val="20000"/>
              </a:spcBef>
              <a:buFontTx/>
              <a:buChar char="–"/>
            </a:pPr>
            <a:r>
              <a:rPr lang="en-US" sz="1800"/>
              <a:t>2 mm, fine-scale turbulence</a:t>
            </a:r>
          </a:p>
        </p:txBody>
      </p:sp>
      <p:sp>
        <p:nvSpPr>
          <p:cNvPr id="323587" name="Rectangle 3"/>
          <p:cNvSpPr>
            <a:spLocks noGrp="1" noChangeArrowheads="1"/>
          </p:cNvSpPr>
          <p:nvPr>
            <p:ph type="title"/>
          </p:nvPr>
        </p:nvSpPr>
        <p:spPr>
          <a:noFill/>
          <a:ln/>
        </p:spPr>
        <p:txBody>
          <a:bodyPr/>
          <a:lstStyle/>
          <a:p>
            <a:r>
              <a:rPr lang="en-US"/>
              <a:t>ATMS 316- Background</a:t>
            </a:r>
          </a:p>
        </p:txBody>
      </p:sp>
      <p:sp>
        <p:nvSpPr>
          <p:cNvPr id="323588" name="Text Box 4"/>
          <p:cNvSpPr txBox="1">
            <a:spLocks noChangeArrowheads="1"/>
          </p:cNvSpPr>
          <p:nvPr/>
        </p:nvSpPr>
        <p:spPr bwMode="auto">
          <a:xfrm>
            <a:off x="6064250" y="6338888"/>
            <a:ext cx="2927350" cy="366712"/>
          </a:xfrm>
          <a:prstGeom prst="rect">
            <a:avLst/>
          </a:prstGeom>
          <a:noFill/>
          <a:ln w="9525">
            <a:noFill/>
            <a:miter lim="800000"/>
            <a:headEnd/>
            <a:tailEnd/>
          </a:ln>
          <a:effectLst/>
        </p:spPr>
        <p:txBody>
          <a:bodyPr wrap="none">
            <a:spAutoFit/>
          </a:bodyPr>
          <a:lstStyle/>
          <a:p>
            <a:r>
              <a:rPr lang="en-US" sz="1800"/>
              <a:t>Wallace &amp; Hobbs, p. 381-389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1026"/>
          <p:cNvSpPr>
            <a:spLocks noChangeArrowheads="1"/>
          </p:cNvSpPr>
          <p:nvPr/>
        </p:nvSpPr>
        <p:spPr bwMode="auto">
          <a:xfrm>
            <a:off x="76200" y="2057400"/>
            <a:ext cx="5715000" cy="4648200"/>
          </a:xfrm>
          <a:prstGeom prst="rect">
            <a:avLst/>
          </a:prstGeom>
          <a:noFill/>
          <a:ln w="9525">
            <a:noFill/>
            <a:miter lim="800000"/>
            <a:headEnd/>
            <a:tailEnd/>
          </a:ln>
          <a:effectLst/>
        </p:spPr>
        <p:txBody>
          <a:bodyPr/>
          <a:lstStyle/>
          <a:p>
            <a:pPr marL="342900" indent="-342900">
              <a:spcBef>
                <a:spcPct val="20000"/>
              </a:spcBef>
              <a:buFontTx/>
              <a:buChar char="•"/>
            </a:pPr>
            <a:r>
              <a:rPr lang="en-US" sz="2800"/>
              <a:t>Turbulence and fluxes of heat, momentum, and moisture</a:t>
            </a:r>
          </a:p>
          <a:p>
            <a:pPr marL="742950" lvl="1" indent="-285750">
              <a:spcBef>
                <a:spcPct val="20000"/>
              </a:spcBef>
              <a:buFontTx/>
              <a:buChar char="–"/>
            </a:pPr>
            <a:r>
              <a:rPr lang="en-US"/>
              <a:t>Example, heat flux (W m</a:t>
            </a:r>
            <a:r>
              <a:rPr lang="en-US" baseline="30000"/>
              <a:t>-2</a:t>
            </a:r>
            <a:r>
              <a:rPr lang="en-US"/>
              <a:t>)…</a:t>
            </a:r>
          </a:p>
          <a:p>
            <a:pPr marL="742950" lvl="1" indent="-285750">
              <a:spcBef>
                <a:spcPct val="20000"/>
              </a:spcBef>
              <a:buFontTx/>
              <a:buChar char="–"/>
            </a:pPr>
            <a:endParaRPr lang="en-US"/>
          </a:p>
          <a:p>
            <a:pPr marL="742950" lvl="1" indent="-285750">
              <a:spcBef>
                <a:spcPct val="20000"/>
              </a:spcBef>
              <a:buFontTx/>
              <a:buChar char="–"/>
            </a:pPr>
            <a:endParaRPr lang="en-US"/>
          </a:p>
          <a:p>
            <a:pPr marL="742950" lvl="1" indent="-285750">
              <a:spcBef>
                <a:spcPct val="20000"/>
              </a:spcBef>
            </a:pPr>
            <a:r>
              <a:rPr lang="en-US" i="1"/>
              <a:t>F</a:t>
            </a:r>
            <a:r>
              <a:rPr lang="en-US" i="1" baseline="-25000"/>
              <a:t>H</a:t>
            </a:r>
            <a:r>
              <a:rPr lang="en-US"/>
              <a:t> is the </a:t>
            </a:r>
            <a:r>
              <a:rPr lang="en-US" i="1"/>
              <a:t>kinematic heat flux</a:t>
            </a:r>
            <a:r>
              <a:rPr lang="en-US"/>
              <a:t> [K m s</a:t>
            </a:r>
            <a:r>
              <a:rPr lang="en-US" baseline="30000"/>
              <a:t>-1</a:t>
            </a:r>
            <a:r>
              <a:rPr lang="en-US"/>
              <a:t>]</a:t>
            </a:r>
          </a:p>
        </p:txBody>
      </p:sp>
      <p:sp>
        <p:nvSpPr>
          <p:cNvPr id="325635" name="Rectangle 1027"/>
          <p:cNvSpPr>
            <a:spLocks noGrp="1" noChangeArrowheads="1"/>
          </p:cNvSpPr>
          <p:nvPr>
            <p:ph type="title"/>
          </p:nvPr>
        </p:nvSpPr>
        <p:spPr>
          <a:noFill/>
          <a:ln/>
        </p:spPr>
        <p:txBody>
          <a:bodyPr/>
          <a:lstStyle/>
          <a:p>
            <a:r>
              <a:rPr lang="en-US"/>
              <a:t>ATMS 316- Background</a:t>
            </a:r>
          </a:p>
        </p:txBody>
      </p:sp>
      <p:sp>
        <p:nvSpPr>
          <p:cNvPr id="325636" name="Text Box 1028"/>
          <p:cNvSpPr txBox="1">
            <a:spLocks noChangeArrowheads="1"/>
          </p:cNvSpPr>
          <p:nvPr/>
        </p:nvSpPr>
        <p:spPr bwMode="auto">
          <a:xfrm>
            <a:off x="6064250" y="6338888"/>
            <a:ext cx="2927350" cy="366712"/>
          </a:xfrm>
          <a:prstGeom prst="rect">
            <a:avLst/>
          </a:prstGeom>
          <a:noFill/>
          <a:ln w="9525">
            <a:noFill/>
            <a:miter lim="800000"/>
            <a:headEnd/>
            <a:tailEnd/>
          </a:ln>
          <a:effectLst/>
        </p:spPr>
        <p:txBody>
          <a:bodyPr wrap="none">
            <a:spAutoFit/>
          </a:bodyPr>
          <a:lstStyle/>
          <a:p>
            <a:r>
              <a:rPr lang="en-US" sz="1800"/>
              <a:t>Wallace &amp; Hobbs, p. 381-389</a:t>
            </a:r>
          </a:p>
        </p:txBody>
      </p:sp>
      <p:graphicFrame>
        <p:nvGraphicFramePr>
          <p:cNvPr id="325637" name="Object 1029"/>
          <p:cNvGraphicFramePr>
            <a:graphicFrameLocks noChangeAspect="1"/>
          </p:cNvGraphicFramePr>
          <p:nvPr/>
        </p:nvGraphicFramePr>
        <p:xfrm>
          <a:off x="1752600" y="3581400"/>
          <a:ext cx="3216275" cy="536575"/>
        </p:xfrm>
        <a:graphic>
          <a:graphicData uri="http://schemas.openxmlformats.org/presentationml/2006/ole">
            <mc:AlternateContent xmlns:mc="http://schemas.openxmlformats.org/markup-compatibility/2006">
              <mc:Choice xmlns:v="urn:schemas-microsoft-com:vml" Requires="v">
                <p:oleObj spid="_x0000_s325638" name="Equation" r:id="rId4" imgW="1676160" imgH="279360" progId="Equation.3">
                  <p:embed/>
                </p:oleObj>
              </mc:Choice>
              <mc:Fallback>
                <p:oleObj name="Equation" r:id="rId4" imgW="1676160" imgH="279360" progId="Equation.3">
                  <p:embed/>
                  <p:pic>
                    <p:nvPicPr>
                      <p:cNvPr id="0" name="Picture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581400"/>
                        <a:ext cx="321627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5638" name="Picture 1030" descr="whf9"/>
          <p:cNvPicPr>
            <a:picLocks noChangeAspect="1" noChangeArrowheads="1"/>
          </p:cNvPicPr>
          <p:nvPr/>
        </p:nvPicPr>
        <p:blipFill>
          <a:blip r:embed="rId6" cstate="print"/>
          <a:srcRect/>
          <a:stretch>
            <a:fillRect/>
          </a:stretch>
        </p:blipFill>
        <p:spPr bwMode="auto">
          <a:xfrm>
            <a:off x="5334000" y="1752600"/>
            <a:ext cx="3730625" cy="29035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1026"/>
          <p:cNvSpPr>
            <a:spLocks noChangeArrowheads="1"/>
          </p:cNvSpPr>
          <p:nvPr/>
        </p:nvSpPr>
        <p:spPr bwMode="auto">
          <a:xfrm>
            <a:off x="304800" y="2057400"/>
            <a:ext cx="5029200" cy="4648200"/>
          </a:xfrm>
          <a:prstGeom prst="rect">
            <a:avLst/>
          </a:prstGeom>
          <a:noFill/>
          <a:ln w="9525">
            <a:noFill/>
            <a:miter lim="800000"/>
            <a:headEnd/>
            <a:tailEnd/>
          </a:ln>
          <a:effectLst/>
        </p:spPr>
        <p:txBody>
          <a:bodyPr/>
          <a:lstStyle/>
          <a:p>
            <a:pPr marL="342900" indent="-342900">
              <a:spcBef>
                <a:spcPct val="20000"/>
              </a:spcBef>
              <a:buFontTx/>
              <a:buChar char="•"/>
            </a:pPr>
            <a:r>
              <a:rPr lang="en-US" sz="2800"/>
              <a:t>Turbulence and fluxes of heat, momentum, and moisture</a:t>
            </a:r>
          </a:p>
          <a:p>
            <a:pPr marL="742950" lvl="1" indent="-285750">
              <a:spcBef>
                <a:spcPct val="20000"/>
              </a:spcBef>
              <a:buFontTx/>
              <a:buChar char="–"/>
            </a:pPr>
            <a:r>
              <a:rPr lang="en-US"/>
              <a:t>Turbulence closure problem</a:t>
            </a:r>
          </a:p>
          <a:p>
            <a:pPr marL="1143000" lvl="2" indent="-228600">
              <a:spcBef>
                <a:spcPct val="20000"/>
              </a:spcBef>
              <a:buFontTx/>
              <a:buChar char="•"/>
            </a:pPr>
            <a:r>
              <a:rPr lang="en-US" sz="2000"/>
              <a:t>Always more equations than unknowns</a:t>
            </a:r>
          </a:p>
          <a:p>
            <a:pPr marL="1143000" lvl="2" indent="-228600">
              <a:spcBef>
                <a:spcPct val="20000"/>
              </a:spcBef>
              <a:buFontTx/>
              <a:buChar char="•"/>
            </a:pPr>
            <a:r>
              <a:rPr lang="en-US" sz="2000" u="sng"/>
              <a:t>Parameterize</a:t>
            </a:r>
            <a:r>
              <a:rPr lang="en-US" sz="2000"/>
              <a:t>; approximate remaining unknowns as a function of the knowns</a:t>
            </a:r>
          </a:p>
        </p:txBody>
      </p:sp>
      <p:sp>
        <p:nvSpPr>
          <p:cNvPr id="327683" name="Rectangle 1027"/>
          <p:cNvSpPr>
            <a:spLocks noGrp="1" noChangeArrowheads="1"/>
          </p:cNvSpPr>
          <p:nvPr>
            <p:ph type="title"/>
          </p:nvPr>
        </p:nvSpPr>
        <p:spPr>
          <a:noFill/>
          <a:ln/>
        </p:spPr>
        <p:txBody>
          <a:bodyPr/>
          <a:lstStyle/>
          <a:p>
            <a:r>
              <a:rPr lang="en-US"/>
              <a:t>ATMS 316- Background</a:t>
            </a:r>
          </a:p>
        </p:txBody>
      </p:sp>
      <p:sp>
        <p:nvSpPr>
          <p:cNvPr id="327684" name="Text Box 1028"/>
          <p:cNvSpPr txBox="1">
            <a:spLocks noChangeArrowheads="1"/>
          </p:cNvSpPr>
          <p:nvPr/>
        </p:nvSpPr>
        <p:spPr bwMode="auto">
          <a:xfrm>
            <a:off x="6064250" y="6338888"/>
            <a:ext cx="2927350" cy="366712"/>
          </a:xfrm>
          <a:prstGeom prst="rect">
            <a:avLst/>
          </a:prstGeom>
          <a:noFill/>
          <a:ln w="9525">
            <a:noFill/>
            <a:miter lim="800000"/>
            <a:headEnd/>
            <a:tailEnd/>
          </a:ln>
          <a:effectLst/>
        </p:spPr>
        <p:txBody>
          <a:bodyPr wrap="none">
            <a:spAutoFit/>
          </a:bodyPr>
          <a:lstStyle/>
          <a:p>
            <a:r>
              <a:rPr lang="en-US" sz="1800"/>
              <a:t>Wallace &amp; Hobbs, p. 381-389</a:t>
            </a:r>
          </a:p>
        </p:txBody>
      </p:sp>
      <p:graphicFrame>
        <p:nvGraphicFramePr>
          <p:cNvPr id="327685" name="Object 1029"/>
          <p:cNvGraphicFramePr>
            <a:graphicFrameLocks noChangeAspect="1"/>
          </p:cNvGraphicFramePr>
          <p:nvPr/>
        </p:nvGraphicFramePr>
        <p:xfrm>
          <a:off x="5810250" y="3843338"/>
          <a:ext cx="2266950" cy="804862"/>
        </p:xfrm>
        <a:graphic>
          <a:graphicData uri="http://schemas.openxmlformats.org/presentationml/2006/ole">
            <mc:AlternateContent xmlns:mc="http://schemas.openxmlformats.org/markup-compatibility/2006">
              <mc:Choice xmlns:v="urn:schemas-microsoft-com:vml" Requires="v">
                <p:oleObj spid="_x0000_s327687" name="Equation" r:id="rId4" imgW="1180800" imgH="419040" progId="Equation.3">
                  <p:embed/>
                </p:oleObj>
              </mc:Choice>
              <mc:Fallback>
                <p:oleObj name="Equation" r:id="rId4" imgW="1180800" imgH="419040" progId="Equation.3">
                  <p:embed/>
                  <p:pic>
                    <p:nvPicPr>
                      <p:cNvPr id="0" name="Picture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0" y="3843338"/>
                        <a:ext cx="2266950"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686" name="Object 1030"/>
          <p:cNvGraphicFramePr>
            <a:graphicFrameLocks noChangeAspect="1"/>
          </p:cNvGraphicFramePr>
          <p:nvPr/>
        </p:nvGraphicFramePr>
        <p:xfrm>
          <a:off x="5529263" y="4986338"/>
          <a:ext cx="2852737" cy="804862"/>
        </p:xfrm>
        <a:graphic>
          <a:graphicData uri="http://schemas.openxmlformats.org/presentationml/2006/ole">
            <mc:AlternateContent xmlns:mc="http://schemas.openxmlformats.org/markup-compatibility/2006">
              <mc:Choice xmlns:v="urn:schemas-microsoft-com:vml" Requires="v">
                <p:oleObj spid="_x0000_s327688" name="Equation" r:id="rId6" imgW="1485720" imgH="419040" progId="Equation.3">
                  <p:embed/>
                </p:oleObj>
              </mc:Choice>
              <mc:Fallback>
                <p:oleObj name="Equation" r:id="rId6" imgW="1485720" imgH="419040" progId="Equation.3">
                  <p:embed/>
                  <p:pic>
                    <p:nvPicPr>
                      <p:cNvPr id="0" name="Picture 10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9263" y="4986338"/>
                        <a:ext cx="2852737"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1026"/>
          <p:cNvSpPr>
            <a:spLocks noChangeArrowheads="1"/>
          </p:cNvSpPr>
          <p:nvPr/>
        </p:nvSpPr>
        <p:spPr bwMode="auto">
          <a:xfrm>
            <a:off x="304800" y="2057400"/>
            <a:ext cx="5029200" cy="4648200"/>
          </a:xfrm>
          <a:prstGeom prst="rect">
            <a:avLst/>
          </a:prstGeom>
          <a:noFill/>
          <a:ln w="9525">
            <a:noFill/>
            <a:miter lim="800000"/>
            <a:headEnd/>
            <a:tailEnd/>
          </a:ln>
          <a:effectLst/>
        </p:spPr>
        <p:txBody>
          <a:bodyPr/>
          <a:lstStyle/>
          <a:p>
            <a:pPr marL="342900" indent="-342900">
              <a:spcBef>
                <a:spcPct val="20000"/>
              </a:spcBef>
              <a:buFontTx/>
              <a:buChar char="•"/>
            </a:pPr>
            <a:r>
              <a:rPr lang="en-US" sz="2800"/>
              <a:t>Turbulence and fluxes of heat, momentum, and moisture</a:t>
            </a:r>
          </a:p>
          <a:p>
            <a:pPr marL="742950" lvl="1" indent="-285750">
              <a:spcBef>
                <a:spcPct val="20000"/>
              </a:spcBef>
              <a:buFontTx/>
              <a:buChar char="–"/>
            </a:pPr>
            <a:r>
              <a:rPr lang="en-US"/>
              <a:t>Turbulence closure problem</a:t>
            </a:r>
          </a:p>
          <a:p>
            <a:pPr marL="1143000" lvl="2" indent="-228600">
              <a:spcBef>
                <a:spcPct val="20000"/>
              </a:spcBef>
              <a:buFontTx/>
              <a:buChar char="•"/>
            </a:pPr>
            <a:r>
              <a:rPr lang="en-US" sz="2000"/>
              <a:t>Local, </a:t>
            </a:r>
            <a:r>
              <a:rPr lang="en-US" sz="2000" u="sng"/>
              <a:t>first-order</a:t>
            </a:r>
            <a:r>
              <a:rPr lang="en-US" sz="2000"/>
              <a:t> closure</a:t>
            </a:r>
          </a:p>
          <a:p>
            <a:pPr marL="1143000" lvl="2" indent="-228600">
              <a:spcBef>
                <a:spcPct val="20000"/>
              </a:spcBef>
              <a:buFontTx/>
              <a:buChar char="•"/>
            </a:pPr>
            <a:r>
              <a:rPr lang="en-US" sz="2000"/>
              <a:t>K-theory</a:t>
            </a:r>
          </a:p>
          <a:p>
            <a:pPr marL="1143000" lvl="2" indent="-228600">
              <a:spcBef>
                <a:spcPct val="20000"/>
              </a:spcBef>
              <a:buFontTx/>
              <a:buChar char="•"/>
            </a:pPr>
            <a:r>
              <a:rPr lang="en-US" sz="2000"/>
              <a:t>Gradient-transfer theory</a:t>
            </a:r>
          </a:p>
          <a:p>
            <a:pPr marL="1143000" lvl="2" indent="-228600">
              <a:spcBef>
                <a:spcPct val="20000"/>
              </a:spcBef>
              <a:buFontTx/>
              <a:buChar char="•"/>
            </a:pPr>
            <a:r>
              <a:rPr lang="en-US" sz="2000"/>
              <a:t>Eddy-diffusivity theory</a:t>
            </a:r>
          </a:p>
          <a:p>
            <a:pPr marL="1143000" lvl="2" indent="-228600">
              <a:spcBef>
                <a:spcPct val="20000"/>
              </a:spcBef>
              <a:buFontTx/>
              <a:buChar char="•"/>
            </a:pPr>
            <a:r>
              <a:rPr lang="en-US" sz="2000"/>
              <a:t>Mixing length theory</a:t>
            </a:r>
          </a:p>
        </p:txBody>
      </p:sp>
      <p:sp>
        <p:nvSpPr>
          <p:cNvPr id="329731" name="Rectangle 1027"/>
          <p:cNvSpPr>
            <a:spLocks noGrp="1" noChangeArrowheads="1"/>
          </p:cNvSpPr>
          <p:nvPr>
            <p:ph type="title"/>
          </p:nvPr>
        </p:nvSpPr>
        <p:spPr>
          <a:noFill/>
          <a:ln/>
        </p:spPr>
        <p:txBody>
          <a:bodyPr/>
          <a:lstStyle/>
          <a:p>
            <a:r>
              <a:rPr lang="en-US"/>
              <a:t>ATMS 316- Background</a:t>
            </a:r>
          </a:p>
        </p:txBody>
      </p:sp>
      <p:sp>
        <p:nvSpPr>
          <p:cNvPr id="329732" name="Text Box 1028"/>
          <p:cNvSpPr txBox="1">
            <a:spLocks noChangeArrowheads="1"/>
          </p:cNvSpPr>
          <p:nvPr/>
        </p:nvSpPr>
        <p:spPr bwMode="auto">
          <a:xfrm>
            <a:off x="6064250" y="6338888"/>
            <a:ext cx="2927350" cy="366712"/>
          </a:xfrm>
          <a:prstGeom prst="rect">
            <a:avLst/>
          </a:prstGeom>
          <a:noFill/>
          <a:ln w="9525">
            <a:noFill/>
            <a:miter lim="800000"/>
            <a:headEnd/>
            <a:tailEnd/>
          </a:ln>
          <a:effectLst/>
        </p:spPr>
        <p:txBody>
          <a:bodyPr wrap="none">
            <a:spAutoFit/>
          </a:bodyPr>
          <a:lstStyle/>
          <a:p>
            <a:r>
              <a:rPr lang="en-US" sz="1800"/>
              <a:t>Wallace &amp; Hobbs, p. 381-389</a:t>
            </a:r>
          </a:p>
        </p:txBody>
      </p:sp>
      <p:graphicFrame>
        <p:nvGraphicFramePr>
          <p:cNvPr id="329733" name="Object 1029"/>
          <p:cNvGraphicFramePr>
            <a:graphicFrameLocks noChangeAspect="1"/>
          </p:cNvGraphicFramePr>
          <p:nvPr/>
        </p:nvGraphicFramePr>
        <p:xfrm>
          <a:off x="5810250" y="3843338"/>
          <a:ext cx="2266950" cy="804862"/>
        </p:xfrm>
        <a:graphic>
          <a:graphicData uri="http://schemas.openxmlformats.org/presentationml/2006/ole">
            <mc:AlternateContent xmlns:mc="http://schemas.openxmlformats.org/markup-compatibility/2006">
              <mc:Choice xmlns:v="urn:schemas-microsoft-com:vml" Requires="v">
                <p:oleObj spid="_x0000_s329736" name="Equation" r:id="rId4" imgW="1180800" imgH="419040" progId="Equation.3">
                  <p:embed/>
                </p:oleObj>
              </mc:Choice>
              <mc:Fallback>
                <p:oleObj name="Equation" r:id="rId4" imgW="1180800" imgH="419040" progId="Equation.3">
                  <p:embed/>
                  <p:pic>
                    <p:nvPicPr>
                      <p:cNvPr id="0" name="Picture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0" y="3843338"/>
                        <a:ext cx="2266950"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4" name="Object 1030"/>
          <p:cNvGraphicFramePr>
            <a:graphicFrameLocks noChangeAspect="1"/>
          </p:cNvGraphicFramePr>
          <p:nvPr/>
        </p:nvGraphicFramePr>
        <p:xfrm>
          <a:off x="5529263" y="4986338"/>
          <a:ext cx="2852737" cy="804862"/>
        </p:xfrm>
        <a:graphic>
          <a:graphicData uri="http://schemas.openxmlformats.org/presentationml/2006/ole">
            <mc:AlternateContent xmlns:mc="http://schemas.openxmlformats.org/markup-compatibility/2006">
              <mc:Choice xmlns:v="urn:schemas-microsoft-com:vml" Requires="v">
                <p:oleObj spid="_x0000_s329737" name="Equation" r:id="rId6" imgW="1485720" imgH="419040" progId="Equation.3">
                  <p:embed/>
                </p:oleObj>
              </mc:Choice>
              <mc:Fallback>
                <p:oleObj name="Equation" r:id="rId6" imgW="1485720" imgH="419040" progId="Equation.3">
                  <p:embed/>
                  <p:pic>
                    <p:nvPicPr>
                      <p:cNvPr id="0" name="Picture 10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9263" y="4986338"/>
                        <a:ext cx="2852737"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5" name="Object 1031"/>
          <p:cNvGraphicFramePr>
            <a:graphicFrameLocks noChangeAspect="1"/>
          </p:cNvGraphicFramePr>
          <p:nvPr/>
        </p:nvGraphicFramePr>
        <p:xfrm>
          <a:off x="2362200" y="5367338"/>
          <a:ext cx="2509838" cy="804862"/>
        </p:xfrm>
        <a:graphic>
          <a:graphicData uri="http://schemas.openxmlformats.org/presentationml/2006/ole">
            <mc:AlternateContent xmlns:mc="http://schemas.openxmlformats.org/markup-compatibility/2006">
              <mc:Choice xmlns:v="urn:schemas-microsoft-com:vml" Requires="v">
                <p:oleObj spid="_x0000_s329738" name="Equation" r:id="rId8" imgW="1307880" imgH="419040" progId="Equation.3">
                  <p:embed/>
                </p:oleObj>
              </mc:Choice>
              <mc:Fallback>
                <p:oleObj name="Equation" r:id="rId8" imgW="1307880" imgH="419040" progId="Equation.3">
                  <p:embed/>
                  <p:pic>
                    <p:nvPicPr>
                      <p:cNvPr id="0" name="Picture 10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5367338"/>
                        <a:ext cx="2509838"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1026"/>
          <p:cNvSpPr>
            <a:spLocks noChangeArrowheads="1"/>
          </p:cNvSpPr>
          <p:nvPr/>
        </p:nvSpPr>
        <p:spPr bwMode="auto">
          <a:xfrm>
            <a:off x="304800" y="2057400"/>
            <a:ext cx="5029200" cy="4648200"/>
          </a:xfrm>
          <a:prstGeom prst="rect">
            <a:avLst/>
          </a:prstGeom>
          <a:noFill/>
          <a:ln w="9525">
            <a:noFill/>
            <a:miter lim="800000"/>
            <a:headEnd/>
            <a:tailEnd/>
          </a:ln>
          <a:effectLst/>
        </p:spPr>
        <p:txBody>
          <a:bodyPr/>
          <a:lstStyle/>
          <a:p>
            <a:pPr marL="342900" indent="-342900">
              <a:spcBef>
                <a:spcPct val="20000"/>
              </a:spcBef>
              <a:buFontTx/>
              <a:buChar char="•"/>
            </a:pPr>
            <a:r>
              <a:rPr lang="en-US" sz="2800"/>
              <a:t>Turbulence and fluxes of heat, momentum, and moisture</a:t>
            </a:r>
          </a:p>
          <a:p>
            <a:pPr marL="742950" lvl="1" indent="-285750">
              <a:spcBef>
                <a:spcPct val="20000"/>
              </a:spcBef>
              <a:buFontTx/>
              <a:buChar char="–"/>
            </a:pPr>
            <a:r>
              <a:rPr lang="en-US"/>
              <a:t>Turbulence closure problem</a:t>
            </a:r>
          </a:p>
          <a:p>
            <a:pPr marL="1143000" lvl="2" indent="-228600">
              <a:spcBef>
                <a:spcPct val="20000"/>
              </a:spcBef>
              <a:buFontTx/>
              <a:buChar char="•"/>
            </a:pPr>
            <a:r>
              <a:rPr lang="en-US" sz="2000" u="sng"/>
              <a:t>zeroth-order</a:t>
            </a:r>
            <a:r>
              <a:rPr lang="en-US" sz="2000"/>
              <a:t> closure</a:t>
            </a:r>
          </a:p>
          <a:p>
            <a:pPr marL="1143000" lvl="2" indent="-228600">
              <a:spcBef>
                <a:spcPct val="20000"/>
              </a:spcBef>
              <a:buFontTx/>
              <a:buChar char="•"/>
            </a:pPr>
            <a:r>
              <a:rPr lang="en-US" sz="2000"/>
              <a:t>Similarity theory</a:t>
            </a:r>
          </a:p>
          <a:p>
            <a:pPr marL="1143000" lvl="2" indent="-228600">
              <a:spcBef>
                <a:spcPct val="20000"/>
              </a:spcBef>
            </a:pPr>
            <a:r>
              <a:rPr lang="en-US" sz="2000"/>
              <a:t>Mean flow state is parameterized directly</a:t>
            </a:r>
          </a:p>
          <a:p>
            <a:pPr marL="1143000" lvl="2" indent="-228600">
              <a:spcBef>
                <a:spcPct val="20000"/>
              </a:spcBef>
            </a:pPr>
            <a:endParaRPr lang="en-US" sz="2000"/>
          </a:p>
          <a:p>
            <a:pPr marL="1143000" lvl="2" indent="-228600">
              <a:spcBef>
                <a:spcPct val="20000"/>
              </a:spcBef>
            </a:pPr>
            <a:endParaRPr lang="en-US" sz="2000"/>
          </a:p>
          <a:p>
            <a:pPr marL="1143000" lvl="2" indent="-228600">
              <a:spcBef>
                <a:spcPct val="20000"/>
              </a:spcBef>
            </a:pPr>
            <a:r>
              <a:rPr lang="en-US" sz="2000"/>
              <a:t>turbulent fluxes are related to simple scaling parameters (friction velocity)</a:t>
            </a:r>
          </a:p>
        </p:txBody>
      </p:sp>
      <p:sp>
        <p:nvSpPr>
          <p:cNvPr id="331779" name="Rectangle 1027"/>
          <p:cNvSpPr>
            <a:spLocks noGrp="1" noChangeArrowheads="1"/>
          </p:cNvSpPr>
          <p:nvPr>
            <p:ph type="title"/>
          </p:nvPr>
        </p:nvSpPr>
        <p:spPr>
          <a:noFill/>
          <a:ln/>
        </p:spPr>
        <p:txBody>
          <a:bodyPr/>
          <a:lstStyle/>
          <a:p>
            <a:r>
              <a:rPr lang="en-US"/>
              <a:t>ATMS 316- Background</a:t>
            </a:r>
          </a:p>
        </p:txBody>
      </p:sp>
      <p:sp>
        <p:nvSpPr>
          <p:cNvPr id="331780" name="Text Box 1028"/>
          <p:cNvSpPr txBox="1">
            <a:spLocks noChangeArrowheads="1"/>
          </p:cNvSpPr>
          <p:nvPr/>
        </p:nvSpPr>
        <p:spPr bwMode="auto">
          <a:xfrm>
            <a:off x="6064250" y="6338888"/>
            <a:ext cx="2927350" cy="366712"/>
          </a:xfrm>
          <a:prstGeom prst="rect">
            <a:avLst/>
          </a:prstGeom>
          <a:noFill/>
          <a:ln w="9525">
            <a:noFill/>
            <a:miter lim="800000"/>
            <a:headEnd/>
            <a:tailEnd/>
          </a:ln>
          <a:effectLst/>
        </p:spPr>
        <p:txBody>
          <a:bodyPr wrap="none">
            <a:spAutoFit/>
          </a:bodyPr>
          <a:lstStyle/>
          <a:p>
            <a:r>
              <a:rPr lang="en-US" sz="1800"/>
              <a:t>Wallace &amp; Hobbs, p. 381-389</a:t>
            </a:r>
          </a:p>
        </p:txBody>
      </p:sp>
      <p:graphicFrame>
        <p:nvGraphicFramePr>
          <p:cNvPr id="331781" name="Object 1029"/>
          <p:cNvGraphicFramePr>
            <a:graphicFrameLocks noChangeAspect="1"/>
          </p:cNvGraphicFramePr>
          <p:nvPr/>
        </p:nvGraphicFramePr>
        <p:xfrm>
          <a:off x="5810250" y="3843338"/>
          <a:ext cx="2266950" cy="804862"/>
        </p:xfrm>
        <a:graphic>
          <a:graphicData uri="http://schemas.openxmlformats.org/presentationml/2006/ole">
            <mc:AlternateContent xmlns:mc="http://schemas.openxmlformats.org/markup-compatibility/2006">
              <mc:Choice xmlns:v="urn:schemas-microsoft-com:vml" Requires="v">
                <p:oleObj spid="_x0000_s331786" name="Equation" r:id="rId4" imgW="1180800" imgH="419040" progId="Equation.3">
                  <p:embed/>
                </p:oleObj>
              </mc:Choice>
              <mc:Fallback>
                <p:oleObj name="Equation" r:id="rId4" imgW="1180800" imgH="419040" progId="Equation.3">
                  <p:embed/>
                  <p:pic>
                    <p:nvPicPr>
                      <p:cNvPr id="0" name="Picture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0" y="3843338"/>
                        <a:ext cx="2266950"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1782" name="Object 1030"/>
          <p:cNvGraphicFramePr>
            <a:graphicFrameLocks noChangeAspect="1"/>
          </p:cNvGraphicFramePr>
          <p:nvPr/>
        </p:nvGraphicFramePr>
        <p:xfrm>
          <a:off x="5529263" y="4986338"/>
          <a:ext cx="2852737" cy="804862"/>
        </p:xfrm>
        <a:graphic>
          <a:graphicData uri="http://schemas.openxmlformats.org/presentationml/2006/ole">
            <mc:AlternateContent xmlns:mc="http://schemas.openxmlformats.org/markup-compatibility/2006">
              <mc:Choice xmlns:v="urn:schemas-microsoft-com:vml" Requires="v">
                <p:oleObj spid="_x0000_s331787" name="Equation" r:id="rId6" imgW="1485720" imgH="419040" progId="Equation.3">
                  <p:embed/>
                </p:oleObj>
              </mc:Choice>
              <mc:Fallback>
                <p:oleObj name="Equation" r:id="rId6" imgW="1485720" imgH="419040" progId="Equation.3">
                  <p:embed/>
                  <p:pic>
                    <p:nvPicPr>
                      <p:cNvPr id="0" name="Picture 10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9263" y="4986338"/>
                        <a:ext cx="2852737"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1783" name="Line 1031"/>
          <p:cNvSpPr>
            <a:spLocks noChangeShapeType="1"/>
          </p:cNvSpPr>
          <p:nvPr/>
        </p:nvSpPr>
        <p:spPr bwMode="auto">
          <a:xfrm flipV="1">
            <a:off x="5791200" y="3810000"/>
            <a:ext cx="1981200" cy="762000"/>
          </a:xfrm>
          <a:prstGeom prst="line">
            <a:avLst/>
          </a:prstGeom>
          <a:noFill/>
          <a:ln w="38100">
            <a:solidFill>
              <a:srgbClr val="FF0000"/>
            </a:solidFill>
            <a:round/>
            <a:headEnd/>
            <a:tailEnd/>
          </a:ln>
          <a:effectLst/>
        </p:spPr>
        <p:txBody>
          <a:bodyPr/>
          <a:lstStyle/>
          <a:p>
            <a:endParaRPr lang="en-US"/>
          </a:p>
        </p:txBody>
      </p:sp>
      <p:sp>
        <p:nvSpPr>
          <p:cNvPr id="331784" name="Line 1032"/>
          <p:cNvSpPr>
            <a:spLocks noChangeShapeType="1"/>
          </p:cNvSpPr>
          <p:nvPr/>
        </p:nvSpPr>
        <p:spPr bwMode="auto">
          <a:xfrm flipV="1">
            <a:off x="5791200" y="5029200"/>
            <a:ext cx="1981200" cy="762000"/>
          </a:xfrm>
          <a:prstGeom prst="line">
            <a:avLst/>
          </a:prstGeom>
          <a:noFill/>
          <a:ln w="38100">
            <a:solidFill>
              <a:srgbClr val="FF0000"/>
            </a:solidFill>
            <a:round/>
            <a:headEnd/>
            <a:tailEnd/>
          </a:ln>
          <a:effectLst/>
        </p:spPr>
        <p:txBody>
          <a:bodyPr/>
          <a:lstStyle/>
          <a:p>
            <a:endParaRPr lang="en-US"/>
          </a:p>
        </p:txBody>
      </p:sp>
      <p:graphicFrame>
        <p:nvGraphicFramePr>
          <p:cNvPr id="331785" name="Object 1033"/>
          <p:cNvGraphicFramePr>
            <a:graphicFrameLocks noChangeAspect="1"/>
          </p:cNvGraphicFramePr>
          <p:nvPr/>
        </p:nvGraphicFramePr>
        <p:xfrm>
          <a:off x="450850" y="4648200"/>
          <a:ext cx="3803650" cy="976313"/>
        </p:xfrm>
        <a:graphic>
          <a:graphicData uri="http://schemas.openxmlformats.org/presentationml/2006/ole">
            <mc:AlternateContent xmlns:mc="http://schemas.openxmlformats.org/markup-compatibility/2006">
              <mc:Choice xmlns:v="urn:schemas-microsoft-com:vml" Requires="v">
                <p:oleObj spid="_x0000_s331788" name="Equation" r:id="rId8" imgW="1981080" imgH="507960" progId="Equation.3">
                  <p:embed/>
                </p:oleObj>
              </mc:Choice>
              <mc:Fallback>
                <p:oleObj name="Equation" r:id="rId8" imgW="1981080" imgH="507960" progId="Equation.3">
                  <p:embed/>
                  <p:pic>
                    <p:nvPicPr>
                      <p:cNvPr id="0" name="Picture 10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 y="4648200"/>
                        <a:ext cx="3803650"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1784"/>
                                        </p:tgtEl>
                                        <p:attrNameLst>
                                          <p:attrName>style.visibility</p:attrName>
                                        </p:attrNameLst>
                                      </p:cBhvr>
                                      <p:to>
                                        <p:strVal val="visible"/>
                                      </p:to>
                                    </p:set>
                                    <p:anim calcmode="lin" valueType="num">
                                      <p:cBhvr additive="base">
                                        <p:cTn id="7" dur="500" fill="hold"/>
                                        <p:tgtEl>
                                          <p:spTgt spid="331784"/>
                                        </p:tgtEl>
                                        <p:attrNameLst>
                                          <p:attrName>ppt_x</p:attrName>
                                        </p:attrNameLst>
                                      </p:cBhvr>
                                      <p:tavLst>
                                        <p:tav tm="0">
                                          <p:val>
                                            <p:strVal val="#ppt_x"/>
                                          </p:val>
                                        </p:tav>
                                        <p:tav tm="100000">
                                          <p:val>
                                            <p:strVal val="#ppt_x"/>
                                          </p:val>
                                        </p:tav>
                                      </p:tavLst>
                                    </p:anim>
                                    <p:anim calcmode="lin" valueType="num">
                                      <p:cBhvr additive="base">
                                        <p:cTn id="8" dur="500" fill="hold"/>
                                        <p:tgtEl>
                                          <p:spTgt spid="3317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31783"/>
                                        </p:tgtEl>
                                        <p:attrNameLst>
                                          <p:attrName>style.visibility</p:attrName>
                                        </p:attrNameLst>
                                      </p:cBhvr>
                                      <p:to>
                                        <p:strVal val="visible"/>
                                      </p:to>
                                    </p:set>
                                    <p:anim calcmode="lin" valueType="num">
                                      <p:cBhvr additive="base">
                                        <p:cTn id="12" dur="500" fill="hold"/>
                                        <p:tgtEl>
                                          <p:spTgt spid="331783"/>
                                        </p:tgtEl>
                                        <p:attrNameLst>
                                          <p:attrName>ppt_x</p:attrName>
                                        </p:attrNameLst>
                                      </p:cBhvr>
                                      <p:tavLst>
                                        <p:tav tm="0">
                                          <p:val>
                                            <p:strVal val="#ppt_x"/>
                                          </p:val>
                                        </p:tav>
                                        <p:tav tm="100000">
                                          <p:val>
                                            <p:strVal val="#ppt_x"/>
                                          </p:val>
                                        </p:tav>
                                      </p:tavLst>
                                    </p:anim>
                                    <p:anim calcmode="lin" valueType="num">
                                      <p:cBhvr additive="base">
                                        <p:cTn id="13" dur="500" fill="hold"/>
                                        <p:tgtEl>
                                          <p:spTgt spid="3317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3" grpId="0" animBg="1"/>
      <p:bldP spid="3317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1026"/>
          <p:cNvSpPr>
            <a:spLocks noChangeArrowheads="1"/>
          </p:cNvSpPr>
          <p:nvPr/>
        </p:nvSpPr>
        <p:spPr bwMode="auto">
          <a:xfrm>
            <a:off x="304800" y="2057400"/>
            <a:ext cx="5029200" cy="4648200"/>
          </a:xfrm>
          <a:prstGeom prst="rect">
            <a:avLst/>
          </a:prstGeom>
          <a:noFill/>
          <a:ln w="9525">
            <a:noFill/>
            <a:miter lim="800000"/>
            <a:headEnd/>
            <a:tailEnd/>
          </a:ln>
          <a:effectLst/>
        </p:spPr>
        <p:txBody>
          <a:bodyPr/>
          <a:lstStyle/>
          <a:p>
            <a:pPr marL="342900" indent="-342900">
              <a:spcBef>
                <a:spcPct val="20000"/>
              </a:spcBef>
              <a:buFontTx/>
              <a:buChar char="•"/>
            </a:pPr>
            <a:r>
              <a:rPr lang="en-US" sz="2800"/>
              <a:t>Turbulence and fluxes of heat, momentum, and moisture</a:t>
            </a:r>
          </a:p>
          <a:p>
            <a:pPr marL="742950" lvl="1" indent="-285750">
              <a:spcBef>
                <a:spcPct val="20000"/>
              </a:spcBef>
              <a:buFontTx/>
              <a:buChar char="–"/>
            </a:pPr>
            <a:r>
              <a:rPr lang="en-US"/>
              <a:t>Bulk aerodynamic formulae, surface fluxes</a:t>
            </a:r>
          </a:p>
        </p:txBody>
      </p:sp>
      <p:sp>
        <p:nvSpPr>
          <p:cNvPr id="333827" name="Rectangle 1027"/>
          <p:cNvSpPr>
            <a:spLocks noGrp="1" noChangeArrowheads="1"/>
          </p:cNvSpPr>
          <p:nvPr>
            <p:ph type="title"/>
          </p:nvPr>
        </p:nvSpPr>
        <p:spPr>
          <a:noFill/>
          <a:ln/>
        </p:spPr>
        <p:txBody>
          <a:bodyPr/>
          <a:lstStyle/>
          <a:p>
            <a:r>
              <a:rPr lang="en-US"/>
              <a:t>ATMS 316- Background</a:t>
            </a:r>
          </a:p>
        </p:txBody>
      </p:sp>
      <p:sp>
        <p:nvSpPr>
          <p:cNvPr id="333828" name="Text Box 1028"/>
          <p:cNvSpPr txBox="1">
            <a:spLocks noChangeArrowheads="1"/>
          </p:cNvSpPr>
          <p:nvPr/>
        </p:nvSpPr>
        <p:spPr bwMode="auto">
          <a:xfrm>
            <a:off x="6064250" y="6338888"/>
            <a:ext cx="2927350" cy="366712"/>
          </a:xfrm>
          <a:prstGeom prst="rect">
            <a:avLst/>
          </a:prstGeom>
          <a:noFill/>
          <a:ln w="9525">
            <a:noFill/>
            <a:miter lim="800000"/>
            <a:headEnd/>
            <a:tailEnd/>
          </a:ln>
          <a:effectLst/>
        </p:spPr>
        <p:txBody>
          <a:bodyPr wrap="none">
            <a:spAutoFit/>
          </a:bodyPr>
          <a:lstStyle/>
          <a:p>
            <a:r>
              <a:rPr lang="en-US" sz="1800"/>
              <a:t>Wallace &amp; Hobbs, p. 381-389</a:t>
            </a:r>
          </a:p>
        </p:txBody>
      </p:sp>
      <p:graphicFrame>
        <p:nvGraphicFramePr>
          <p:cNvPr id="333829" name="Object 1029"/>
          <p:cNvGraphicFramePr>
            <a:graphicFrameLocks noChangeAspect="1"/>
          </p:cNvGraphicFramePr>
          <p:nvPr/>
        </p:nvGraphicFramePr>
        <p:xfrm>
          <a:off x="1460500" y="3962400"/>
          <a:ext cx="2730500" cy="488950"/>
        </p:xfrm>
        <a:graphic>
          <a:graphicData uri="http://schemas.openxmlformats.org/presentationml/2006/ole">
            <mc:AlternateContent xmlns:mc="http://schemas.openxmlformats.org/markup-compatibility/2006">
              <mc:Choice xmlns:v="urn:schemas-microsoft-com:vml" Requires="v">
                <p:oleObj spid="_x0000_s333832" name="Equation" r:id="rId4" imgW="1422360" imgH="253800" progId="Equation.3">
                  <p:embed/>
                </p:oleObj>
              </mc:Choice>
              <mc:Fallback>
                <p:oleObj name="Equation" r:id="rId4" imgW="1422360" imgH="253800" progId="Equation.3">
                  <p:embed/>
                  <p:pic>
                    <p:nvPicPr>
                      <p:cNvPr id="0" name="Picture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0" y="3962400"/>
                        <a:ext cx="273050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3830" name="Object 1030"/>
          <p:cNvGraphicFramePr>
            <a:graphicFrameLocks noChangeAspect="1"/>
          </p:cNvGraphicFramePr>
          <p:nvPr/>
        </p:nvGraphicFramePr>
        <p:xfrm>
          <a:off x="1600200" y="4567238"/>
          <a:ext cx="1535113" cy="587375"/>
        </p:xfrm>
        <a:graphic>
          <a:graphicData uri="http://schemas.openxmlformats.org/presentationml/2006/ole">
            <mc:AlternateContent xmlns:mc="http://schemas.openxmlformats.org/markup-compatibility/2006">
              <mc:Choice xmlns:v="urn:schemas-microsoft-com:vml" Requires="v">
                <p:oleObj spid="_x0000_s333833" name="Equation" r:id="rId6" imgW="799920" imgH="304560" progId="Equation.3">
                  <p:embed/>
                </p:oleObj>
              </mc:Choice>
              <mc:Fallback>
                <p:oleObj name="Equation" r:id="rId6" imgW="799920" imgH="304560" progId="Equation.3">
                  <p:embed/>
                  <p:pic>
                    <p:nvPicPr>
                      <p:cNvPr id="0" name="Picture 10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567238"/>
                        <a:ext cx="1535113"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3831" name="Object 1031"/>
          <p:cNvGraphicFramePr>
            <a:graphicFrameLocks noChangeAspect="1"/>
          </p:cNvGraphicFramePr>
          <p:nvPr/>
        </p:nvGraphicFramePr>
        <p:xfrm>
          <a:off x="1195388" y="5302250"/>
          <a:ext cx="3681412" cy="488950"/>
        </p:xfrm>
        <a:graphic>
          <a:graphicData uri="http://schemas.openxmlformats.org/presentationml/2006/ole">
            <mc:AlternateContent xmlns:mc="http://schemas.openxmlformats.org/markup-compatibility/2006">
              <mc:Choice xmlns:v="urn:schemas-microsoft-com:vml" Requires="v">
                <p:oleObj spid="_x0000_s333834" name="Equation" r:id="rId8" imgW="1917360" imgH="253800" progId="Equation.3">
                  <p:embed/>
                </p:oleObj>
              </mc:Choice>
              <mc:Fallback>
                <p:oleObj name="Equation" r:id="rId8" imgW="1917360" imgH="253800" progId="Equation.3">
                  <p:embed/>
                  <p:pic>
                    <p:nvPicPr>
                      <p:cNvPr id="0" name="Picture 10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5388" y="5302250"/>
                        <a:ext cx="36814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3832" name="Picture 1032" descr="whf9"/>
          <p:cNvPicPr>
            <a:picLocks noChangeAspect="1" noChangeArrowheads="1"/>
          </p:cNvPicPr>
          <p:nvPr/>
        </p:nvPicPr>
        <p:blipFill>
          <a:blip r:embed="rId10" cstate="print"/>
          <a:srcRect/>
          <a:stretch>
            <a:fillRect/>
          </a:stretch>
        </p:blipFill>
        <p:spPr bwMode="auto">
          <a:xfrm>
            <a:off x="5857875" y="1784350"/>
            <a:ext cx="3057525" cy="32893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body" idx="1"/>
          </p:nvPr>
        </p:nvSpPr>
        <p:spPr>
          <a:xfrm>
            <a:off x="685800" y="1981200"/>
            <a:ext cx="5257800" cy="4648200"/>
          </a:xfrm>
        </p:spPr>
        <p:txBody>
          <a:bodyPr/>
          <a:lstStyle/>
          <a:p>
            <a:r>
              <a:rPr lang="en-US"/>
              <a:t>Read Section 4.4 of the textbook</a:t>
            </a:r>
          </a:p>
          <a:p>
            <a:pPr lvl="1"/>
            <a:r>
              <a:rPr lang="en-US"/>
              <a:t>Boundary layer convection</a:t>
            </a:r>
          </a:p>
        </p:txBody>
      </p:sp>
      <p:sp>
        <p:nvSpPr>
          <p:cNvPr id="186371" name="Rectangle 3"/>
          <p:cNvSpPr>
            <a:spLocks noGrp="1" noChangeArrowheads="1"/>
          </p:cNvSpPr>
          <p:nvPr>
            <p:ph type="title"/>
          </p:nvPr>
        </p:nvSpPr>
        <p:spPr>
          <a:noFill/>
          <a:ln/>
        </p:spPr>
        <p:txBody>
          <a:bodyPr/>
          <a:lstStyle/>
          <a:p>
            <a:r>
              <a:rPr lang="en-US" sz="4000"/>
              <a:t>ATMS 316- Background</a:t>
            </a:r>
          </a:p>
        </p:txBody>
      </p:sp>
      <p:pic>
        <p:nvPicPr>
          <p:cNvPr id="186372"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685800" y="1981200"/>
            <a:ext cx="5257800" cy="4648200"/>
          </a:xfrm>
        </p:spPr>
        <p:txBody>
          <a:bodyPr/>
          <a:lstStyle/>
          <a:p>
            <a:r>
              <a:rPr lang="en-US"/>
              <a:t>Chapter 4, p. 93 - 102</a:t>
            </a:r>
          </a:p>
          <a:p>
            <a:pPr lvl="1"/>
            <a:r>
              <a:rPr lang="en-US"/>
              <a:t>Climatology</a:t>
            </a:r>
          </a:p>
          <a:p>
            <a:pPr lvl="1"/>
            <a:r>
              <a:rPr lang="en-US"/>
              <a:t>Production and release of CAPE as primary driver</a:t>
            </a:r>
          </a:p>
          <a:p>
            <a:pPr lvl="1"/>
            <a:r>
              <a:rPr lang="en-US"/>
              <a:t>Evolution</a:t>
            </a:r>
          </a:p>
          <a:p>
            <a:pPr lvl="1"/>
            <a:r>
              <a:rPr lang="en-US"/>
              <a:t>Other mesoscale dynamical processes</a:t>
            </a:r>
          </a:p>
          <a:p>
            <a:pPr lvl="1"/>
            <a:r>
              <a:rPr lang="en-US"/>
              <a:t>Morphology of lake-effect snowstorms</a:t>
            </a:r>
          </a:p>
        </p:txBody>
      </p:sp>
      <p:sp>
        <p:nvSpPr>
          <p:cNvPr id="107523" name="Rectangle 3"/>
          <p:cNvSpPr>
            <a:spLocks noGrp="1" noChangeArrowheads="1"/>
          </p:cNvSpPr>
          <p:nvPr>
            <p:ph type="title"/>
          </p:nvPr>
        </p:nvSpPr>
        <p:spPr>
          <a:noFill/>
          <a:ln/>
        </p:spPr>
        <p:txBody>
          <a:bodyPr/>
          <a:lstStyle/>
          <a:p>
            <a:r>
              <a:rPr lang="en-US" sz="4000"/>
              <a:t>ATMS 316- Lake-effect Convection</a:t>
            </a:r>
          </a:p>
        </p:txBody>
      </p:sp>
      <p:pic>
        <p:nvPicPr>
          <p:cNvPr id="107524"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xfrm>
            <a:off x="685800" y="1981200"/>
            <a:ext cx="5257800" cy="4648200"/>
          </a:xfrm>
        </p:spPr>
        <p:txBody>
          <a:bodyPr/>
          <a:lstStyle/>
          <a:p>
            <a:r>
              <a:rPr lang="en-US"/>
              <a:t>Climatology</a:t>
            </a:r>
          </a:p>
          <a:p>
            <a:pPr lvl="1"/>
            <a:r>
              <a:rPr lang="en-US" u="sng">
                <a:solidFill>
                  <a:srgbClr val="FF0000"/>
                </a:solidFill>
              </a:rPr>
              <a:t>Definition</a:t>
            </a:r>
            <a:r>
              <a:rPr lang="en-US"/>
              <a:t>: boundary layer convection that is enhanced by the advection of cold air over relatively warm water.</a:t>
            </a:r>
          </a:p>
        </p:txBody>
      </p:sp>
      <p:sp>
        <p:nvSpPr>
          <p:cNvPr id="108547" name="Rectangle 3"/>
          <p:cNvSpPr>
            <a:spLocks noGrp="1" noChangeArrowheads="1"/>
          </p:cNvSpPr>
          <p:nvPr>
            <p:ph type="title"/>
          </p:nvPr>
        </p:nvSpPr>
        <p:spPr>
          <a:noFill/>
          <a:ln/>
        </p:spPr>
        <p:txBody>
          <a:bodyPr/>
          <a:lstStyle/>
          <a:p>
            <a:r>
              <a:rPr lang="en-US" sz="4000"/>
              <a:t>ATMS 316- Lake-effect Convection</a:t>
            </a:r>
          </a:p>
        </p:txBody>
      </p:sp>
      <p:pic>
        <p:nvPicPr>
          <p:cNvPr id="108548"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noFill/>
          <a:ln/>
        </p:spPr>
        <p:txBody>
          <a:bodyPr/>
          <a:lstStyle/>
          <a:p>
            <a:r>
              <a:rPr lang="en-US" sz="4000"/>
              <a:t>ATMS 316- Lake-effect Convection</a:t>
            </a:r>
          </a:p>
        </p:txBody>
      </p:sp>
      <p:sp>
        <p:nvSpPr>
          <p:cNvPr id="176132" name="Text Box 4"/>
          <p:cNvSpPr txBox="1">
            <a:spLocks noChangeArrowheads="1"/>
          </p:cNvSpPr>
          <p:nvPr/>
        </p:nvSpPr>
        <p:spPr bwMode="auto">
          <a:xfrm>
            <a:off x="4419600" y="1600200"/>
            <a:ext cx="4572000" cy="2657475"/>
          </a:xfrm>
          <a:prstGeom prst="rect">
            <a:avLst/>
          </a:prstGeom>
          <a:solidFill>
            <a:schemeClr val="bg1"/>
          </a:solidFill>
          <a:ln w="9525">
            <a:solidFill>
              <a:srgbClr val="FF0000"/>
            </a:solidFill>
            <a:miter lim="800000"/>
            <a:headEnd/>
            <a:tailEnd/>
          </a:ln>
          <a:effectLst/>
        </p:spPr>
        <p:txBody>
          <a:bodyPr>
            <a:spAutoFit/>
          </a:bodyPr>
          <a:lstStyle/>
          <a:p>
            <a:r>
              <a:rPr lang="en-US"/>
              <a:t>Visible satellite and radar reflectivity imagery of an intense lake-effect snow band at 2115 UTC 12 October 2006. As much as 60 cm of snow fell near Buffalo, NY. SSTs ~ 17</a:t>
            </a:r>
            <a:r>
              <a:rPr lang="en-US" baseline="30000"/>
              <a:t>o</a:t>
            </a:r>
            <a:r>
              <a:rPr lang="en-US"/>
              <a:t>C and 850 hPa level T ~ </a:t>
            </a:r>
            <a:r>
              <a:rPr lang="en-US" b="1">
                <a:latin typeface="Symbol" pitchFamily="18" charset="2"/>
              </a:rPr>
              <a:t>-</a:t>
            </a:r>
            <a:r>
              <a:rPr lang="en-US"/>
              <a:t>7</a:t>
            </a:r>
            <a:r>
              <a:rPr lang="en-US" baseline="30000"/>
              <a:t>o</a:t>
            </a:r>
            <a:r>
              <a:rPr lang="en-US"/>
              <a:t>C (Fig 4.18)</a:t>
            </a:r>
          </a:p>
        </p:txBody>
      </p:sp>
      <p:pic>
        <p:nvPicPr>
          <p:cNvPr id="176133" name="Picture 5"/>
          <p:cNvPicPr>
            <a:picLocks noChangeAspect="1" noChangeArrowheads="1"/>
          </p:cNvPicPr>
          <p:nvPr/>
        </p:nvPicPr>
        <p:blipFill>
          <a:blip r:embed="rId3" cstate="print"/>
          <a:srcRect/>
          <a:stretch>
            <a:fillRect/>
          </a:stretch>
        </p:blipFill>
        <p:spPr bwMode="auto">
          <a:xfrm>
            <a:off x="304800" y="1417638"/>
            <a:ext cx="3889375" cy="5364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4000"/>
              <a:t>ATMS 316- Mesoscale Meteorology</a:t>
            </a:r>
          </a:p>
        </p:txBody>
      </p:sp>
      <p:sp>
        <p:nvSpPr>
          <p:cNvPr id="78852" name="Rectangle 4"/>
          <p:cNvSpPr>
            <a:spLocks noGrp="1" noChangeArrowheads="1"/>
          </p:cNvSpPr>
          <p:nvPr>
            <p:ph type="body" sz="half" idx="1"/>
          </p:nvPr>
        </p:nvSpPr>
        <p:spPr>
          <a:xfrm>
            <a:off x="304800" y="2057400"/>
            <a:ext cx="3810000" cy="4114800"/>
          </a:xfrm>
          <a:noFill/>
          <a:ln/>
        </p:spPr>
        <p:txBody>
          <a:bodyPr/>
          <a:lstStyle/>
          <a:p>
            <a:r>
              <a:rPr lang="en-US" sz="2800"/>
              <a:t>Outline</a:t>
            </a:r>
          </a:p>
          <a:p>
            <a:pPr lvl="1"/>
            <a:r>
              <a:rPr lang="en-US" sz="2400"/>
              <a:t>Background</a:t>
            </a:r>
          </a:p>
          <a:p>
            <a:pPr lvl="1"/>
            <a:r>
              <a:rPr lang="en-US" sz="2400"/>
              <a:t>Lake-effect convection</a:t>
            </a:r>
          </a:p>
        </p:txBody>
      </p:sp>
      <p:pic>
        <p:nvPicPr>
          <p:cNvPr id="78853" name="Picture 5" descr="1600"/>
          <p:cNvPicPr>
            <a:picLocks noChangeAspect="1" noChangeArrowheads="1"/>
          </p:cNvPicPr>
          <p:nvPr/>
        </p:nvPicPr>
        <p:blipFill>
          <a:blip r:embed="rId3" cstate="print"/>
          <a:srcRect/>
          <a:stretch>
            <a:fillRect/>
          </a:stretch>
        </p:blipFill>
        <p:spPr bwMode="auto">
          <a:xfrm>
            <a:off x="5105400" y="1828800"/>
            <a:ext cx="2895600" cy="4114800"/>
          </a:xfrm>
          <a:prstGeom prst="rect">
            <a:avLst/>
          </a:prstGeom>
          <a:noFill/>
        </p:spPr>
      </p:pic>
      <p:sp>
        <p:nvSpPr>
          <p:cNvPr id="78854" name="Rectangle 6"/>
          <p:cNvSpPr>
            <a:spLocks noChangeArrowheads="1"/>
          </p:cNvSpPr>
          <p:nvPr/>
        </p:nvSpPr>
        <p:spPr bwMode="auto">
          <a:xfrm>
            <a:off x="152400" y="1676400"/>
            <a:ext cx="6194425" cy="457200"/>
          </a:xfrm>
          <a:prstGeom prst="rect">
            <a:avLst/>
          </a:prstGeom>
          <a:noFill/>
          <a:ln w="9525">
            <a:noFill/>
            <a:miter lim="800000"/>
            <a:headEnd/>
            <a:tailEnd/>
          </a:ln>
          <a:effectLst/>
        </p:spPr>
        <p:txBody>
          <a:bodyPr wrap="none">
            <a:spAutoFit/>
          </a:bodyPr>
          <a:lstStyle/>
          <a:p>
            <a:r>
              <a:rPr lang="en-US">
                <a:hlinkClick r:id="rId4"/>
              </a:rPr>
              <a:t>http://www.comet.ucar.edu/class/smfaculty/byrd/</a:t>
            </a:r>
            <a:endParaRPr lang="en-US"/>
          </a:p>
        </p:txBody>
      </p:sp>
      <p:sp>
        <p:nvSpPr>
          <p:cNvPr id="78855" name="Rectangle 7"/>
          <p:cNvSpPr>
            <a:spLocks noChangeArrowheads="1"/>
          </p:cNvSpPr>
          <p:nvPr/>
        </p:nvSpPr>
        <p:spPr bwMode="auto">
          <a:xfrm>
            <a:off x="152400" y="1295400"/>
            <a:ext cx="5810250" cy="457200"/>
          </a:xfrm>
          <a:prstGeom prst="rect">
            <a:avLst/>
          </a:prstGeom>
          <a:noFill/>
          <a:ln w="9525">
            <a:noFill/>
            <a:miter lim="800000"/>
            <a:headEnd/>
            <a:tailEnd/>
          </a:ln>
          <a:effectLst/>
        </p:spPr>
        <p:txBody>
          <a:bodyPr wrap="none">
            <a:spAutoFit/>
          </a:bodyPr>
          <a:lstStyle/>
          <a:p>
            <a:r>
              <a:rPr lang="en-US">
                <a:hlinkClick r:id="rId5"/>
              </a:rPr>
              <a:t>http://meted.ucar.edu/norlat/snow/lake_effect/</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body" idx="1"/>
          </p:nvPr>
        </p:nvSpPr>
        <p:spPr>
          <a:xfrm>
            <a:off x="685800" y="1981200"/>
            <a:ext cx="5257800" cy="4648200"/>
          </a:xfrm>
        </p:spPr>
        <p:txBody>
          <a:bodyPr/>
          <a:lstStyle/>
          <a:p>
            <a:r>
              <a:rPr lang="en-US"/>
              <a:t>Climatology</a:t>
            </a:r>
          </a:p>
          <a:p>
            <a:pPr lvl="1"/>
            <a:r>
              <a:rPr lang="en-US"/>
              <a:t>Lake-effect, a.k.a.</a:t>
            </a:r>
          </a:p>
          <a:p>
            <a:pPr lvl="2"/>
            <a:r>
              <a:rPr lang="en-US"/>
              <a:t>Ocean-effect</a:t>
            </a:r>
          </a:p>
          <a:p>
            <a:pPr lvl="2"/>
            <a:r>
              <a:rPr lang="en-US"/>
              <a:t>Bay-effect</a:t>
            </a:r>
          </a:p>
          <a:p>
            <a:pPr lvl="2">
              <a:buFontTx/>
              <a:buNone/>
            </a:pPr>
            <a:r>
              <a:rPr lang="en-US"/>
              <a:t>examine p. 93-94 to find geographic regions around the globe impacted by lake-effect (and related) precipitation</a:t>
            </a:r>
          </a:p>
        </p:txBody>
      </p:sp>
      <p:sp>
        <p:nvSpPr>
          <p:cNvPr id="193539" name="Rectangle 3"/>
          <p:cNvSpPr>
            <a:spLocks noGrp="1" noChangeArrowheads="1"/>
          </p:cNvSpPr>
          <p:nvPr>
            <p:ph type="title"/>
          </p:nvPr>
        </p:nvSpPr>
        <p:spPr>
          <a:noFill/>
          <a:ln/>
        </p:spPr>
        <p:txBody>
          <a:bodyPr/>
          <a:lstStyle/>
          <a:p>
            <a:r>
              <a:rPr lang="en-US" sz="4000"/>
              <a:t>ATMS 316- Lake-effect Convection</a:t>
            </a:r>
          </a:p>
        </p:txBody>
      </p:sp>
      <p:pic>
        <p:nvPicPr>
          <p:cNvPr id="193540"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685800" y="1981200"/>
            <a:ext cx="5257800" cy="4648200"/>
          </a:xfrm>
        </p:spPr>
        <p:txBody>
          <a:bodyPr/>
          <a:lstStyle/>
          <a:p>
            <a:r>
              <a:rPr lang="en-US"/>
              <a:t>Climatology</a:t>
            </a:r>
          </a:p>
          <a:p>
            <a:pPr lvl="1"/>
            <a:r>
              <a:rPr lang="en-US"/>
              <a:t>Great Lakes, North America</a:t>
            </a:r>
          </a:p>
          <a:p>
            <a:pPr lvl="2"/>
            <a:r>
              <a:rPr lang="en-US"/>
              <a:t>Lake-effect ‘season’ extends from late fall to early winter;</a:t>
            </a:r>
          </a:p>
          <a:p>
            <a:pPr lvl="2">
              <a:buFontTx/>
              <a:buNone/>
            </a:pPr>
            <a:r>
              <a:rPr lang="en-US"/>
              <a:t>water temperatures are warmest relative to the air masses advected over the lakes</a:t>
            </a:r>
          </a:p>
          <a:p>
            <a:pPr lvl="2"/>
            <a:r>
              <a:rPr lang="en-US"/>
              <a:t>By late winter, lake surface temperatures have cooled substantially or frozen over; putting an end to the season</a:t>
            </a:r>
          </a:p>
        </p:txBody>
      </p:sp>
      <p:sp>
        <p:nvSpPr>
          <p:cNvPr id="194563" name="Rectangle 3"/>
          <p:cNvSpPr>
            <a:spLocks noGrp="1" noChangeArrowheads="1"/>
          </p:cNvSpPr>
          <p:nvPr>
            <p:ph type="title"/>
          </p:nvPr>
        </p:nvSpPr>
        <p:spPr>
          <a:noFill/>
          <a:ln/>
        </p:spPr>
        <p:txBody>
          <a:bodyPr/>
          <a:lstStyle/>
          <a:p>
            <a:r>
              <a:rPr lang="en-US" sz="4000"/>
              <a:t>ATMS 316- Lake-effect Convection</a:t>
            </a:r>
          </a:p>
        </p:txBody>
      </p:sp>
      <p:pic>
        <p:nvPicPr>
          <p:cNvPr id="194564"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noFill/>
          <a:ln/>
        </p:spPr>
        <p:txBody>
          <a:bodyPr/>
          <a:lstStyle/>
          <a:p>
            <a:r>
              <a:rPr lang="en-US" sz="4000"/>
              <a:t>ATMS 316- Lake-effect Convection</a:t>
            </a:r>
          </a:p>
        </p:txBody>
      </p:sp>
      <p:sp>
        <p:nvSpPr>
          <p:cNvPr id="178179" name="Text Box 3"/>
          <p:cNvSpPr txBox="1">
            <a:spLocks noChangeArrowheads="1"/>
          </p:cNvSpPr>
          <p:nvPr/>
        </p:nvSpPr>
        <p:spPr bwMode="auto">
          <a:xfrm>
            <a:off x="6248400" y="1600200"/>
            <a:ext cx="2743200" cy="1927225"/>
          </a:xfrm>
          <a:prstGeom prst="rect">
            <a:avLst/>
          </a:prstGeom>
          <a:solidFill>
            <a:schemeClr val="bg1"/>
          </a:solidFill>
          <a:ln w="9525">
            <a:solidFill>
              <a:srgbClr val="FF0000"/>
            </a:solidFill>
            <a:miter lim="800000"/>
            <a:headEnd/>
            <a:tailEnd/>
          </a:ln>
          <a:effectLst/>
        </p:spPr>
        <p:txBody>
          <a:bodyPr>
            <a:spAutoFit/>
          </a:bodyPr>
          <a:lstStyle/>
          <a:p>
            <a:r>
              <a:rPr lang="en-US"/>
              <a:t>Annual cycle of 3 m air temperature and Lake Erie surface temperature (Fig 4.19)</a:t>
            </a:r>
          </a:p>
        </p:txBody>
      </p:sp>
      <p:pic>
        <p:nvPicPr>
          <p:cNvPr id="178181" name="Picture 5"/>
          <p:cNvPicPr>
            <a:picLocks noChangeAspect="1" noChangeArrowheads="1"/>
          </p:cNvPicPr>
          <p:nvPr/>
        </p:nvPicPr>
        <p:blipFill>
          <a:blip r:embed="rId3" cstate="print"/>
          <a:srcRect/>
          <a:stretch>
            <a:fillRect/>
          </a:stretch>
        </p:blipFill>
        <p:spPr bwMode="auto">
          <a:xfrm>
            <a:off x="23813" y="1466850"/>
            <a:ext cx="6148387" cy="3867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noFill/>
          <a:ln/>
        </p:spPr>
        <p:txBody>
          <a:bodyPr/>
          <a:lstStyle/>
          <a:p>
            <a:r>
              <a:rPr lang="en-US" sz="4000"/>
              <a:t>ATMS 316- Lake-effect Convection</a:t>
            </a:r>
          </a:p>
        </p:txBody>
      </p:sp>
      <p:pic>
        <p:nvPicPr>
          <p:cNvPr id="177155" name="Picture 3"/>
          <p:cNvPicPr>
            <a:picLocks noChangeAspect="1" noChangeArrowheads="1"/>
          </p:cNvPicPr>
          <p:nvPr/>
        </p:nvPicPr>
        <p:blipFill>
          <a:blip r:embed="rId3" cstate="print"/>
          <a:srcRect/>
          <a:stretch>
            <a:fillRect/>
          </a:stretch>
        </p:blipFill>
        <p:spPr bwMode="auto">
          <a:xfrm>
            <a:off x="103188" y="1471613"/>
            <a:ext cx="7745412" cy="4948237"/>
          </a:xfrm>
          <a:prstGeom prst="rect">
            <a:avLst/>
          </a:prstGeom>
          <a:noFill/>
          <a:ln w="9525">
            <a:noFill/>
            <a:miter lim="800000"/>
            <a:headEnd/>
            <a:tailEnd/>
          </a:ln>
          <a:effectLst/>
        </p:spPr>
      </p:pic>
      <p:sp>
        <p:nvSpPr>
          <p:cNvPr id="177156" name="Text Box 4"/>
          <p:cNvSpPr txBox="1">
            <a:spLocks noChangeArrowheads="1"/>
          </p:cNvSpPr>
          <p:nvPr/>
        </p:nvSpPr>
        <p:spPr bwMode="auto">
          <a:xfrm>
            <a:off x="6384925" y="1600200"/>
            <a:ext cx="2606675" cy="1562100"/>
          </a:xfrm>
          <a:prstGeom prst="rect">
            <a:avLst/>
          </a:prstGeom>
          <a:solidFill>
            <a:schemeClr val="bg1"/>
          </a:solidFill>
          <a:ln w="9525">
            <a:solidFill>
              <a:srgbClr val="FF0000"/>
            </a:solidFill>
            <a:miter lim="800000"/>
            <a:headEnd/>
            <a:tailEnd/>
          </a:ln>
          <a:effectLst/>
        </p:spPr>
        <p:txBody>
          <a:bodyPr>
            <a:spAutoFit/>
          </a:bodyPr>
          <a:lstStyle/>
          <a:p>
            <a:r>
              <a:rPr lang="en-US"/>
              <a:t>Mean annual snowfall (inches) near the Great Lakes (Fig 4.17)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idx="1"/>
          </p:nvPr>
        </p:nvSpPr>
        <p:spPr>
          <a:xfrm>
            <a:off x="685800" y="1981200"/>
            <a:ext cx="5257800" cy="4648200"/>
          </a:xfrm>
        </p:spPr>
        <p:txBody>
          <a:bodyPr/>
          <a:lstStyle/>
          <a:p>
            <a:r>
              <a:rPr lang="en-US"/>
              <a:t>Climatology</a:t>
            </a:r>
          </a:p>
          <a:p>
            <a:pPr lvl="1"/>
            <a:r>
              <a:rPr lang="en-US" i="1"/>
              <a:t>One-fourth</a:t>
            </a:r>
            <a:r>
              <a:rPr lang="en-US"/>
              <a:t> to </a:t>
            </a:r>
            <a:r>
              <a:rPr lang="en-US" i="1"/>
              <a:t>one-half</a:t>
            </a:r>
            <a:r>
              <a:rPr lang="en-US"/>
              <a:t> of the yearly snowfall on the shores of Lake Michigan could be attributed to lake effects (Braham and Dungey 1984) </a:t>
            </a:r>
          </a:p>
        </p:txBody>
      </p:sp>
      <p:sp>
        <p:nvSpPr>
          <p:cNvPr id="175107" name="Rectangle 3"/>
          <p:cNvSpPr>
            <a:spLocks noGrp="1" noChangeArrowheads="1"/>
          </p:cNvSpPr>
          <p:nvPr>
            <p:ph type="title"/>
          </p:nvPr>
        </p:nvSpPr>
        <p:spPr>
          <a:noFill/>
          <a:ln/>
        </p:spPr>
        <p:txBody>
          <a:bodyPr/>
          <a:lstStyle/>
          <a:p>
            <a:r>
              <a:rPr lang="en-US" sz="4000"/>
              <a:t>ATMS 316- Lake-effect Convection</a:t>
            </a:r>
          </a:p>
        </p:txBody>
      </p:sp>
      <p:pic>
        <p:nvPicPr>
          <p:cNvPr id="175108"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685800" y="1981200"/>
            <a:ext cx="5257800" cy="4648200"/>
          </a:xfrm>
        </p:spPr>
        <p:txBody>
          <a:bodyPr/>
          <a:lstStyle/>
          <a:p>
            <a:r>
              <a:rPr lang="en-US"/>
              <a:t>Production and release of CAPE as primary driver</a:t>
            </a:r>
          </a:p>
          <a:p>
            <a:pPr lvl="1"/>
            <a:r>
              <a:rPr lang="en-US"/>
              <a:t>The deeper the cloud, the greater the amount of precipitation generated</a:t>
            </a:r>
          </a:p>
          <a:p>
            <a:pPr lvl="2"/>
            <a:r>
              <a:rPr lang="en-US"/>
              <a:t>Destablize environment</a:t>
            </a:r>
          </a:p>
          <a:p>
            <a:pPr lvl="2"/>
            <a:r>
              <a:rPr lang="en-US"/>
              <a:t>Moisten environment</a:t>
            </a:r>
          </a:p>
          <a:p>
            <a:pPr lvl="2">
              <a:buFontTx/>
              <a:buNone/>
            </a:pPr>
            <a:r>
              <a:rPr lang="en-US"/>
              <a:t>at low levels</a:t>
            </a:r>
          </a:p>
        </p:txBody>
      </p:sp>
      <p:sp>
        <p:nvSpPr>
          <p:cNvPr id="191491" name="Rectangle 3"/>
          <p:cNvSpPr>
            <a:spLocks noGrp="1" noChangeArrowheads="1"/>
          </p:cNvSpPr>
          <p:nvPr>
            <p:ph type="title"/>
          </p:nvPr>
        </p:nvSpPr>
        <p:spPr>
          <a:noFill/>
          <a:ln/>
        </p:spPr>
        <p:txBody>
          <a:bodyPr/>
          <a:lstStyle/>
          <a:p>
            <a:r>
              <a:rPr lang="en-US" sz="4000"/>
              <a:t>ATMS 316- Lake-effect Convection</a:t>
            </a:r>
          </a:p>
        </p:txBody>
      </p:sp>
      <p:pic>
        <p:nvPicPr>
          <p:cNvPr id="191492"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685800" y="1981200"/>
            <a:ext cx="5257800" cy="4648200"/>
          </a:xfrm>
        </p:spPr>
        <p:txBody>
          <a:bodyPr/>
          <a:lstStyle/>
          <a:p>
            <a:r>
              <a:rPr lang="en-US"/>
              <a:t>Production and release of CAPE as primary driver</a:t>
            </a:r>
          </a:p>
          <a:p>
            <a:pPr lvl="1"/>
            <a:r>
              <a:rPr lang="en-US"/>
              <a:t>Destablization is much more dramatic over “warm” water</a:t>
            </a:r>
          </a:p>
          <a:p>
            <a:pPr lvl="2"/>
            <a:r>
              <a:rPr lang="en-US"/>
              <a:t>Greater thermal inertia of water</a:t>
            </a:r>
          </a:p>
          <a:p>
            <a:pPr lvl="2"/>
            <a:r>
              <a:rPr lang="en-US"/>
              <a:t>Greater moisture flux from a water surface</a:t>
            </a:r>
          </a:p>
          <a:p>
            <a:pPr lvl="2"/>
            <a:r>
              <a:rPr lang="en-US"/>
              <a:t>Most intense events tend to occur behind strong cold fronts</a:t>
            </a:r>
          </a:p>
        </p:txBody>
      </p:sp>
      <p:sp>
        <p:nvSpPr>
          <p:cNvPr id="192515" name="Rectangle 3"/>
          <p:cNvSpPr>
            <a:spLocks noGrp="1" noChangeArrowheads="1"/>
          </p:cNvSpPr>
          <p:nvPr>
            <p:ph type="title"/>
          </p:nvPr>
        </p:nvSpPr>
        <p:spPr>
          <a:noFill/>
          <a:ln/>
        </p:spPr>
        <p:txBody>
          <a:bodyPr/>
          <a:lstStyle/>
          <a:p>
            <a:r>
              <a:rPr lang="en-US" sz="4000"/>
              <a:t>ATMS 316- Lake-effect Convection</a:t>
            </a:r>
          </a:p>
        </p:txBody>
      </p:sp>
      <p:pic>
        <p:nvPicPr>
          <p:cNvPr id="192516"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noFill/>
          <a:ln/>
        </p:spPr>
        <p:txBody>
          <a:bodyPr/>
          <a:lstStyle/>
          <a:p>
            <a:r>
              <a:rPr lang="en-US" sz="4000"/>
              <a:t>ATMS 316- Lake-effect Convection</a:t>
            </a:r>
          </a:p>
        </p:txBody>
      </p:sp>
      <p:pic>
        <p:nvPicPr>
          <p:cNvPr id="179206" name="Picture 6"/>
          <p:cNvPicPr>
            <a:picLocks noChangeAspect="1" noChangeArrowheads="1"/>
          </p:cNvPicPr>
          <p:nvPr/>
        </p:nvPicPr>
        <p:blipFill>
          <a:blip r:embed="rId3" cstate="print"/>
          <a:srcRect/>
          <a:stretch>
            <a:fillRect/>
          </a:stretch>
        </p:blipFill>
        <p:spPr bwMode="auto">
          <a:xfrm>
            <a:off x="76200" y="1462088"/>
            <a:ext cx="5638800" cy="5238750"/>
          </a:xfrm>
          <a:prstGeom prst="rect">
            <a:avLst/>
          </a:prstGeom>
          <a:noFill/>
          <a:ln w="9525">
            <a:noFill/>
            <a:miter lim="800000"/>
            <a:headEnd/>
            <a:tailEnd/>
          </a:ln>
          <a:effectLst/>
        </p:spPr>
      </p:pic>
      <p:sp>
        <p:nvSpPr>
          <p:cNvPr id="179203" name="Text Box 3"/>
          <p:cNvSpPr txBox="1">
            <a:spLocks noChangeArrowheads="1"/>
          </p:cNvSpPr>
          <p:nvPr/>
        </p:nvSpPr>
        <p:spPr bwMode="auto">
          <a:xfrm>
            <a:off x="4876800" y="1676400"/>
            <a:ext cx="4114800" cy="1562100"/>
          </a:xfrm>
          <a:prstGeom prst="rect">
            <a:avLst/>
          </a:prstGeom>
          <a:solidFill>
            <a:schemeClr val="bg1"/>
          </a:solidFill>
          <a:ln w="9525">
            <a:solidFill>
              <a:srgbClr val="FF0000"/>
            </a:solidFill>
            <a:miter lim="800000"/>
            <a:headEnd/>
            <a:tailEnd/>
          </a:ln>
          <a:effectLst/>
        </p:spPr>
        <p:txBody>
          <a:bodyPr>
            <a:spAutoFit/>
          </a:bodyPr>
          <a:lstStyle/>
          <a:p>
            <a:r>
              <a:rPr lang="en-US"/>
              <a:t>Skew T – log p diagram obtained from the Del Rio, Texas, sounding at 1800 UTC 14 May 2008 (Fig 2.9)</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noFill/>
          <a:ln/>
        </p:spPr>
        <p:txBody>
          <a:bodyPr/>
          <a:lstStyle/>
          <a:p>
            <a:r>
              <a:rPr lang="en-US" sz="4000"/>
              <a:t>ATMS 316- Lake-effect Convection</a:t>
            </a:r>
          </a:p>
        </p:txBody>
      </p:sp>
      <p:sp>
        <p:nvSpPr>
          <p:cNvPr id="190467" name="Text Box 3"/>
          <p:cNvSpPr txBox="1">
            <a:spLocks noChangeArrowheads="1"/>
          </p:cNvSpPr>
          <p:nvPr/>
        </p:nvSpPr>
        <p:spPr bwMode="auto">
          <a:xfrm>
            <a:off x="4495800" y="4899025"/>
            <a:ext cx="4267200" cy="1562100"/>
          </a:xfrm>
          <a:prstGeom prst="rect">
            <a:avLst/>
          </a:prstGeom>
          <a:solidFill>
            <a:schemeClr val="bg1"/>
          </a:solidFill>
          <a:ln w="9525">
            <a:solidFill>
              <a:srgbClr val="FF0000"/>
            </a:solidFill>
            <a:miter lim="800000"/>
            <a:headEnd/>
            <a:tailEnd/>
          </a:ln>
          <a:effectLst/>
        </p:spPr>
        <p:txBody>
          <a:bodyPr>
            <a:spAutoFit/>
          </a:bodyPr>
          <a:lstStyle/>
          <a:p>
            <a:r>
              <a:rPr lang="en-US"/>
              <a:t>Schematic illustrating the polar or arctic air mass modification that leads to the development of lake-effect convection (Fig 4.20)</a:t>
            </a:r>
          </a:p>
        </p:txBody>
      </p:sp>
      <p:pic>
        <p:nvPicPr>
          <p:cNvPr id="190468" name="Picture 4"/>
          <p:cNvPicPr>
            <a:picLocks noChangeAspect="1" noChangeArrowheads="1"/>
          </p:cNvPicPr>
          <p:nvPr/>
        </p:nvPicPr>
        <p:blipFill>
          <a:blip r:embed="rId3" cstate="print"/>
          <a:srcRect/>
          <a:stretch>
            <a:fillRect/>
          </a:stretch>
        </p:blipFill>
        <p:spPr bwMode="auto">
          <a:xfrm>
            <a:off x="30163" y="1524000"/>
            <a:ext cx="7361237" cy="3144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title"/>
          </p:nvPr>
        </p:nvSpPr>
        <p:spPr>
          <a:noFill/>
          <a:ln/>
        </p:spPr>
        <p:txBody>
          <a:bodyPr/>
          <a:lstStyle/>
          <a:p>
            <a:r>
              <a:rPr lang="en-US" sz="4000"/>
              <a:t>ATMS 316- Lake-effect Convection</a:t>
            </a:r>
          </a:p>
        </p:txBody>
      </p:sp>
      <p:sp>
        <p:nvSpPr>
          <p:cNvPr id="114695" name="Text Box 7"/>
          <p:cNvSpPr txBox="1">
            <a:spLocks noChangeArrowheads="1"/>
          </p:cNvSpPr>
          <p:nvPr/>
        </p:nvSpPr>
        <p:spPr bwMode="auto">
          <a:xfrm>
            <a:off x="6324600" y="1600200"/>
            <a:ext cx="2606675" cy="4117975"/>
          </a:xfrm>
          <a:prstGeom prst="rect">
            <a:avLst/>
          </a:prstGeom>
          <a:solidFill>
            <a:schemeClr val="bg1"/>
          </a:solidFill>
          <a:ln w="9525">
            <a:solidFill>
              <a:srgbClr val="FF0000"/>
            </a:solidFill>
            <a:miter lim="800000"/>
            <a:headEnd/>
            <a:tailEnd/>
          </a:ln>
          <a:effectLst/>
        </p:spPr>
        <p:txBody>
          <a:bodyPr>
            <a:spAutoFit/>
          </a:bodyPr>
          <a:lstStyle/>
          <a:p>
            <a:r>
              <a:rPr lang="en-US"/>
              <a:t>Typical vertical profiles of vertical kinematic heat flux, moisture flux, and momentum flux during (a) daytime and (b) nighttime. Positive denotes upward flux, away from the surface. (Fig 4.2)</a:t>
            </a:r>
          </a:p>
        </p:txBody>
      </p:sp>
      <p:pic>
        <p:nvPicPr>
          <p:cNvPr id="114696" name="Picture 8"/>
          <p:cNvPicPr>
            <a:picLocks noChangeAspect="1" noChangeArrowheads="1"/>
          </p:cNvPicPr>
          <p:nvPr/>
        </p:nvPicPr>
        <p:blipFill>
          <a:blip r:embed="rId3" cstate="print"/>
          <a:srcRect/>
          <a:stretch>
            <a:fillRect/>
          </a:stretch>
        </p:blipFill>
        <p:spPr bwMode="auto">
          <a:xfrm>
            <a:off x="9525" y="1447800"/>
            <a:ext cx="6315075" cy="5354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sz="half" idx="2"/>
          </p:nvPr>
        </p:nvSpPr>
        <p:spPr>
          <a:xfrm>
            <a:off x="685800" y="4411663"/>
            <a:ext cx="7772400" cy="1989137"/>
          </a:xfrm>
        </p:spPr>
        <p:txBody>
          <a:bodyPr/>
          <a:lstStyle/>
          <a:p>
            <a:pPr>
              <a:lnSpc>
                <a:spcPct val="90000"/>
              </a:lnSpc>
            </a:pPr>
            <a:r>
              <a:rPr lang="en-US" sz="2400"/>
              <a:t>A thermal circulation is produced by the heating and cooling of the atmosphere near the ground. The lines represent surfaces of constant pressure (isobaric surfaces).  In this example, the isobars are parallel to the earth’s surface- there is no horizontal variation in pressure or temperature- no PGF and therefore no wind</a:t>
            </a:r>
          </a:p>
        </p:txBody>
      </p:sp>
      <p:pic>
        <p:nvPicPr>
          <p:cNvPr id="101380" name="Picture 4" descr="10-19aB"/>
          <p:cNvPicPr>
            <a:picLocks noGrp="1" noChangeAspect="1" noChangeArrowheads="1"/>
          </p:cNvPicPr>
          <p:nvPr>
            <p:ph sz="half" idx="1"/>
          </p:nvPr>
        </p:nvPicPr>
        <p:blipFill>
          <a:blip r:embed="rId3" cstate="print"/>
          <a:srcRect/>
          <a:stretch>
            <a:fillRect/>
          </a:stretch>
        </p:blipFill>
        <p:spPr>
          <a:xfrm>
            <a:off x="3429000" y="1981200"/>
            <a:ext cx="5541963" cy="1987550"/>
          </a:xfrm>
          <a:noFill/>
          <a:ln/>
        </p:spPr>
      </p:pic>
      <p:sp>
        <p:nvSpPr>
          <p:cNvPr id="101382" name="Rectangle 6"/>
          <p:cNvSpPr>
            <a:spLocks noChangeArrowheads="1"/>
          </p:cNvSpPr>
          <p:nvPr/>
        </p:nvSpPr>
        <p:spPr bwMode="auto">
          <a:xfrm>
            <a:off x="304800" y="2057400"/>
            <a:ext cx="3200400" cy="4114800"/>
          </a:xfrm>
          <a:prstGeom prst="rect">
            <a:avLst/>
          </a:prstGeom>
          <a:noFill/>
          <a:ln w="9525">
            <a:noFill/>
            <a:miter lim="800000"/>
            <a:headEnd/>
            <a:tailEnd/>
          </a:ln>
          <a:effectLst/>
        </p:spPr>
        <p:txBody>
          <a:bodyPr/>
          <a:lstStyle/>
          <a:p>
            <a:pPr marL="342900" indent="-342900">
              <a:spcBef>
                <a:spcPct val="20000"/>
              </a:spcBef>
              <a:buFontTx/>
              <a:buChar char="•"/>
            </a:pPr>
            <a:r>
              <a:rPr lang="en-US" sz="2800"/>
              <a:t>Thermal Circulations</a:t>
            </a:r>
          </a:p>
          <a:p>
            <a:pPr marL="742950" lvl="1" indent="-285750">
              <a:spcBef>
                <a:spcPct val="20000"/>
              </a:spcBef>
              <a:buFontTx/>
              <a:buChar char="–"/>
            </a:pPr>
            <a:r>
              <a:rPr lang="en-US"/>
              <a:t>“cousin” to lake-effect snow events</a:t>
            </a:r>
          </a:p>
        </p:txBody>
      </p:sp>
      <p:sp>
        <p:nvSpPr>
          <p:cNvPr id="101383" name="Rectangle 7"/>
          <p:cNvSpPr>
            <a:spLocks noGrp="1" noChangeArrowheads="1"/>
          </p:cNvSpPr>
          <p:nvPr>
            <p:ph type="title"/>
          </p:nvPr>
        </p:nvSpPr>
        <p:spPr>
          <a:noFill/>
          <a:ln/>
        </p:spPr>
        <p:txBody>
          <a:bodyPr/>
          <a:lstStyle/>
          <a:p>
            <a:r>
              <a:rPr lang="en-US"/>
              <a:t>ATMS 316- Background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685800" y="1981200"/>
            <a:ext cx="5257800" cy="4648200"/>
          </a:xfrm>
        </p:spPr>
        <p:txBody>
          <a:bodyPr/>
          <a:lstStyle/>
          <a:p>
            <a:r>
              <a:rPr lang="en-US"/>
              <a:t>Production and release of CAPE as primary driver</a:t>
            </a:r>
          </a:p>
          <a:p>
            <a:pPr lvl="1"/>
            <a:r>
              <a:rPr lang="en-US"/>
              <a:t>Parameterized surface sensible heat flux</a:t>
            </a:r>
          </a:p>
          <a:p>
            <a:pPr lvl="1"/>
            <a:r>
              <a:rPr lang="en-US"/>
              <a:t>(</a:t>
            </a:r>
            <a:r>
              <a:rPr lang="en-US">
                <a:solidFill>
                  <a:srgbClr val="FF0000"/>
                </a:solidFill>
              </a:rPr>
              <a:t>Eqtn 4.67 here</a:t>
            </a:r>
            <a:r>
              <a:rPr lang="en-US"/>
              <a:t>)</a:t>
            </a:r>
          </a:p>
        </p:txBody>
      </p:sp>
      <p:sp>
        <p:nvSpPr>
          <p:cNvPr id="195587" name="Rectangle 3"/>
          <p:cNvSpPr>
            <a:spLocks noGrp="1" noChangeArrowheads="1"/>
          </p:cNvSpPr>
          <p:nvPr>
            <p:ph type="title"/>
          </p:nvPr>
        </p:nvSpPr>
        <p:spPr>
          <a:noFill/>
          <a:ln/>
        </p:spPr>
        <p:txBody>
          <a:bodyPr/>
          <a:lstStyle/>
          <a:p>
            <a:r>
              <a:rPr lang="en-US" sz="4000"/>
              <a:t>ATMS 316- Lake-effect Convection</a:t>
            </a:r>
          </a:p>
        </p:txBody>
      </p:sp>
      <p:pic>
        <p:nvPicPr>
          <p:cNvPr id="195588"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
        <p:nvSpPr>
          <p:cNvPr id="195589" name="Text Box 5"/>
          <p:cNvSpPr txBox="1">
            <a:spLocks noChangeArrowheads="1"/>
          </p:cNvSpPr>
          <p:nvPr/>
        </p:nvSpPr>
        <p:spPr bwMode="auto">
          <a:xfrm>
            <a:off x="228600" y="5181600"/>
            <a:ext cx="8763000" cy="1569660"/>
          </a:xfrm>
          <a:prstGeom prst="rect">
            <a:avLst/>
          </a:prstGeom>
          <a:noFill/>
          <a:ln w="9525">
            <a:noFill/>
            <a:miter lim="800000"/>
            <a:headEnd/>
            <a:tailEnd/>
          </a:ln>
          <a:effectLst/>
        </p:spPr>
        <p:txBody>
          <a:bodyPr>
            <a:spAutoFit/>
          </a:bodyPr>
          <a:lstStyle/>
          <a:p>
            <a:r>
              <a:rPr lang="en-US" dirty="0"/>
              <a:t>where BB is the amount of warming for an air parcel at anemometer level averaged over the fetch, </a:t>
            </a:r>
            <a:r>
              <a:rPr lang="en-US" dirty="0" smtClean="0"/>
              <a:t>B  is </a:t>
            </a:r>
            <a:r>
              <a:rPr lang="en-US" dirty="0"/>
              <a:t>the bulk transfer coefficient for heat, </a:t>
            </a:r>
            <a:r>
              <a:rPr lang="en-US" i="1" dirty="0" smtClean="0"/>
              <a:t>L</a:t>
            </a:r>
            <a:r>
              <a:rPr lang="en-US" dirty="0" smtClean="0"/>
              <a:t> </a:t>
            </a:r>
            <a:r>
              <a:rPr lang="en-US" dirty="0"/>
              <a:t>is the fetch, </a:t>
            </a:r>
            <a:r>
              <a:rPr lang="en-US" dirty="0" smtClean="0"/>
              <a:t>     BB </a:t>
            </a:r>
            <a:r>
              <a:rPr lang="en-US" dirty="0"/>
              <a:t>is the average lake-air mass temperature difference, </a:t>
            </a:r>
            <a:r>
              <a:rPr lang="en-US" dirty="0" smtClean="0"/>
              <a:t>and     is </a:t>
            </a:r>
            <a:r>
              <a:rPr lang="en-US" dirty="0"/>
              <a:t>the mean mixed layer depth.</a:t>
            </a:r>
          </a:p>
        </p:txBody>
      </p:sp>
      <p:pic>
        <p:nvPicPr>
          <p:cNvPr id="429057" name="Picture 1"/>
          <p:cNvPicPr>
            <a:picLocks noChangeAspect="1" noChangeArrowheads="1"/>
          </p:cNvPicPr>
          <p:nvPr/>
        </p:nvPicPr>
        <p:blipFill>
          <a:blip r:embed="rId4" cstate="print"/>
          <a:srcRect/>
          <a:stretch>
            <a:fillRect/>
          </a:stretch>
        </p:blipFill>
        <p:spPr bwMode="auto">
          <a:xfrm>
            <a:off x="1143000" y="4038600"/>
            <a:ext cx="4610100" cy="990600"/>
          </a:xfrm>
          <a:prstGeom prst="rect">
            <a:avLst/>
          </a:prstGeom>
          <a:noFill/>
          <a:ln w="9525">
            <a:noFill/>
            <a:miter lim="800000"/>
            <a:headEnd/>
            <a:tailEnd/>
          </a:ln>
        </p:spPr>
      </p:pic>
      <p:pic>
        <p:nvPicPr>
          <p:cNvPr id="429059" name="Picture 3"/>
          <p:cNvPicPr>
            <a:picLocks noChangeAspect="1" noChangeArrowheads="1"/>
          </p:cNvPicPr>
          <p:nvPr/>
        </p:nvPicPr>
        <p:blipFill>
          <a:blip r:embed="rId5" cstate="print"/>
          <a:srcRect/>
          <a:stretch>
            <a:fillRect/>
          </a:stretch>
        </p:blipFill>
        <p:spPr bwMode="auto">
          <a:xfrm>
            <a:off x="1133475" y="5257800"/>
            <a:ext cx="466725" cy="342900"/>
          </a:xfrm>
          <a:prstGeom prst="rect">
            <a:avLst/>
          </a:prstGeom>
          <a:noFill/>
          <a:ln w="9525">
            <a:noFill/>
            <a:miter lim="800000"/>
            <a:headEnd/>
            <a:tailEnd/>
          </a:ln>
        </p:spPr>
      </p:pic>
      <p:pic>
        <p:nvPicPr>
          <p:cNvPr id="429060" name="Picture 4"/>
          <p:cNvPicPr>
            <a:picLocks noChangeAspect="1" noChangeArrowheads="1"/>
          </p:cNvPicPr>
          <p:nvPr/>
        </p:nvPicPr>
        <p:blipFill>
          <a:blip r:embed="rId6" cstate="print"/>
          <a:srcRect/>
          <a:stretch>
            <a:fillRect/>
          </a:stretch>
        </p:blipFill>
        <p:spPr bwMode="auto">
          <a:xfrm>
            <a:off x="3952875" y="5638800"/>
            <a:ext cx="314325" cy="257175"/>
          </a:xfrm>
          <a:prstGeom prst="rect">
            <a:avLst/>
          </a:prstGeom>
          <a:noFill/>
          <a:ln w="9525">
            <a:noFill/>
            <a:miter lim="800000"/>
            <a:headEnd/>
            <a:tailEnd/>
          </a:ln>
        </p:spPr>
      </p:pic>
      <p:pic>
        <p:nvPicPr>
          <p:cNvPr id="429061" name="Picture 5"/>
          <p:cNvPicPr>
            <a:picLocks noChangeAspect="1" noChangeArrowheads="1"/>
          </p:cNvPicPr>
          <p:nvPr/>
        </p:nvPicPr>
        <p:blipFill>
          <a:blip r:embed="rId7" cstate="print"/>
          <a:srcRect/>
          <a:stretch>
            <a:fillRect/>
          </a:stretch>
        </p:blipFill>
        <p:spPr bwMode="auto">
          <a:xfrm>
            <a:off x="2809875" y="5943600"/>
            <a:ext cx="1000125" cy="400050"/>
          </a:xfrm>
          <a:prstGeom prst="rect">
            <a:avLst/>
          </a:prstGeom>
          <a:noFill/>
          <a:ln w="9525">
            <a:noFill/>
            <a:miter lim="800000"/>
            <a:headEnd/>
            <a:tailEnd/>
          </a:ln>
        </p:spPr>
      </p:pic>
      <p:pic>
        <p:nvPicPr>
          <p:cNvPr id="429062" name="Picture 6"/>
          <p:cNvPicPr>
            <a:picLocks noChangeAspect="1" noChangeArrowheads="1"/>
          </p:cNvPicPr>
          <p:nvPr/>
        </p:nvPicPr>
        <p:blipFill>
          <a:blip r:embed="rId8" cstate="print"/>
          <a:srcRect/>
          <a:stretch>
            <a:fillRect/>
          </a:stretch>
        </p:blipFill>
        <p:spPr bwMode="auto">
          <a:xfrm>
            <a:off x="2209800" y="6410325"/>
            <a:ext cx="295275"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body" idx="1"/>
          </p:nvPr>
        </p:nvSpPr>
        <p:spPr>
          <a:xfrm>
            <a:off x="685800" y="1981200"/>
            <a:ext cx="5257800" cy="4648200"/>
          </a:xfrm>
        </p:spPr>
        <p:txBody>
          <a:bodyPr/>
          <a:lstStyle/>
          <a:p>
            <a:r>
              <a:rPr lang="en-US"/>
              <a:t>Production and release of CAPE as primary driver</a:t>
            </a:r>
          </a:p>
          <a:p>
            <a:pPr lvl="1"/>
            <a:r>
              <a:rPr lang="en-US"/>
              <a:t>Parameterized surface latent heat flux</a:t>
            </a:r>
          </a:p>
          <a:p>
            <a:pPr lvl="1"/>
            <a:r>
              <a:rPr lang="en-US"/>
              <a:t>(</a:t>
            </a:r>
            <a:r>
              <a:rPr lang="en-US">
                <a:solidFill>
                  <a:srgbClr val="FF0000"/>
                </a:solidFill>
              </a:rPr>
              <a:t>Eqtn 4.68 here</a:t>
            </a:r>
            <a:r>
              <a:rPr lang="en-US"/>
              <a:t>)</a:t>
            </a:r>
          </a:p>
        </p:txBody>
      </p:sp>
      <p:sp>
        <p:nvSpPr>
          <p:cNvPr id="196611" name="Rectangle 3"/>
          <p:cNvSpPr>
            <a:spLocks noGrp="1" noChangeArrowheads="1"/>
          </p:cNvSpPr>
          <p:nvPr>
            <p:ph type="title"/>
          </p:nvPr>
        </p:nvSpPr>
        <p:spPr>
          <a:noFill/>
          <a:ln/>
        </p:spPr>
        <p:txBody>
          <a:bodyPr/>
          <a:lstStyle/>
          <a:p>
            <a:r>
              <a:rPr lang="en-US" sz="4000"/>
              <a:t>ATMS 316- Lake-effect Convection</a:t>
            </a:r>
          </a:p>
        </p:txBody>
      </p:sp>
      <p:pic>
        <p:nvPicPr>
          <p:cNvPr id="196612"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
        <p:nvSpPr>
          <p:cNvPr id="196613" name="Text Box 5"/>
          <p:cNvSpPr txBox="1">
            <a:spLocks noChangeArrowheads="1"/>
          </p:cNvSpPr>
          <p:nvPr/>
        </p:nvSpPr>
        <p:spPr bwMode="auto">
          <a:xfrm>
            <a:off x="228600" y="5181600"/>
            <a:ext cx="8763000" cy="1569660"/>
          </a:xfrm>
          <a:prstGeom prst="rect">
            <a:avLst/>
          </a:prstGeom>
          <a:noFill/>
          <a:ln w="9525">
            <a:noFill/>
            <a:miter lim="800000"/>
            <a:headEnd/>
            <a:tailEnd/>
          </a:ln>
          <a:effectLst/>
        </p:spPr>
        <p:txBody>
          <a:bodyPr>
            <a:spAutoFit/>
          </a:bodyPr>
          <a:lstStyle/>
          <a:p>
            <a:r>
              <a:rPr lang="en-US" dirty="0" smtClean="0"/>
              <a:t>where  </a:t>
            </a:r>
            <a:r>
              <a:rPr lang="en-US" dirty="0"/>
              <a:t>BB is the amount of humidifying for an air parcel at anemometer level averaged over the fetch</a:t>
            </a:r>
            <a:r>
              <a:rPr lang="en-US" dirty="0" smtClean="0"/>
              <a:t>,     is </a:t>
            </a:r>
            <a:r>
              <a:rPr lang="en-US" dirty="0"/>
              <a:t>the bulk transfer coefficient for moisture, </a:t>
            </a:r>
            <a:r>
              <a:rPr lang="en-US" i="1" dirty="0" smtClean="0"/>
              <a:t>L</a:t>
            </a:r>
            <a:r>
              <a:rPr lang="en-US" dirty="0" smtClean="0"/>
              <a:t> </a:t>
            </a:r>
            <a:r>
              <a:rPr lang="en-US" dirty="0"/>
              <a:t>is the fetch</a:t>
            </a:r>
            <a:r>
              <a:rPr lang="en-US" dirty="0" smtClean="0"/>
              <a:t>,                is </a:t>
            </a:r>
            <a:r>
              <a:rPr lang="en-US" dirty="0"/>
              <a:t>the average lake-air vapor mixing ratio difference, and </a:t>
            </a:r>
            <a:r>
              <a:rPr lang="en-US" dirty="0" smtClean="0"/>
              <a:t>  B </a:t>
            </a:r>
            <a:r>
              <a:rPr lang="en-US" dirty="0"/>
              <a:t>is the mean mixed layer depth.</a:t>
            </a:r>
          </a:p>
        </p:txBody>
      </p:sp>
      <p:pic>
        <p:nvPicPr>
          <p:cNvPr id="427009" name="Picture 1"/>
          <p:cNvPicPr>
            <a:picLocks noChangeAspect="1" noChangeArrowheads="1"/>
          </p:cNvPicPr>
          <p:nvPr/>
        </p:nvPicPr>
        <p:blipFill>
          <a:blip r:embed="rId4" cstate="print"/>
          <a:srcRect/>
          <a:stretch>
            <a:fillRect/>
          </a:stretch>
        </p:blipFill>
        <p:spPr bwMode="auto">
          <a:xfrm>
            <a:off x="1143000" y="4114800"/>
            <a:ext cx="4676775" cy="990600"/>
          </a:xfrm>
          <a:prstGeom prst="rect">
            <a:avLst/>
          </a:prstGeom>
          <a:noFill/>
          <a:ln w="9525">
            <a:noFill/>
            <a:miter lim="800000"/>
            <a:headEnd/>
            <a:tailEnd/>
          </a:ln>
        </p:spPr>
      </p:pic>
      <p:pic>
        <p:nvPicPr>
          <p:cNvPr id="427010" name="Picture 2"/>
          <p:cNvPicPr>
            <a:picLocks noChangeAspect="1" noChangeArrowheads="1"/>
          </p:cNvPicPr>
          <p:nvPr/>
        </p:nvPicPr>
        <p:blipFill>
          <a:blip r:embed="rId5" cstate="print"/>
          <a:srcRect/>
          <a:stretch>
            <a:fillRect/>
          </a:stretch>
        </p:blipFill>
        <p:spPr bwMode="auto">
          <a:xfrm>
            <a:off x="1143000" y="5295900"/>
            <a:ext cx="523875" cy="342900"/>
          </a:xfrm>
          <a:prstGeom prst="rect">
            <a:avLst/>
          </a:prstGeom>
          <a:noFill/>
          <a:ln w="9525">
            <a:noFill/>
            <a:miter lim="800000"/>
            <a:headEnd/>
            <a:tailEnd/>
          </a:ln>
        </p:spPr>
      </p:pic>
      <p:pic>
        <p:nvPicPr>
          <p:cNvPr id="427011" name="Picture 3"/>
          <p:cNvPicPr>
            <a:picLocks noChangeAspect="1" noChangeArrowheads="1"/>
          </p:cNvPicPr>
          <p:nvPr/>
        </p:nvPicPr>
        <p:blipFill>
          <a:blip r:embed="rId6" cstate="print"/>
          <a:srcRect/>
          <a:stretch>
            <a:fillRect/>
          </a:stretch>
        </p:blipFill>
        <p:spPr bwMode="auto">
          <a:xfrm>
            <a:off x="5562600" y="5638800"/>
            <a:ext cx="257175" cy="238125"/>
          </a:xfrm>
          <a:prstGeom prst="rect">
            <a:avLst/>
          </a:prstGeom>
          <a:noFill/>
          <a:ln w="9525">
            <a:noFill/>
            <a:miter lim="800000"/>
            <a:headEnd/>
            <a:tailEnd/>
          </a:ln>
        </p:spPr>
      </p:pic>
      <p:pic>
        <p:nvPicPr>
          <p:cNvPr id="427012" name="Picture 4"/>
          <p:cNvPicPr>
            <a:picLocks noChangeAspect="1" noChangeArrowheads="1"/>
          </p:cNvPicPr>
          <p:nvPr/>
        </p:nvPicPr>
        <p:blipFill>
          <a:blip r:embed="rId7" cstate="print"/>
          <a:srcRect/>
          <a:stretch>
            <a:fillRect/>
          </a:stretch>
        </p:blipFill>
        <p:spPr bwMode="auto">
          <a:xfrm>
            <a:off x="5029200" y="5981700"/>
            <a:ext cx="1104900" cy="342900"/>
          </a:xfrm>
          <a:prstGeom prst="rect">
            <a:avLst/>
          </a:prstGeom>
          <a:noFill/>
          <a:ln w="9525">
            <a:noFill/>
            <a:miter lim="800000"/>
            <a:headEnd/>
            <a:tailEnd/>
          </a:ln>
        </p:spPr>
      </p:pic>
      <p:pic>
        <p:nvPicPr>
          <p:cNvPr id="10" name="Picture 6"/>
          <p:cNvPicPr>
            <a:picLocks noChangeAspect="1" noChangeArrowheads="1"/>
          </p:cNvPicPr>
          <p:nvPr/>
        </p:nvPicPr>
        <p:blipFill>
          <a:blip r:embed="rId8" cstate="print"/>
          <a:srcRect/>
          <a:stretch>
            <a:fillRect/>
          </a:stretch>
        </p:blipFill>
        <p:spPr bwMode="auto">
          <a:xfrm>
            <a:off x="4648200" y="6410325"/>
            <a:ext cx="295275"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noFill/>
          <a:ln/>
        </p:spPr>
        <p:txBody>
          <a:bodyPr/>
          <a:lstStyle/>
          <a:p>
            <a:r>
              <a:rPr lang="en-US" sz="4000"/>
              <a:t>ATMS 316- Lake-effect Convection</a:t>
            </a:r>
          </a:p>
        </p:txBody>
      </p:sp>
      <p:pic>
        <p:nvPicPr>
          <p:cNvPr id="180229" name="Picture 5"/>
          <p:cNvPicPr>
            <a:picLocks noChangeAspect="1" noChangeArrowheads="1"/>
          </p:cNvPicPr>
          <p:nvPr/>
        </p:nvPicPr>
        <p:blipFill>
          <a:blip r:embed="rId3" cstate="print"/>
          <a:srcRect/>
          <a:stretch>
            <a:fillRect/>
          </a:stretch>
        </p:blipFill>
        <p:spPr bwMode="auto">
          <a:xfrm>
            <a:off x="46038" y="1477963"/>
            <a:ext cx="6659562" cy="4405312"/>
          </a:xfrm>
          <a:prstGeom prst="rect">
            <a:avLst/>
          </a:prstGeom>
          <a:noFill/>
          <a:ln w="9525">
            <a:noFill/>
            <a:miter lim="800000"/>
            <a:headEnd/>
            <a:tailEnd/>
          </a:ln>
          <a:effectLst/>
        </p:spPr>
      </p:pic>
      <p:sp>
        <p:nvSpPr>
          <p:cNvPr id="180227" name="Text Box 3"/>
          <p:cNvSpPr txBox="1">
            <a:spLocks noChangeArrowheads="1"/>
          </p:cNvSpPr>
          <p:nvPr/>
        </p:nvSpPr>
        <p:spPr bwMode="auto">
          <a:xfrm>
            <a:off x="6705600" y="1524000"/>
            <a:ext cx="2362200" cy="2292350"/>
          </a:xfrm>
          <a:prstGeom prst="rect">
            <a:avLst/>
          </a:prstGeom>
          <a:solidFill>
            <a:schemeClr val="bg1"/>
          </a:solidFill>
          <a:ln w="9525">
            <a:solidFill>
              <a:srgbClr val="FF0000"/>
            </a:solidFill>
            <a:miter lim="800000"/>
            <a:headEnd/>
            <a:tailEnd/>
          </a:ln>
          <a:effectLst/>
        </p:spPr>
        <p:txBody>
          <a:bodyPr>
            <a:spAutoFit/>
          </a:bodyPr>
          <a:lstStyle/>
          <a:p>
            <a:r>
              <a:rPr lang="en-US"/>
              <a:t>Vertical cross section of potential temperature over Lake Michigan (Fig 4.21)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sz="4000"/>
              <a:t>ATMS 316- Lake-effect Convection</a:t>
            </a:r>
          </a:p>
        </p:txBody>
      </p:sp>
      <p:pic>
        <p:nvPicPr>
          <p:cNvPr id="197635" name="Picture 3"/>
          <p:cNvPicPr>
            <a:picLocks noChangeAspect="1" noChangeArrowheads="1"/>
          </p:cNvPicPr>
          <p:nvPr/>
        </p:nvPicPr>
        <p:blipFill>
          <a:blip r:embed="rId3" cstate="print"/>
          <a:srcRect/>
          <a:stretch>
            <a:fillRect/>
          </a:stretch>
        </p:blipFill>
        <p:spPr bwMode="auto">
          <a:xfrm>
            <a:off x="46038" y="1477963"/>
            <a:ext cx="4373562" cy="2892425"/>
          </a:xfrm>
          <a:prstGeom prst="rect">
            <a:avLst/>
          </a:prstGeom>
          <a:noFill/>
          <a:ln w="9525">
            <a:noFill/>
            <a:miter lim="800000"/>
            <a:headEnd/>
            <a:tailEnd/>
          </a:ln>
          <a:effectLst/>
        </p:spPr>
      </p:pic>
      <p:sp>
        <p:nvSpPr>
          <p:cNvPr id="197637" name="Text Box 5"/>
          <p:cNvSpPr txBox="1">
            <a:spLocks noChangeArrowheads="1"/>
          </p:cNvSpPr>
          <p:nvPr/>
        </p:nvSpPr>
        <p:spPr bwMode="auto">
          <a:xfrm>
            <a:off x="4556125" y="1676400"/>
            <a:ext cx="4130675" cy="3743325"/>
          </a:xfrm>
          <a:prstGeom prst="rect">
            <a:avLst/>
          </a:prstGeom>
          <a:noFill/>
          <a:ln w="9525">
            <a:noFill/>
            <a:miter lim="800000"/>
            <a:headEnd/>
            <a:tailEnd/>
          </a:ln>
          <a:effectLst/>
        </p:spPr>
        <p:txBody>
          <a:bodyPr>
            <a:spAutoFit/>
          </a:bodyPr>
          <a:lstStyle/>
          <a:p>
            <a:pPr>
              <a:buFontTx/>
              <a:buChar char="•"/>
            </a:pPr>
            <a:r>
              <a:rPr lang="en-US"/>
              <a:t> Approximately 3 K of warming (west-to-east)</a:t>
            </a:r>
          </a:p>
          <a:p>
            <a:pPr>
              <a:buFontTx/>
              <a:buChar char="•"/>
            </a:pPr>
            <a:endParaRPr lang="en-US"/>
          </a:p>
          <a:p>
            <a:pPr>
              <a:buFontTx/>
              <a:buChar char="•"/>
            </a:pPr>
            <a:r>
              <a:rPr lang="en-US"/>
              <a:t> Superadiabatic temperature lapse rates just above the water surface</a:t>
            </a:r>
          </a:p>
          <a:p>
            <a:pPr>
              <a:buFontTx/>
              <a:buChar char="•"/>
            </a:pPr>
            <a:endParaRPr lang="en-US"/>
          </a:p>
          <a:p>
            <a:pPr>
              <a:buFontTx/>
              <a:buChar char="•"/>
            </a:pPr>
            <a:r>
              <a:rPr lang="en-US"/>
              <a:t> Deepening of the mixed layer (west-to-east) as a direct result of the BL modification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xfrm>
            <a:off x="685800" y="1981200"/>
            <a:ext cx="5257800" cy="4648200"/>
          </a:xfrm>
        </p:spPr>
        <p:txBody>
          <a:bodyPr/>
          <a:lstStyle/>
          <a:p>
            <a:r>
              <a:rPr lang="en-US"/>
              <a:t>Production and release of CAPE as primary driver</a:t>
            </a:r>
          </a:p>
          <a:p>
            <a:pPr lvl="1"/>
            <a:r>
              <a:rPr lang="en-US"/>
              <a:t>Necessary condition; surface-to-850 hPa lapse rate becomes at least dry adiabatic</a:t>
            </a:r>
          </a:p>
          <a:p>
            <a:pPr lvl="2"/>
            <a:r>
              <a:rPr lang="en-US"/>
              <a:t>850 hPa temperature should be at least </a:t>
            </a:r>
            <a:r>
              <a:rPr lang="en-US" u="sng"/>
              <a:t>13 K</a:t>
            </a:r>
            <a:r>
              <a:rPr lang="en-US"/>
              <a:t> lower than the water surface temperature (minimum threshold)</a:t>
            </a:r>
          </a:p>
        </p:txBody>
      </p:sp>
      <p:sp>
        <p:nvSpPr>
          <p:cNvPr id="198659" name="Rectangle 3"/>
          <p:cNvSpPr>
            <a:spLocks noGrp="1" noChangeArrowheads="1"/>
          </p:cNvSpPr>
          <p:nvPr>
            <p:ph type="title"/>
          </p:nvPr>
        </p:nvSpPr>
        <p:spPr>
          <a:noFill/>
          <a:ln/>
        </p:spPr>
        <p:txBody>
          <a:bodyPr/>
          <a:lstStyle/>
          <a:p>
            <a:r>
              <a:rPr lang="en-US" sz="4000"/>
              <a:t>ATMS 316- Lake-effect Convection</a:t>
            </a:r>
          </a:p>
        </p:txBody>
      </p:sp>
      <p:pic>
        <p:nvPicPr>
          <p:cNvPr id="198660"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685800" y="1981200"/>
            <a:ext cx="5257800" cy="4648200"/>
          </a:xfrm>
        </p:spPr>
        <p:txBody>
          <a:bodyPr/>
          <a:lstStyle/>
          <a:p>
            <a:pPr>
              <a:lnSpc>
                <a:spcPct val="90000"/>
              </a:lnSpc>
            </a:pPr>
            <a:r>
              <a:rPr lang="en-US"/>
              <a:t>Production and release of CAPE as primary driver</a:t>
            </a:r>
          </a:p>
          <a:p>
            <a:pPr lvl="1">
              <a:lnSpc>
                <a:spcPct val="90000"/>
              </a:lnSpc>
            </a:pPr>
            <a:r>
              <a:rPr lang="en-US"/>
              <a:t>Necessary condition; surface-to-850 hPa lapse rate becomes at least dry adiabatic</a:t>
            </a:r>
          </a:p>
          <a:p>
            <a:pPr lvl="2">
              <a:lnSpc>
                <a:spcPct val="90000"/>
              </a:lnSpc>
            </a:pPr>
            <a:r>
              <a:rPr lang="en-US"/>
              <a:t>The longer the fetch (distance cold air travels over the warm water surface), the greater the amount of time for surface fluxes to modify the cold air and sufficiently destabilize the lower atmosphere</a:t>
            </a:r>
          </a:p>
        </p:txBody>
      </p:sp>
      <p:sp>
        <p:nvSpPr>
          <p:cNvPr id="199683" name="Rectangle 3"/>
          <p:cNvSpPr>
            <a:spLocks noGrp="1" noChangeArrowheads="1"/>
          </p:cNvSpPr>
          <p:nvPr>
            <p:ph type="title"/>
          </p:nvPr>
        </p:nvSpPr>
        <p:spPr>
          <a:noFill/>
          <a:ln/>
        </p:spPr>
        <p:txBody>
          <a:bodyPr/>
          <a:lstStyle/>
          <a:p>
            <a:r>
              <a:rPr lang="en-US" sz="4000"/>
              <a:t>ATMS 316- Lake-effect Convection</a:t>
            </a:r>
          </a:p>
        </p:txBody>
      </p:sp>
      <p:pic>
        <p:nvPicPr>
          <p:cNvPr id="199684"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
        <p:nvSpPr>
          <p:cNvPr id="199685" name="Text Box 5"/>
          <p:cNvSpPr txBox="1">
            <a:spLocks noChangeArrowheads="1"/>
          </p:cNvSpPr>
          <p:nvPr/>
        </p:nvSpPr>
        <p:spPr bwMode="auto">
          <a:xfrm>
            <a:off x="6096000" y="5873750"/>
            <a:ext cx="2957513" cy="831850"/>
          </a:xfrm>
          <a:prstGeom prst="rect">
            <a:avLst/>
          </a:prstGeom>
          <a:noFill/>
          <a:ln w="9525">
            <a:solidFill>
              <a:schemeClr val="tx1"/>
            </a:solidFill>
            <a:miter lim="800000"/>
            <a:headEnd/>
            <a:tailEnd/>
          </a:ln>
          <a:effectLst/>
        </p:spPr>
        <p:txBody>
          <a:bodyPr>
            <a:spAutoFit/>
          </a:bodyPr>
          <a:lstStyle/>
          <a:p>
            <a:r>
              <a:rPr lang="en-US"/>
              <a:t>fetch must be at least 75 km in length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a:xfrm>
            <a:off x="685800" y="1981200"/>
            <a:ext cx="5257800" cy="4648200"/>
          </a:xfrm>
        </p:spPr>
        <p:txBody>
          <a:bodyPr/>
          <a:lstStyle/>
          <a:p>
            <a:r>
              <a:rPr lang="en-US"/>
              <a:t>Evolution</a:t>
            </a:r>
          </a:p>
        </p:txBody>
      </p:sp>
      <p:sp>
        <p:nvSpPr>
          <p:cNvPr id="187395" name="Rectangle 3"/>
          <p:cNvSpPr>
            <a:spLocks noGrp="1" noChangeArrowheads="1"/>
          </p:cNvSpPr>
          <p:nvPr>
            <p:ph type="title"/>
          </p:nvPr>
        </p:nvSpPr>
        <p:spPr>
          <a:noFill/>
          <a:ln/>
        </p:spPr>
        <p:txBody>
          <a:bodyPr/>
          <a:lstStyle/>
          <a:p>
            <a:r>
              <a:rPr lang="en-US" sz="4000"/>
              <a:t>ATMS 316- Lake-effect Convection</a:t>
            </a:r>
          </a:p>
        </p:txBody>
      </p:sp>
      <p:pic>
        <p:nvPicPr>
          <p:cNvPr id="187396"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noFill/>
          <a:ln/>
        </p:spPr>
        <p:txBody>
          <a:bodyPr/>
          <a:lstStyle/>
          <a:p>
            <a:r>
              <a:rPr lang="en-US" sz="4000"/>
              <a:t>ATMS 316- Lake-effect Convection</a:t>
            </a:r>
          </a:p>
        </p:txBody>
      </p:sp>
      <p:pic>
        <p:nvPicPr>
          <p:cNvPr id="181253" name="Picture 5"/>
          <p:cNvPicPr>
            <a:picLocks noChangeAspect="1" noChangeArrowheads="1"/>
          </p:cNvPicPr>
          <p:nvPr/>
        </p:nvPicPr>
        <p:blipFill>
          <a:blip r:embed="rId3" cstate="print"/>
          <a:srcRect/>
          <a:stretch>
            <a:fillRect/>
          </a:stretch>
        </p:blipFill>
        <p:spPr bwMode="auto">
          <a:xfrm>
            <a:off x="76200" y="1484313"/>
            <a:ext cx="6629400" cy="4764087"/>
          </a:xfrm>
          <a:prstGeom prst="rect">
            <a:avLst/>
          </a:prstGeom>
          <a:noFill/>
          <a:ln w="9525">
            <a:noFill/>
            <a:miter lim="800000"/>
            <a:headEnd/>
            <a:tailEnd/>
          </a:ln>
          <a:effectLst/>
        </p:spPr>
      </p:pic>
      <p:sp>
        <p:nvSpPr>
          <p:cNvPr id="181252" name="Text Box 4"/>
          <p:cNvSpPr txBox="1">
            <a:spLocks noChangeArrowheads="1"/>
          </p:cNvSpPr>
          <p:nvPr/>
        </p:nvSpPr>
        <p:spPr bwMode="auto">
          <a:xfrm>
            <a:off x="6705600" y="1524000"/>
            <a:ext cx="2362200" cy="3752850"/>
          </a:xfrm>
          <a:prstGeom prst="rect">
            <a:avLst/>
          </a:prstGeom>
          <a:solidFill>
            <a:schemeClr val="bg1"/>
          </a:solidFill>
          <a:ln w="9525">
            <a:solidFill>
              <a:srgbClr val="FF0000"/>
            </a:solidFill>
            <a:miter lim="800000"/>
            <a:headEnd/>
            <a:tailEnd/>
          </a:ln>
          <a:effectLst/>
        </p:spPr>
        <p:txBody>
          <a:bodyPr>
            <a:spAutoFit/>
          </a:bodyPr>
          <a:lstStyle/>
          <a:p>
            <a:r>
              <a:rPr lang="en-US"/>
              <a:t>Soundings from Buffalo, NY, obtained (a) before, (b) – (e) during, and (f) after a lake-effect snow event downwind of Lake Erie (Fig 4.22)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noFill/>
          <a:ln/>
        </p:spPr>
        <p:txBody>
          <a:bodyPr/>
          <a:lstStyle/>
          <a:p>
            <a:r>
              <a:rPr lang="en-US" sz="4000"/>
              <a:t>ATMS 316- Lake-effect Convection</a:t>
            </a:r>
          </a:p>
        </p:txBody>
      </p:sp>
      <p:pic>
        <p:nvPicPr>
          <p:cNvPr id="200707" name="Picture 3"/>
          <p:cNvPicPr>
            <a:picLocks noChangeAspect="1" noChangeArrowheads="1"/>
          </p:cNvPicPr>
          <p:nvPr/>
        </p:nvPicPr>
        <p:blipFill>
          <a:blip r:embed="rId3" cstate="print"/>
          <a:srcRect/>
          <a:stretch>
            <a:fillRect/>
          </a:stretch>
        </p:blipFill>
        <p:spPr bwMode="auto">
          <a:xfrm>
            <a:off x="76200" y="1484313"/>
            <a:ext cx="4343400" cy="3121025"/>
          </a:xfrm>
          <a:prstGeom prst="rect">
            <a:avLst/>
          </a:prstGeom>
          <a:noFill/>
          <a:ln w="9525">
            <a:noFill/>
            <a:miter lim="800000"/>
            <a:headEnd/>
            <a:tailEnd/>
          </a:ln>
          <a:effectLst/>
        </p:spPr>
      </p:pic>
      <p:sp>
        <p:nvSpPr>
          <p:cNvPr id="200709" name="Text Box 5"/>
          <p:cNvSpPr txBox="1">
            <a:spLocks noChangeArrowheads="1"/>
          </p:cNvSpPr>
          <p:nvPr/>
        </p:nvSpPr>
        <p:spPr bwMode="auto">
          <a:xfrm>
            <a:off x="4556125" y="1676400"/>
            <a:ext cx="4130675" cy="4838700"/>
          </a:xfrm>
          <a:prstGeom prst="rect">
            <a:avLst/>
          </a:prstGeom>
          <a:noFill/>
          <a:ln w="9525">
            <a:noFill/>
            <a:miter lim="800000"/>
            <a:headEnd/>
            <a:tailEnd/>
          </a:ln>
          <a:effectLst/>
        </p:spPr>
        <p:txBody>
          <a:bodyPr>
            <a:spAutoFit/>
          </a:bodyPr>
          <a:lstStyle/>
          <a:p>
            <a:pPr>
              <a:buFontTx/>
              <a:buChar char="•"/>
            </a:pPr>
            <a:r>
              <a:rPr lang="en-US"/>
              <a:t> EL no higher than 4-5 km (@ inversion)</a:t>
            </a:r>
          </a:p>
          <a:p>
            <a:pPr>
              <a:buFontTx/>
              <a:buChar char="•"/>
            </a:pPr>
            <a:endParaRPr lang="en-US"/>
          </a:p>
          <a:p>
            <a:pPr>
              <a:buFontTx/>
              <a:buChar char="•"/>
            </a:pPr>
            <a:r>
              <a:rPr lang="en-US"/>
              <a:t> destabilization of 1000-700 hPa layer (0000-1200 UTC 20 Dec)</a:t>
            </a:r>
          </a:p>
          <a:p>
            <a:pPr>
              <a:buFontTx/>
              <a:buChar char="•"/>
            </a:pPr>
            <a:endParaRPr lang="en-US"/>
          </a:p>
          <a:p>
            <a:pPr>
              <a:buFontTx/>
              <a:buChar char="•"/>
            </a:pPr>
            <a:r>
              <a:rPr lang="en-US"/>
              <a:t> rapid lowering of inversion (0000-1200 UTC 22 Dec) associated with the demise of the lake-effect convection [mid-level subsidence behind departing cold front]</a:t>
            </a:r>
          </a:p>
        </p:txBody>
      </p:sp>
      <p:sp>
        <p:nvSpPr>
          <p:cNvPr id="200710" name="Text Box 6"/>
          <p:cNvSpPr txBox="1">
            <a:spLocks noChangeArrowheads="1"/>
          </p:cNvSpPr>
          <p:nvPr/>
        </p:nvSpPr>
        <p:spPr bwMode="auto">
          <a:xfrm>
            <a:off x="228600" y="4800600"/>
            <a:ext cx="3886200" cy="1927225"/>
          </a:xfrm>
          <a:prstGeom prst="rect">
            <a:avLst/>
          </a:prstGeom>
          <a:noFill/>
          <a:ln w="9525">
            <a:solidFill>
              <a:schemeClr val="tx1"/>
            </a:solidFill>
            <a:miter lim="800000"/>
            <a:headEnd/>
            <a:tailEnd/>
          </a:ln>
          <a:effectLst/>
        </p:spPr>
        <p:txBody>
          <a:bodyPr>
            <a:spAutoFit/>
          </a:bodyPr>
          <a:lstStyle/>
          <a:p>
            <a:r>
              <a:rPr lang="en-US"/>
              <a:t>Sounding location over land; superadiabatic lapse rates are likely evident over the lake, contributing to greater CAPE amounts (~ 200 J kg</a:t>
            </a:r>
            <a:r>
              <a:rPr lang="en-US" baseline="30000"/>
              <a:t>-1</a:t>
            </a:r>
            <a:r>
              <a:rPr lang="en-US"/>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685800" y="1981200"/>
            <a:ext cx="5257800" cy="4648200"/>
          </a:xfrm>
        </p:spPr>
        <p:txBody>
          <a:bodyPr/>
          <a:lstStyle/>
          <a:p>
            <a:r>
              <a:rPr lang="en-US"/>
              <a:t>Other mesoscale dynamical processes</a:t>
            </a:r>
          </a:p>
        </p:txBody>
      </p:sp>
      <p:sp>
        <p:nvSpPr>
          <p:cNvPr id="188419" name="Rectangle 3"/>
          <p:cNvSpPr>
            <a:spLocks noGrp="1" noChangeArrowheads="1"/>
          </p:cNvSpPr>
          <p:nvPr>
            <p:ph type="title"/>
          </p:nvPr>
        </p:nvSpPr>
        <p:spPr>
          <a:noFill/>
          <a:ln/>
        </p:spPr>
        <p:txBody>
          <a:bodyPr/>
          <a:lstStyle/>
          <a:p>
            <a:r>
              <a:rPr lang="en-US" sz="4000"/>
              <a:t>ATMS 316- Lake-effect Convection</a:t>
            </a:r>
          </a:p>
        </p:txBody>
      </p:sp>
      <p:pic>
        <p:nvPicPr>
          <p:cNvPr id="188420"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sz="half" idx="2"/>
          </p:nvPr>
        </p:nvSpPr>
        <p:spPr>
          <a:xfrm>
            <a:off x="685800" y="4106863"/>
            <a:ext cx="7772400" cy="1989137"/>
          </a:xfrm>
        </p:spPr>
        <p:txBody>
          <a:bodyPr/>
          <a:lstStyle/>
          <a:p>
            <a:pPr>
              <a:lnSpc>
                <a:spcPct val="90000"/>
              </a:lnSpc>
            </a:pPr>
            <a:r>
              <a:rPr lang="en-US" sz="2400"/>
              <a:t>A thermal circulation produced by the heating and cooling of the atmosphere near the ground. The H's and L's refer to atmospheric pressure. The lines represent surfaces of constant pressure (isobaric surfaces). Suppose the air is cooled north and warmed south.  PGF causes air to move from High to Low pressure</a:t>
            </a:r>
          </a:p>
        </p:txBody>
      </p:sp>
      <p:pic>
        <p:nvPicPr>
          <p:cNvPr id="102404" name="Picture 4" descr="10-19bB"/>
          <p:cNvPicPr>
            <a:picLocks noGrp="1" noChangeAspect="1" noChangeArrowheads="1"/>
          </p:cNvPicPr>
          <p:nvPr>
            <p:ph sz="half" idx="1"/>
          </p:nvPr>
        </p:nvPicPr>
        <p:blipFill>
          <a:blip r:embed="rId3" cstate="print"/>
          <a:srcRect/>
          <a:stretch>
            <a:fillRect/>
          </a:stretch>
        </p:blipFill>
        <p:spPr>
          <a:xfrm>
            <a:off x="1836738" y="1981200"/>
            <a:ext cx="5561012" cy="1987550"/>
          </a:xfrm>
          <a:noFill/>
          <a:ln/>
        </p:spPr>
      </p:pic>
      <p:sp>
        <p:nvSpPr>
          <p:cNvPr id="102405" name="Rectangle 5"/>
          <p:cNvSpPr>
            <a:spLocks noGrp="1" noChangeArrowheads="1"/>
          </p:cNvSpPr>
          <p:nvPr>
            <p:ph type="title"/>
          </p:nvPr>
        </p:nvSpPr>
        <p:spPr/>
        <p:txBody>
          <a:bodyPr/>
          <a:lstStyle/>
          <a:p>
            <a:r>
              <a:rPr lang="en-US"/>
              <a:t>ATMS 316- Background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body" idx="1"/>
          </p:nvPr>
        </p:nvSpPr>
        <p:spPr>
          <a:xfrm>
            <a:off x="685800" y="1981200"/>
            <a:ext cx="5257800" cy="4648200"/>
          </a:xfrm>
        </p:spPr>
        <p:txBody>
          <a:bodyPr/>
          <a:lstStyle/>
          <a:p>
            <a:r>
              <a:rPr lang="en-US"/>
              <a:t>Other mesoscale dynamical processes</a:t>
            </a:r>
          </a:p>
          <a:p>
            <a:pPr lvl="1"/>
            <a:r>
              <a:rPr lang="en-US"/>
              <a:t>Thermally direct solenoid (see land breeze example)</a:t>
            </a:r>
          </a:p>
          <a:p>
            <a:pPr lvl="2"/>
            <a:r>
              <a:rPr lang="en-US"/>
              <a:t>Magnitude of the horizontal air temperature gradient (baroclinity) determines the strength of the solenoid; a function of the degree of air mass modification</a:t>
            </a:r>
            <a:r>
              <a:rPr lang="en-US">
                <a:sym typeface="Wingdings" pitchFamily="2" charset="2"/>
              </a:rPr>
              <a:t>strength increases with increasing fetch</a:t>
            </a:r>
            <a:endParaRPr lang="en-US"/>
          </a:p>
        </p:txBody>
      </p:sp>
      <p:sp>
        <p:nvSpPr>
          <p:cNvPr id="201731" name="Rectangle 3"/>
          <p:cNvSpPr>
            <a:spLocks noGrp="1" noChangeArrowheads="1"/>
          </p:cNvSpPr>
          <p:nvPr>
            <p:ph type="title"/>
          </p:nvPr>
        </p:nvSpPr>
        <p:spPr>
          <a:noFill/>
          <a:ln/>
        </p:spPr>
        <p:txBody>
          <a:bodyPr/>
          <a:lstStyle/>
          <a:p>
            <a:r>
              <a:rPr lang="en-US" sz="4000"/>
              <a:t>ATMS 316- Lake-effect Convection</a:t>
            </a:r>
          </a:p>
        </p:txBody>
      </p:sp>
      <p:pic>
        <p:nvPicPr>
          <p:cNvPr id="201732"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noFill/>
          <a:ln/>
        </p:spPr>
        <p:txBody>
          <a:bodyPr/>
          <a:lstStyle/>
          <a:p>
            <a:r>
              <a:rPr lang="en-US" sz="4000"/>
              <a:t>ATMS 316- Lake-effect Convection</a:t>
            </a:r>
          </a:p>
        </p:txBody>
      </p:sp>
      <p:sp>
        <p:nvSpPr>
          <p:cNvPr id="182276" name="Text Box 4"/>
          <p:cNvSpPr txBox="1">
            <a:spLocks noChangeArrowheads="1"/>
          </p:cNvSpPr>
          <p:nvPr/>
        </p:nvSpPr>
        <p:spPr bwMode="auto">
          <a:xfrm>
            <a:off x="6705600" y="1524000"/>
            <a:ext cx="2362200" cy="4117975"/>
          </a:xfrm>
          <a:prstGeom prst="rect">
            <a:avLst/>
          </a:prstGeom>
          <a:solidFill>
            <a:schemeClr val="bg1"/>
          </a:solidFill>
          <a:ln w="9525">
            <a:solidFill>
              <a:srgbClr val="FF0000"/>
            </a:solidFill>
            <a:miter lim="800000"/>
            <a:headEnd/>
            <a:tailEnd/>
          </a:ln>
          <a:effectLst/>
        </p:spPr>
        <p:txBody>
          <a:bodyPr>
            <a:spAutoFit/>
          </a:bodyPr>
          <a:lstStyle/>
          <a:p>
            <a:r>
              <a:rPr lang="en-US"/>
              <a:t>Solenoidal circulations forced by the local horizontal temperature gradient for mean wind blowing along the (a) major or (b) minor lake axis (Fig 4.23)</a:t>
            </a:r>
          </a:p>
        </p:txBody>
      </p:sp>
      <p:pic>
        <p:nvPicPr>
          <p:cNvPr id="182277" name="Picture 5"/>
          <p:cNvPicPr>
            <a:picLocks noChangeAspect="1" noChangeArrowheads="1"/>
          </p:cNvPicPr>
          <p:nvPr/>
        </p:nvPicPr>
        <p:blipFill>
          <a:blip r:embed="rId3" cstate="print"/>
          <a:srcRect/>
          <a:stretch>
            <a:fillRect/>
          </a:stretch>
        </p:blipFill>
        <p:spPr bwMode="auto">
          <a:xfrm>
            <a:off x="50800" y="1447800"/>
            <a:ext cx="6502400" cy="3975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a:xfrm>
            <a:off x="685800" y="1981200"/>
            <a:ext cx="5257800" cy="4648200"/>
          </a:xfrm>
        </p:spPr>
        <p:txBody>
          <a:bodyPr/>
          <a:lstStyle/>
          <a:p>
            <a:r>
              <a:rPr lang="en-US"/>
              <a:t>Other mesoscale dynamical processes</a:t>
            </a:r>
          </a:p>
          <a:p>
            <a:pPr lvl="1"/>
            <a:r>
              <a:rPr lang="en-US"/>
              <a:t>Differential surface drag</a:t>
            </a:r>
          </a:p>
          <a:p>
            <a:pPr lvl="2"/>
            <a:r>
              <a:rPr lang="en-US"/>
              <a:t>Larger cross-isobaric wind component over the rougher land surface</a:t>
            </a:r>
          </a:p>
        </p:txBody>
      </p:sp>
      <p:sp>
        <p:nvSpPr>
          <p:cNvPr id="202755" name="Rectangle 3"/>
          <p:cNvSpPr>
            <a:spLocks noGrp="1" noChangeArrowheads="1"/>
          </p:cNvSpPr>
          <p:nvPr>
            <p:ph type="title"/>
          </p:nvPr>
        </p:nvSpPr>
        <p:spPr>
          <a:noFill/>
          <a:ln/>
        </p:spPr>
        <p:txBody>
          <a:bodyPr/>
          <a:lstStyle/>
          <a:p>
            <a:r>
              <a:rPr lang="en-US" sz="4000"/>
              <a:t>ATMS 316- Lake-effect Convection</a:t>
            </a:r>
          </a:p>
        </p:txBody>
      </p:sp>
      <p:pic>
        <p:nvPicPr>
          <p:cNvPr id="202756"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noFill/>
          <a:ln/>
        </p:spPr>
        <p:txBody>
          <a:bodyPr/>
          <a:lstStyle/>
          <a:p>
            <a:r>
              <a:rPr lang="en-US" sz="4000"/>
              <a:t>ATMS 316- Lake-effect Convection</a:t>
            </a:r>
          </a:p>
        </p:txBody>
      </p:sp>
      <p:sp>
        <p:nvSpPr>
          <p:cNvPr id="183299" name="Text Box 3"/>
          <p:cNvSpPr txBox="1">
            <a:spLocks noChangeArrowheads="1"/>
          </p:cNvSpPr>
          <p:nvPr/>
        </p:nvSpPr>
        <p:spPr bwMode="auto">
          <a:xfrm>
            <a:off x="6705600" y="1524000"/>
            <a:ext cx="2362200" cy="2657475"/>
          </a:xfrm>
          <a:prstGeom prst="rect">
            <a:avLst/>
          </a:prstGeom>
          <a:solidFill>
            <a:schemeClr val="bg1"/>
          </a:solidFill>
          <a:ln w="9525">
            <a:solidFill>
              <a:srgbClr val="FF0000"/>
            </a:solidFill>
            <a:miter lim="800000"/>
            <a:headEnd/>
            <a:tailEnd/>
          </a:ln>
          <a:effectLst/>
        </p:spPr>
        <p:txBody>
          <a:bodyPr>
            <a:spAutoFit/>
          </a:bodyPr>
          <a:lstStyle/>
          <a:p>
            <a:r>
              <a:rPr lang="en-US"/>
              <a:t>Differential surface drag promotes mesoscale convergence and divergence (Fig 4.24)</a:t>
            </a:r>
          </a:p>
        </p:txBody>
      </p:sp>
      <p:pic>
        <p:nvPicPr>
          <p:cNvPr id="183301" name="Picture 5"/>
          <p:cNvPicPr>
            <a:picLocks noChangeAspect="1" noChangeArrowheads="1"/>
          </p:cNvPicPr>
          <p:nvPr/>
        </p:nvPicPr>
        <p:blipFill>
          <a:blip r:embed="rId3" cstate="print"/>
          <a:srcRect/>
          <a:stretch>
            <a:fillRect/>
          </a:stretch>
        </p:blipFill>
        <p:spPr bwMode="auto">
          <a:xfrm>
            <a:off x="76200" y="1905000"/>
            <a:ext cx="6553200" cy="2333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685800" y="1981200"/>
            <a:ext cx="5257800" cy="4648200"/>
          </a:xfrm>
        </p:spPr>
        <p:txBody>
          <a:bodyPr/>
          <a:lstStyle/>
          <a:p>
            <a:r>
              <a:rPr lang="en-US"/>
              <a:t>Other mesoscale dynamical processes</a:t>
            </a:r>
          </a:p>
          <a:p>
            <a:pPr lvl="1"/>
            <a:r>
              <a:rPr lang="en-US"/>
              <a:t>Orographically forced ascent</a:t>
            </a:r>
          </a:p>
          <a:p>
            <a:pPr lvl="1"/>
            <a:r>
              <a:rPr lang="en-US"/>
              <a:t>Large-scale cyclonic, geostrophic relative vorticity in the BL (Ekman pumping)</a:t>
            </a:r>
          </a:p>
          <a:p>
            <a:pPr lvl="1"/>
            <a:r>
              <a:rPr lang="en-US"/>
              <a:t>Vigorous latent heat release (LHR) in convective clouds</a:t>
            </a:r>
          </a:p>
        </p:txBody>
      </p:sp>
      <p:sp>
        <p:nvSpPr>
          <p:cNvPr id="203779" name="Rectangle 3"/>
          <p:cNvSpPr>
            <a:spLocks noGrp="1" noChangeArrowheads="1"/>
          </p:cNvSpPr>
          <p:nvPr>
            <p:ph type="title"/>
          </p:nvPr>
        </p:nvSpPr>
        <p:spPr>
          <a:noFill/>
          <a:ln/>
        </p:spPr>
        <p:txBody>
          <a:bodyPr/>
          <a:lstStyle/>
          <a:p>
            <a:r>
              <a:rPr lang="en-US" sz="4000"/>
              <a:t>ATMS 316- Lake-effect Convection</a:t>
            </a:r>
          </a:p>
        </p:txBody>
      </p:sp>
      <p:pic>
        <p:nvPicPr>
          <p:cNvPr id="203780"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685800" y="1981200"/>
            <a:ext cx="5257800" cy="4648200"/>
          </a:xfrm>
        </p:spPr>
        <p:txBody>
          <a:bodyPr/>
          <a:lstStyle/>
          <a:p>
            <a:r>
              <a:rPr lang="en-US"/>
              <a:t>Morphology of lake-effect snowstorms</a:t>
            </a:r>
          </a:p>
        </p:txBody>
      </p:sp>
      <p:sp>
        <p:nvSpPr>
          <p:cNvPr id="189443" name="Rectangle 3"/>
          <p:cNvSpPr>
            <a:spLocks noGrp="1" noChangeArrowheads="1"/>
          </p:cNvSpPr>
          <p:nvPr>
            <p:ph type="title"/>
          </p:nvPr>
        </p:nvSpPr>
        <p:spPr>
          <a:noFill/>
          <a:ln/>
        </p:spPr>
        <p:txBody>
          <a:bodyPr/>
          <a:lstStyle/>
          <a:p>
            <a:r>
              <a:rPr lang="en-US" sz="4000"/>
              <a:t>ATMS 316- Lake-effect Convection</a:t>
            </a:r>
          </a:p>
        </p:txBody>
      </p:sp>
      <p:pic>
        <p:nvPicPr>
          <p:cNvPr id="189444"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685800" y="1981200"/>
            <a:ext cx="5257800" cy="4648200"/>
          </a:xfrm>
        </p:spPr>
        <p:txBody>
          <a:bodyPr/>
          <a:lstStyle/>
          <a:p>
            <a:r>
              <a:rPr lang="en-US"/>
              <a:t>Morphology of lake-effect snowstorms</a:t>
            </a:r>
          </a:p>
          <a:p>
            <a:pPr lvl="1"/>
            <a:r>
              <a:rPr lang="en-US"/>
              <a:t>Four general types of lake effect snowstorms</a:t>
            </a:r>
          </a:p>
          <a:p>
            <a:pPr lvl="2"/>
            <a:r>
              <a:rPr lang="en-US"/>
              <a:t>Broad area coverage</a:t>
            </a:r>
          </a:p>
          <a:p>
            <a:pPr lvl="2"/>
            <a:r>
              <a:rPr lang="en-US"/>
              <a:t>Shoreline bands</a:t>
            </a:r>
          </a:p>
          <a:p>
            <a:pPr lvl="2"/>
            <a:r>
              <a:rPr lang="en-US"/>
              <a:t>Midlake bands (</a:t>
            </a:r>
            <a:r>
              <a:rPr lang="en-US" i="1"/>
              <a:t>shown at right</a:t>
            </a:r>
            <a:r>
              <a:rPr lang="en-US"/>
              <a:t>)</a:t>
            </a:r>
          </a:p>
          <a:p>
            <a:pPr lvl="2"/>
            <a:r>
              <a:rPr lang="en-US"/>
              <a:t>Mesoscale vortex</a:t>
            </a:r>
          </a:p>
        </p:txBody>
      </p:sp>
      <p:sp>
        <p:nvSpPr>
          <p:cNvPr id="115715" name="Rectangle 3"/>
          <p:cNvSpPr>
            <a:spLocks noGrp="1" noChangeArrowheads="1"/>
          </p:cNvSpPr>
          <p:nvPr>
            <p:ph type="title"/>
          </p:nvPr>
        </p:nvSpPr>
        <p:spPr>
          <a:noFill/>
          <a:ln/>
        </p:spPr>
        <p:txBody>
          <a:bodyPr/>
          <a:lstStyle/>
          <a:p>
            <a:r>
              <a:rPr lang="en-US" sz="4000"/>
              <a:t>ATMS 316- Lake-effect Convection</a:t>
            </a:r>
          </a:p>
        </p:txBody>
      </p:sp>
      <p:pic>
        <p:nvPicPr>
          <p:cNvPr id="115716"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body" idx="1"/>
          </p:nvPr>
        </p:nvSpPr>
        <p:spPr>
          <a:xfrm>
            <a:off x="685800" y="1981200"/>
            <a:ext cx="5257800" cy="4648200"/>
          </a:xfrm>
        </p:spPr>
        <p:txBody>
          <a:bodyPr/>
          <a:lstStyle/>
          <a:p>
            <a:r>
              <a:rPr lang="en-US"/>
              <a:t>Morphology of lake-effect snowstorms</a:t>
            </a:r>
          </a:p>
          <a:p>
            <a:pPr lvl="1"/>
            <a:r>
              <a:rPr lang="en-US"/>
              <a:t>Organization of convection is strongly influenced by</a:t>
            </a:r>
          </a:p>
          <a:p>
            <a:pPr lvl="2"/>
            <a:r>
              <a:rPr lang="en-US"/>
              <a:t>Wind speed</a:t>
            </a:r>
          </a:p>
          <a:p>
            <a:pPr lvl="2"/>
            <a:r>
              <a:rPr lang="en-US"/>
              <a:t>Wind direction</a:t>
            </a:r>
          </a:p>
          <a:p>
            <a:pPr lvl="2"/>
            <a:r>
              <a:rPr lang="en-US"/>
              <a:t>Vertical wind shear</a:t>
            </a:r>
          </a:p>
        </p:txBody>
      </p:sp>
      <p:sp>
        <p:nvSpPr>
          <p:cNvPr id="282627" name="Rectangle 3"/>
          <p:cNvSpPr>
            <a:spLocks noGrp="1" noChangeArrowheads="1"/>
          </p:cNvSpPr>
          <p:nvPr>
            <p:ph type="title"/>
          </p:nvPr>
        </p:nvSpPr>
        <p:spPr>
          <a:noFill/>
          <a:ln/>
        </p:spPr>
        <p:txBody>
          <a:bodyPr/>
          <a:lstStyle/>
          <a:p>
            <a:r>
              <a:rPr lang="en-US" sz="4000"/>
              <a:t>ATMS 316- Lake-effect Convection</a:t>
            </a:r>
          </a:p>
        </p:txBody>
      </p:sp>
      <p:pic>
        <p:nvPicPr>
          <p:cNvPr id="282628"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body" idx="1"/>
          </p:nvPr>
        </p:nvSpPr>
        <p:spPr>
          <a:xfrm>
            <a:off x="685800" y="1981200"/>
            <a:ext cx="5257800" cy="4648200"/>
          </a:xfrm>
        </p:spPr>
        <p:txBody>
          <a:bodyPr/>
          <a:lstStyle/>
          <a:p>
            <a:r>
              <a:rPr lang="en-US"/>
              <a:t>Morphology of lake-effect snowstorms</a:t>
            </a:r>
          </a:p>
          <a:p>
            <a:pPr lvl="1"/>
            <a:r>
              <a:rPr lang="en-US"/>
              <a:t>Organization of convection is strongly influenced by</a:t>
            </a:r>
          </a:p>
          <a:p>
            <a:pPr lvl="2"/>
            <a:r>
              <a:rPr lang="en-US"/>
              <a:t>Wind speed</a:t>
            </a:r>
          </a:p>
          <a:p>
            <a:pPr lvl="3"/>
            <a:r>
              <a:rPr lang="en-US"/>
              <a:t>Strong; banding (most common)</a:t>
            </a:r>
          </a:p>
          <a:p>
            <a:pPr lvl="3"/>
            <a:r>
              <a:rPr lang="en-US"/>
              <a:t>Weak; vortex</a:t>
            </a:r>
          </a:p>
          <a:p>
            <a:pPr lvl="2"/>
            <a:r>
              <a:rPr lang="en-US"/>
              <a:t>Vertical wind speed shear</a:t>
            </a:r>
          </a:p>
          <a:p>
            <a:pPr lvl="3"/>
            <a:r>
              <a:rPr lang="en-US"/>
              <a:t>Strong; banding (most common)</a:t>
            </a:r>
          </a:p>
          <a:p>
            <a:pPr lvl="3"/>
            <a:r>
              <a:rPr lang="en-US"/>
              <a:t>Weak; cellular convection</a:t>
            </a:r>
          </a:p>
        </p:txBody>
      </p:sp>
      <p:sp>
        <p:nvSpPr>
          <p:cNvPr id="284675" name="Rectangle 3"/>
          <p:cNvSpPr>
            <a:spLocks noGrp="1" noChangeArrowheads="1"/>
          </p:cNvSpPr>
          <p:nvPr>
            <p:ph type="title"/>
          </p:nvPr>
        </p:nvSpPr>
        <p:spPr>
          <a:noFill/>
          <a:ln/>
        </p:spPr>
        <p:txBody>
          <a:bodyPr/>
          <a:lstStyle/>
          <a:p>
            <a:r>
              <a:rPr lang="en-US" sz="4000"/>
              <a:t>ATMS 316- Lake-effect Convection</a:t>
            </a:r>
          </a:p>
        </p:txBody>
      </p:sp>
      <p:pic>
        <p:nvPicPr>
          <p:cNvPr id="284676"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body" idx="1"/>
          </p:nvPr>
        </p:nvSpPr>
        <p:spPr>
          <a:xfrm>
            <a:off x="685800" y="1981200"/>
            <a:ext cx="5257800" cy="4648200"/>
          </a:xfrm>
        </p:spPr>
        <p:txBody>
          <a:bodyPr/>
          <a:lstStyle/>
          <a:p>
            <a:r>
              <a:rPr lang="en-US"/>
              <a:t>Morphology of lake-effect snowstorms</a:t>
            </a:r>
          </a:p>
          <a:p>
            <a:pPr lvl="1"/>
            <a:r>
              <a:rPr lang="en-US"/>
              <a:t>Strong wind speed (7 - 15 m s</a:t>
            </a:r>
            <a:r>
              <a:rPr lang="en-US" baseline="30000"/>
              <a:t>-1</a:t>
            </a:r>
            <a:r>
              <a:rPr lang="en-US"/>
              <a:t>) and vertical speed shear</a:t>
            </a:r>
          </a:p>
          <a:p>
            <a:pPr lvl="2"/>
            <a:r>
              <a:rPr lang="en-US"/>
              <a:t>Winds blow parallel to the </a:t>
            </a:r>
            <a:r>
              <a:rPr lang="en-US" b="1" u="sng">
                <a:solidFill>
                  <a:srgbClr val="FF0000"/>
                </a:solidFill>
              </a:rPr>
              <a:t>major</a:t>
            </a:r>
            <a:r>
              <a:rPr lang="en-US"/>
              <a:t> lake axis</a:t>
            </a:r>
          </a:p>
          <a:p>
            <a:pPr lvl="3"/>
            <a:r>
              <a:rPr lang="en-US"/>
              <a:t>Single, intense band</a:t>
            </a:r>
          </a:p>
          <a:p>
            <a:pPr lvl="3"/>
            <a:r>
              <a:rPr lang="en-US"/>
              <a:t>Heaviest precipitation events</a:t>
            </a:r>
          </a:p>
          <a:p>
            <a:pPr lvl="3"/>
            <a:r>
              <a:rPr lang="en-US"/>
              <a:t>Maximize fetch, positive effect of the land-breeze circulation</a:t>
            </a:r>
          </a:p>
        </p:txBody>
      </p:sp>
      <p:sp>
        <p:nvSpPr>
          <p:cNvPr id="286723" name="Rectangle 3"/>
          <p:cNvSpPr>
            <a:spLocks noGrp="1" noChangeArrowheads="1"/>
          </p:cNvSpPr>
          <p:nvPr>
            <p:ph type="title"/>
          </p:nvPr>
        </p:nvSpPr>
        <p:spPr>
          <a:noFill/>
          <a:ln/>
        </p:spPr>
        <p:txBody>
          <a:bodyPr/>
          <a:lstStyle/>
          <a:p>
            <a:r>
              <a:rPr lang="en-US" sz="4000"/>
              <a:t>ATMS 316- Lake-effect Convection</a:t>
            </a:r>
          </a:p>
        </p:txBody>
      </p:sp>
      <p:pic>
        <p:nvPicPr>
          <p:cNvPr id="286724"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
        <p:nvSpPr>
          <p:cNvPr id="286725" name="Text Box 5"/>
          <p:cNvSpPr txBox="1">
            <a:spLocks noChangeArrowheads="1"/>
          </p:cNvSpPr>
          <p:nvPr/>
        </p:nvSpPr>
        <p:spPr bwMode="auto">
          <a:xfrm>
            <a:off x="6934200" y="5867400"/>
            <a:ext cx="1997075" cy="831850"/>
          </a:xfrm>
          <a:prstGeom prst="rect">
            <a:avLst/>
          </a:prstGeom>
          <a:noFill/>
          <a:ln w="9525">
            <a:solidFill>
              <a:srgbClr val="FF0000"/>
            </a:solidFill>
            <a:miter lim="800000"/>
            <a:headEnd/>
            <a:tailEnd/>
          </a:ln>
          <a:effectLst/>
        </p:spPr>
        <p:txBody>
          <a:bodyPr>
            <a:spAutoFit/>
          </a:bodyPr>
          <a:lstStyle/>
          <a:p>
            <a:r>
              <a:rPr lang="en-US"/>
              <a:t>Lake Ontario example </a:t>
            </a:r>
            <a:r>
              <a:rPr lang="en-US">
                <a:sym typeface="Wingdings" pitchFamily="2" charset="2"/>
              </a:rPr>
              <a:t></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ATMS 316- Background</a:t>
            </a:r>
          </a:p>
        </p:txBody>
      </p:sp>
      <p:sp>
        <p:nvSpPr>
          <p:cNvPr id="103427" name="Rectangle 3"/>
          <p:cNvSpPr>
            <a:spLocks noGrp="1" noChangeArrowheads="1"/>
          </p:cNvSpPr>
          <p:nvPr>
            <p:ph type="body" sz="half" idx="2"/>
          </p:nvPr>
        </p:nvSpPr>
        <p:spPr>
          <a:xfrm>
            <a:off x="685800" y="4106863"/>
            <a:ext cx="7772400" cy="1989137"/>
          </a:xfrm>
        </p:spPr>
        <p:txBody>
          <a:bodyPr/>
          <a:lstStyle/>
          <a:p>
            <a:pPr>
              <a:lnSpc>
                <a:spcPct val="80000"/>
              </a:lnSpc>
            </a:pPr>
            <a:r>
              <a:rPr lang="en-US" sz="2000"/>
              <a:t>A thermal circulation produced by the heating and cooling of the atmosphere near the ground. The H's and L's refer to atmospheric pressure. The lines represent surfaces of constant pressure (isobaric surfaces).  Air aloft moves from south to north, air leaves the southern area and “piles up” above northern area.  PGF is established at surface and winds flow from north to south at the surface.  We now have a </a:t>
            </a:r>
            <a:r>
              <a:rPr lang="en-US" sz="2000" b="1">
                <a:solidFill>
                  <a:schemeClr val="accent2"/>
                </a:solidFill>
              </a:rPr>
              <a:t>thermal circulation- </a:t>
            </a:r>
            <a:r>
              <a:rPr lang="en-US" sz="2000"/>
              <a:t>air flow resulting primarily from the uneven heating and cooling of air (a.k.a. “</a:t>
            </a:r>
            <a:r>
              <a:rPr lang="en-US" sz="2000">
                <a:solidFill>
                  <a:srgbClr val="FF0000"/>
                </a:solidFill>
              </a:rPr>
              <a:t>direct solenoidal circulation</a:t>
            </a:r>
            <a:r>
              <a:rPr lang="en-US" sz="2000"/>
              <a:t>”)</a:t>
            </a:r>
          </a:p>
        </p:txBody>
      </p:sp>
      <p:pic>
        <p:nvPicPr>
          <p:cNvPr id="103428" name="Picture 4" descr="10-19cB"/>
          <p:cNvPicPr>
            <a:picLocks noGrp="1" noChangeAspect="1" noChangeArrowheads="1"/>
          </p:cNvPicPr>
          <p:nvPr>
            <p:ph sz="half" idx="1"/>
          </p:nvPr>
        </p:nvPicPr>
        <p:blipFill>
          <a:blip r:embed="rId3" cstate="print"/>
          <a:srcRect/>
          <a:stretch>
            <a:fillRect/>
          </a:stretch>
        </p:blipFill>
        <p:spPr>
          <a:xfrm>
            <a:off x="1743075" y="1981200"/>
            <a:ext cx="5656263" cy="1987550"/>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noFill/>
          <a:ln/>
        </p:spPr>
        <p:txBody>
          <a:bodyPr/>
          <a:lstStyle/>
          <a:p>
            <a:r>
              <a:rPr lang="en-US" sz="4000"/>
              <a:t>ATMS 316- Lake-effect Convection</a:t>
            </a:r>
          </a:p>
        </p:txBody>
      </p:sp>
      <p:sp>
        <p:nvSpPr>
          <p:cNvPr id="184323" name="Text Box 3"/>
          <p:cNvSpPr txBox="1">
            <a:spLocks noChangeArrowheads="1"/>
          </p:cNvSpPr>
          <p:nvPr/>
        </p:nvSpPr>
        <p:spPr bwMode="auto">
          <a:xfrm>
            <a:off x="5257800" y="1524000"/>
            <a:ext cx="3810000" cy="4117975"/>
          </a:xfrm>
          <a:prstGeom prst="rect">
            <a:avLst/>
          </a:prstGeom>
          <a:solidFill>
            <a:schemeClr val="bg1"/>
          </a:solidFill>
          <a:ln w="9525">
            <a:solidFill>
              <a:srgbClr val="FF0000"/>
            </a:solidFill>
            <a:miter lim="800000"/>
            <a:headEnd/>
            <a:tailEnd/>
          </a:ln>
          <a:effectLst/>
        </p:spPr>
        <p:txBody>
          <a:bodyPr>
            <a:spAutoFit/>
          </a:bodyPr>
          <a:lstStyle/>
          <a:p>
            <a:r>
              <a:rPr lang="en-US"/>
              <a:t>Visible satellite and composite radar reflectivity imagery from a cold air outbreak over the Great Lakes region on 20 February 2008. Wind barbs (knots) at 925 hPa level from the 1200 UTC 20 February 2008 NAM analysis are overlaid on the 1425 UTC visible satellite image (Fig 4.25)</a:t>
            </a:r>
          </a:p>
        </p:txBody>
      </p:sp>
      <p:pic>
        <p:nvPicPr>
          <p:cNvPr id="184325" name="Picture 5"/>
          <p:cNvPicPr>
            <a:picLocks noChangeAspect="1" noChangeArrowheads="1"/>
          </p:cNvPicPr>
          <p:nvPr/>
        </p:nvPicPr>
        <p:blipFill>
          <a:blip r:embed="rId3" cstate="print"/>
          <a:srcRect/>
          <a:stretch>
            <a:fillRect/>
          </a:stretch>
        </p:blipFill>
        <p:spPr bwMode="auto">
          <a:xfrm>
            <a:off x="42863" y="1447800"/>
            <a:ext cx="5138737"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body" idx="1"/>
          </p:nvPr>
        </p:nvSpPr>
        <p:spPr>
          <a:xfrm>
            <a:off x="685800" y="1981200"/>
            <a:ext cx="5257800" cy="4648200"/>
          </a:xfrm>
        </p:spPr>
        <p:txBody>
          <a:bodyPr/>
          <a:lstStyle/>
          <a:p>
            <a:r>
              <a:rPr lang="en-US"/>
              <a:t>Morphology of lake-effect snowstorms</a:t>
            </a:r>
          </a:p>
          <a:p>
            <a:pPr lvl="1"/>
            <a:r>
              <a:rPr lang="en-US"/>
              <a:t>Strong wind speed (7 - 15 m s</a:t>
            </a:r>
            <a:r>
              <a:rPr lang="en-US" baseline="30000"/>
              <a:t>-1</a:t>
            </a:r>
            <a:r>
              <a:rPr lang="en-US"/>
              <a:t>) and vertical speed shear</a:t>
            </a:r>
          </a:p>
          <a:p>
            <a:pPr lvl="2"/>
            <a:r>
              <a:rPr lang="en-US"/>
              <a:t>Winds blow parallel to the </a:t>
            </a:r>
            <a:r>
              <a:rPr lang="en-US" b="1" u="sng">
                <a:solidFill>
                  <a:srgbClr val="FF0000"/>
                </a:solidFill>
              </a:rPr>
              <a:t>minor</a:t>
            </a:r>
            <a:r>
              <a:rPr lang="en-US"/>
              <a:t> lake axis</a:t>
            </a:r>
          </a:p>
          <a:p>
            <a:pPr lvl="3"/>
            <a:r>
              <a:rPr lang="en-US"/>
              <a:t>Multiple (HCR) banding</a:t>
            </a:r>
          </a:p>
          <a:p>
            <a:pPr lvl="3"/>
            <a:r>
              <a:rPr lang="en-US"/>
              <a:t>Less intense precipitation events</a:t>
            </a:r>
          </a:p>
          <a:p>
            <a:pPr lvl="3"/>
            <a:r>
              <a:rPr lang="en-US"/>
              <a:t>Minimal fetch, weaker solenoidal effects</a:t>
            </a:r>
          </a:p>
          <a:p>
            <a:pPr lvl="3"/>
            <a:r>
              <a:rPr lang="en-US"/>
              <a:t>Broader areal coverage</a:t>
            </a:r>
          </a:p>
        </p:txBody>
      </p:sp>
      <p:sp>
        <p:nvSpPr>
          <p:cNvPr id="311299" name="Rectangle 3"/>
          <p:cNvSpPr>
            <a:spLocks noGrp="1" noChangeArrowheads="1"/>
          </p:cNvSpPr>
          <p:nvPr>
            <p:ph type="title"/>
          </p:nvPr>
        </p:nvSpPr>
        <p:spPr>
          <a:noFill/>
          <a:ln/>
        </p:spPr>
        <p:txBody>
          <a:bodyPr/>
          <a:lstStyle/>
          <a:p>
            <a:r>
              <a:rPr lang="en-US" sz="4000"/>
              <a:t>ATMS 316- Lake-effect Convection</a:t>
            </a:r>
          </a:p>
        </p:txBody>
      </p:sp>
      <p:pic>
        <p:nvPicPr>
          <p:cNvPr id="311300"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
        <p:nvSpPr>
          <p:cNvPr id="311301" name="Text Box 5"/>
          <p:cNvSpPr txBox="1">
            <a:spLocks noChangeArrowheads="1"/>
          </p:cNvSpPr>
          <p:nvPr/>
        </p:nvSpPr>
        <p:spPr bwMode="auto">
          <a:xfrm>
            <a:off x="6934200" y="5867400"/>
            <a:ext cx="1997075" cy="831850"/>
          </a:xfrm>
          <a:prstGeom prst="rect">
            <a:avLst/>
          </a:prstGeom>
          <a:noFill/>
          <a:ln w="9525">
            <a:solidFill>
              <a:srgbClr val="FF0000"/>
            </a:solidFill>
            <a:miter lim="800000"/>
            <a:headEnd/>
            <a:tailEnd/>
          </a:ln>
          <a:effectLst/>
        </p:spPr>
        <p:txBody>
          <a:bodyPr>
            <a:spAutoFit/>
          </a:bodyPr>
          <a:lstStyle/>
          <a:p>
            <a:r>
              <a:rPr lang="en-US"/>
              <a:t>Lake Superior example </a:t>
            </a:r>
            <a:r>
              <a:rPr lang="en-US">
                <a:sym typeface="Wingdings" pitchFamily="2" charset="2"/>
              </a:rPr>
              <a:t></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noFill/>
          <a:ln/>
        </p:spPr>
        <p:txBody>
          <a:bodyPr/>
          <a:lstStyle/>
          <a:p>
            <a:r>
              <a:rPr lang="en-US" sz="4000"/>
              <a:t>ATMS 316- Lake-effect Convection</a:t>
            </a:r>
          </a:p>
        </p:txBody>
      </p:sp>
      <p:sp>
        <p:nvSpPr>
          <p:cNvPr id="313347" name="Text Box 3"/>
          <p:cNvSpPr txBox="1">
            <a:spLocks noChangeArrowheads="1"/>
          </p:cNvSpPr>
          <p:nvPr/>
        </p:nvSpPr>
        <p:spPr bwMode="auto">
          <a:xfrm>
            <a:off x="5257800" y="1524000"/>
            <a:ext cx="3810000" cy="4117975"/>
          </a:xfrm>
          <a:prstGeom prst="rect">
            <a:avLst/>
          </a:prstGeom>
          <a:solidFill>
            <a:schemeClr val="bg1"/>
          </a:solidFill>
          <a:ln w="9525">
            <a:solidFill>
              <a:srgbClr val="FF0000"/>
            </a:solidFill>
            <a:miter lim="800000"/>
            <a:headEnd/>
            <a:tailEnd/>
          </a:ln>
          <a:effectLst/>
        </p:spPr>
        <p:txBody>
          <a:bodyPr>
            <a:spAutoFit/>
          </a:bodyPr>
          <a:lstStyle/>
          <a:p>
            <a:r>
              <a:rPr lang="en-US"/>
              <a:t>Visible satellite and composite radar reflectivity imagery from a cold air outbreak over the Great Lakes region on 20 February 2008. Wind barbs (knots) at 925 hPa level from the 1200 UTC 20 February 2008 NAM analysis are overlaid on the 1425 UTC visible satellite image (Fig 4.25)</a:t>
            </a:r>
          </a:p>
        </p:txBody>
      </p:sp>
      <p:pic>
        <p:nvPicPr>
          <p:cNvPr id="313348" name="Picture 4"/>
          <p:cNvPicPr>
            <a:picLocks noChangeAspect="1" noChangeArrowheads="1"/>
          </p:cNvPicPr>
          <p:nvPr/>
        </p:nvPicPr>
        <p:blipFill>
          <a:blip r:embed="rId3" cstate="print"/>
          <a:srcRect/>
          <a:stretch>
            <a:fillRect/>
          </a:stretch>
        </p:blipFill>
        <p:spPr bwMode="auto">
          <a:xfrm>
            <a:off x="42863" y="1447800"/>
            <a:ext cx="5138737"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body" idx="1"/>
          </p:nvPr>
        </p:nvSpPr>
        <p:spPr>
          <a:xfrm>
            <a:off x="685800" y="1981200"/>
            <a:ext cx="5257800" cy="4724400"/>
          </a:xfrm>
        </p:spPr>
        <p:txBody>
          <a:bodyPr/>
          <a:lstStyle/>
          <a:p>
            <a:pPr>
              <a:lnSpc>
                <a:spcPct val="90000"/>
              </a:lnSpc>
            </a:pPr>
            <a:r>
              <a:rPr lang="en-US"/>
              <a:t>Morphology of lake-effect snowstorms</a:t>
            </a:r>
          </a:p>
          <a:p>
            <a:pPr lvl="1">
              <a:lnSpc>
                <a:spcPct val="90000"/>
              </a:lnSpc>
            </a:pPr>
            <a:r>
              <a:rPr lang="en-US"/>
              <a:t>Weak wind speed (5 - 7 m s</a:t>
            </a:r>
            <a:r>
              <a:rPr lang="en-US" baseline="30000"/>
              <a:t>-1</a:t>
            </a:r>
            <a:r>
              <a:rPr lang="en-US"/>
              <a:t>) and vertical speed shear</a:t>
            </a:r>
          </a:p>
          <a:p>
            <a:pPr lvl="2">
              <a:lnSpc>
                <a:spcPct val="90000"/>
              </a:lnSpc>
            </a:pPr>
            <a:r>
              <a:rPr lang="en-US"/>
              <a:t>Winds blow parallel to the </a:t>
            </a:r>
            <a:r>
              <a:rPr lang="en-US" b="1" u="sng">
                <a:solidFill>
                  <a:srgbClr val="FF0000"/>
                </a:solidFill>
              </a:rPr>
              <a:t>minor</a:t>
            </a:r>
            <a:r>
              <a:rPr lang="en-US"/>
              <a:t> lake axis</a:t>
            </a:r>
          </a:p>
          <a:p>
            <a:pPr lvl="3">
              <a:lnSpc>
                <a:spcPct val="90000"/>
              </a:lnSpc>
            </a:pPr>
            <a:r>
              <a:rPr lang="en-US"/>
              <a:t>Shore-parallel banding near downwind shoreline</a:t>
            </a:r>
          </a:p>
          <a:p>
            <a:pPr lvl="3">
              <a:lnSpc>
                <a:spcPct val="90000"/>
              </a:lnSpc>
            </a:pPr>
            <a:r>
              <a:rPr lang="en-US"/>
              <a:t>Solenoidal circulation plays primary role in convection organization</a:t>
            </a:r>
          </a:p>
          <a:p>
            <a:pPr lvl="3">
              <a:lnSpc>
                <a:spcPct val="90000"/>
              </a:lnSpc>
            </a:pPr>
            <a:r>
              <a:rPr lang="en-US"/>
              <a:t>Precipitation remains fairly close to the shoreline</a:t>
            </a:r>
          </a:p>
        </p:txBody>
      </p:sp>
      <p:sp>
        <p:nvSpPr>
          <p:cNvPr id="315395" name="Rectangle 3"/>
          <p:cNvSpPr>
            <a:spLocks noGrp="1" noChangeArrowheads="1"/>
          </p:cNvSpPr>
          <p:nvPr>
            <p:ph type="title"/>
          </p:nvPr>
        </p:nvSpPr>
        <p:spPr>
          <a:noFill/>
          <a:ln/>
        </p:spPr>
        <p:txBody>
          <a:bodyPr/>
          <a:lstStyle/>
          <a:p>
            <a:r>
              <a:rPr lang="en-US" sz="4000"/>
              <a:t>ATMS 316- Lake-effect Convection</a:t>
            </a:r>
          </a:p>
        </p:txBody>
      </p:sp>
      <p:pic>
        <p:nvPicPr>
          <p:cNvPr id="315396"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
        <p:nvSpPr>
          <p:cNvPr id="315397" name="Text Box 5"/>
          <p:cNvSpPr txBox="1">
            <a:spLocks noChangeArrowheads="1"/>
          </p:cNvSpPr>
          <p:nvPr/>
        </p:nvSpPr>
        <p:spPr bwMode="auto">
          <a:xfrm>
            <a:off x="6934200" y="5867400"/>
            <a:ext cx="1997075" cy="831850"/>
          </a:xfrm>
          <a:prstGeom prst="rect">
            <a:avLst/>
          </a:prstGeom>
          <a:noFill/>
          <a:ln w="9525">
            <a:solidFill>
              <a:srgbClr val="FF0000"/>
            </a:solidFill>
            <a:miter lim="800000"/>
            <a:headEnd/>
            <a:tailEnd/>
          </a:ln>
          <a:effectLst/>
        </p:spPr>
        <p:txBody>
          <a:bodyPr>
            <a:spAutoFit/>
          </a:bodyPr>
          <a:lstStyle/>
          <a:p>
            <a:r>
              <a:rPr lang="en-US"/>
              <a:t>Lake Erie example </a:t>
            </a:r>
            <a:r>
              <a:rPr lang="en-US">
                <a:sym typeface="Wingdings" pitchFamily="2" charset="2"/>
              </a:rPr>
              <a:t></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noFill/>
          <a:ln/>
        </p:spPr>
        <p:txBody>
          <a:bodyPr/>
          <a:lstStyle/>
          <a:p>
            <a:r>
              <a:rPr lang="en-US" sz="4000"/>
              <a:t>ATMS 316- Lake-effect Convection</a:t>
            </a:r>
          </a:p>
        </p:txBody>
      </p:sp>
      <p:sp>
        <p:nvSpPr>
          <p:cNvPr id="317443" name="Text Box 3"/>
          <p:cNvSpPr txBox="1">
            <a:spLocks noChangeArrowheads="1"/>
          </p:cNvSpPr>
          <p:nvPr/>
        </p:nvSpPr>
        <p:spPr bwMode="auto">
          <a:xfrm>
            <a:off x="5257800" y="1524000"/>
            <a:ext cx="3810000" cy="4117975"/>
          </a:xfrm>
          <a:prstGeom prst="rect">
            <a:avLst/>
          </a:prstGeom>
          <a:solidFill>
            <a:schemeClr val="bg1"/>
          </a:solidFill>
          <a:ln w="9525">
            <a:solidFill>
              <a:srgbClr val="FF0000"/>
            </a:solidFill>
            <a:miter lim="800000"/>
            <a:headEnd/>
            <a:tailEnd/>
          </a:ln>
          <a:effectLst/>
        </p:spPr>
        <p:txBody>
          <a:bodyPr>
            <a:spAutoFit/>
          </a:bodyPr>
          <a:lstStyle/>
          <a:p>
            <a:r>
              <a:rPr lang="en-US"/>
              <a:t>Visible satellite and composite radar reflectivity imagery from a cold air outbreak over the Great Lakes region on 20 February 2008. Wind barbs (knots) at 925 hPa level from the 1200 UTC 20 February 2008 NAM analysis are overlaid on the 1425 UTC visible satellite image (Fig 4.25)</a:t>
            </a:r>
          </a:p>
        </p:txBody>
      </p:sp>
      <p:pic>
        <p:nvPicPr>
          <p:cNvPr id="317444" name="Picture 4"/>
          <p:cNvPicPr>
            <a:picLocks noChangeAspect="1" noChangeArrowheads="1"/>
          </p:cNvPicPr>
          <p:nvPr/>
        </p:nvPicPr>
        <p:blipFill>
          <a:blip r:embed="rId3" cstate="print"/>
          <a:srcRect/>
          <a:stretch>
            <a:fillRect/>
          </a:stretch>
        </p:blipFill>
        <p:spPr bwMode="auto">
          <a:xfrm>
            <a:off x="42863" y="1447800"/>
            <a:ext cx="5138737"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body" idx="1"/>
          </p:nvPr>
        </p:nvSpPr>
        <p:spPr>
          <a:xfrm>
            <a:off x="685800" y="1981200"/>
            <a:ext cx="5257800" cy="4724400"/>
          </a:xfrm>
        </p:spPr>
        <p:txBody>
          <a:bodyPr/>
          <a:lstStyle/>
          <a:p>
            <a:r>
              <a:rPr lang="en-US"/>
              <a:t>Morphology of lake-effect snowstorms</a:t>
            </a:r>
          </a:p>
          <a:p>
            <a:pPr lvl="1"/>
            <a:r>
              <a:rPr lang="en-US"/>
              <a:t>Very weak wind speed ( &lt; 5 m s</a:t>
            </a:r>
            <a:r>
              <a:rPr lang="en-US" baseline="30000"/>
              <a:t>-1</a:t>
            </a:r>
            <a:r>
              <a:rPr lang="en-US"/>
              <a:t>) and vertical speed shear</a:t>
            </a:r>
          </a:p>
          <a:p>
            <a:pPr lvl="2"/>
            <a:r>
              <a:rPr lang="en-US"/>
              <a:t>Unlikely precipitation inland</a:t>
            </a:r>
          </a:p>
          <a:p>
            <a:pPr lvl="2"/>
            <a:r>
              <a:rPr lang="en-US"/>
              <a:t>Mesoscale vortices</a:t>
            </a:r>
          </a:p>
          <a:p>
            <a:pPr lvl="3"/>
            <a:r>
              <a:rPr lang="en-US"/>
              <a:t>Low-level convergence over lake</a:t>
            </a:r>
          </a:p>
          <a:p>
            <a:pPr lvl="3"/>
            <a:r>
              <a:rPr lang="en-US"/>
              <a:t>Vortex stretching </a:t>
            </a:r>
            <a:r>
              <a:rPr lang="en-US">
                <a:sym typeface="Wingdings" pitchFamily="2" charset="2"/>
              </a:rPr>
              <a:t> cloud swirls</a:t>
            </a:r>
          </a:p>
          <a:p>
            <a:pPr lvl="3"/>
            <a:r>
              <a:rPr lang="en-US">
                <a:sym typeface="Wingdings" pitchFamily="2" charset="2"/>
              </a:rPr>
              <a:t>Favored near curved shoreline</a:t>
            </a:r>
            <a:endParaRPr lang="en-US"/>
          </a:p>
          <a:p>
            <a:pPr lvl="2"/>
            <a:r>
              <a:rPr lang="en-US"/>
              <a:t>Cellular convection</a:t>
            </a:r>
          </a:p>
        </p:txBody>
      </p:sp>
      <p:sp>
        <p:nvSpPr>
          <p:cNvPr id="319491" name="Rectangle 3"/>
          <p:cNvSpPr>
            <a:spLocks noGrp="1" noChangeArrowheads="1"/>
          </p:cNvSpPr>
          <p:nvPr>
            <p:ph type="title"/>
          </p:nvPr>
        </p:nvSpPr>
        <p:spPr>
          <a:noFill/>
          <a:ln/>
        </p:spPr>
        <p:txBody>
          <a:bodyPr/>
          <a:lstStyle/>
          <a:p>
            <a:r>
              <a:rPr lang="en-US" sz="4000"/>
              <a:t>ATMS 316- Lake-effect Convection</a:t>
            </a:r>
          </a:p>
        </p:txBody>
      </p:sp>
      <p:pic>
        <p:nvPicPr>
          <p:cNvPr id="319492"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
        <p:nvSpPr>
          <p:cNvPr id="319493" name="Text Box 5"/>
          <p:cNvSpPr txBox="1">
            <a:spLocks noChangeArrowheads="1"/>
          </p:cNvSpPr>
          <p:nvPr/>
        </p:nvSpPr>
        <p:spPr bwMode="auto">
          <a:xfrm>
            <a:off x="6705600" y="5867400"/>
            <a:ext cx="2225675" cy="831850"/>
          </a:xfrm>
          <a:prstGeom prst="rect">
            <a:avLst/>
          </a:prstGeom>
          <a:noFill/>
          <a:ln w="9525">
            <a:solidFill>
              <a:srgbClr val="FF0000"/>
            </a:solidFill>
            <a:miter lim="800000"/>
            <a:headEnd/>
            <a:tailEnd/>
          </a:ln>
          <a:effectLst/>
        </p:spPr>
        <p:txBody>
          <a:bodyPr>
            <a:spAutoFit/>
          </a:bodyPr>
          <a:lstStyle/>
          <a:p>
            <a:r>
              <a:rPr lang="en-US"/>
              <a:t>Lake Michigan example </a:t>
            </a:r>
            <a:r>
              <a:rPr lang="en-US">
                <a:sym typeface="Wingdings" pitchFamily="2" charset="2"/>
              </a:rPr>
              <a:t></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noFill/>
          <a:ln/>
        </p:spPr>
        <p:txBody>
          <a:bodyPr/>
          <a:lstStyle/>
          <a:p>
            <a:r>
              <a:rPr lang="en-US" sz="4000"/>
              <a:t>ATMS 316- Lake-effect Convection</a:t>
            </a:r>
          </a:p>
        </p:txBody>
      </p:sp>
      <p:pic>
        <p:nvPicPr>
          <p:cNvPr id="185349" name="Picture 5"/>
          <p:cNvPicPr>
            <a:picLocks noChangeAspect="1" noChangeArrowheads="1"/>
          </p:cNvPicPr>
          <p:nvPr/>
        </p:nvPicPr>
        <p:blipFill>
          <a:blip r:embed="rId3" cstate="print"/>
          <a:srcRect/>
          <a:stretch>
            <a:fillRect/>
          </a:stretch>
        </p:blipFill>
        <p:spPr bwMode="auto">
          <a:xfrm>
            <a:off x="76200" y="1524000"/>
            <a:ext cx="7239000" cy="3451225"/>
          </a:xfrm>
          <a:prstGeom prst="rect">
            <a:avLst/>
          </a:prstGeom>
          <a:noFill/>
          <a:ln w="9525">
            <a:noFill/>
            <a:miter lim="800000"/>
            <a:headEnd/>
            <a:tailEnd/>
          </a:ln>
          <a:effectLst/>
        </p:spPr>
      </p:pic>
      <p:sp>
        <p:nvSpPr>
          <p:cNvPr id="185347" name="Text Box 3"/>
          <p:cNvSpPr txBox="1">
            <a:spLocks noChangeArrowheads="1"/>
          </p:cNvSpPr>
          <p:nvPr/>
        </p:nvSpPr>
        <p:spPr bwMode="auto">
          <a:xfrm>
            <a:off x="1828800" y="5029200"/>
            <a:ext cx="7162800" cy="1196975"/>
          </a:xfrm>
          <a:prstGeom prst="rect">
            <a:avLst/>
          </a:prstGeom>
          <a:solidFill>
            <a:schemeClr val="bg1"/>
          </a:solidFill>
          <a:ln w="9525">
            <a:solidFill>
              <a:srgbClr val="FF0000"/>
            </a:solidFill>
            <a:miter lim="800000"/>
            <a:headEnd/>
            <a:tailEnd/>
          </a:ln>
          <a:effectLst/>
        </p:spPr>
        <p:txBody>
          <a:bodyPr>
            <a:spAutoFit/>
          </a:bodyPr>
          <a:lstStyle/>
          <a:p>
            <a:r>
              <a:rPr lang="en-US"/>
              <a:t>Evolution of a lake vortex on 8 January 1981 over Lake Michigan at 1600 UTC (left), 1800 UTC (center), and 2000 UTC (right, Fig 4.26)</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2" name="Picture 6"/>
          <p:cNvPicPr>
            <a:picLocks noChangeAspect="1" noChangeArrowheads="1"/>
          </p:cNvPicPr>
          <p:nvPr/>
        </p:nvPicPr>
        <p:blipFill>
          <a:blip r:embed="rId3" cstate="print"/>
          <a:srcRect/>
          <a:stretch>
            <a:fillRect/>
          </a:stretch>
        </p:blipFill>
        <p:spPr bwMode="auto">
          <a:xfrm>
            <a:off x="1600200" y="1447800"/>
            <a:ext cx="7467600" cy="5356225"/>
          </a:xfrm>
          <a:prstGeom prst="rect">
            <a:avLst/>
          </a:prstGeom>
          <a:noFill/>
          <a:ln w="9525">
            <a:noFill/>
            <a:miter lim="800000"/>
            <a:headEnd/>
            <a:tailEnd/>
          </a:ln>
          <a:effectLst/>
        </p:spPr>
      </p:pic>
      <p:sp>
        <p:nvSpPr>
          <p:cNvPr id="116738" name="Rectangle 2"/>
          <p:cNvSpPr>
            <a:spLocks noGrp="1" noChangeArrowheads="1"/>
          </p:cNvSpPr>
          <p:nvPr>
            <p:ph type="body" idx="1"/>
          </p:nvPr>
        </p:nvSpPr>
        <p:spPr>
          <a:xfrm>
            <a:off x="685800" y="1981200"/>
            <a:ext cx="5257800" cy="4648200"/>
          </a:xfrm>
        </p:spPr>
        <p:txBody>
          <a:bodyPr/>
          <a:lstStyle/>
          <a:p>
            <a:r>
              <a:rPr lang="en-US">
                <a:solidFill>
                  <a:srgbClr val="FF0000"/>
                </a:solidFill>
              </a:rPr>
              <a:t>Examples</a:t>
            </a:r>
          </a:p>
        </p:txBody>
      </p:sp>
      <p:sp>
        <p:nvSpPr>
          <p:cNvPr id="116739" name="Rectangle 3"/>
          <p:cNvSpPr>
            <a:spLocks noGrp="1" noChangeArrowheads="1"/>
          </p:cNvSpPr>
          <p:nvPr>
            <p:ph type="title"/>
          </p:nvPr>
        </p:nvSpPr>
        <p:spPr>
          <a:noFill/>
          <a:ln/>
        </p:spPr>
        <p:txBody>
          <a:bodyPr/>
          <a:lstStyle/>
          <a:p>
            <a:r>
              <a:rPr lang="en-US" sz="4000"/>
              <a:t>ATMS 316- Lake-effect Convection</a:t>
            </a:r>
          </a:p>
        </p:txBody>
      </p:sp>
      <p:sp>
        <p:nvSpPr>
          <p:cNvPr id="116743" name="Text Box 7"/>
          <p:cNvSpPr txBox="1">
            <a:spLocks noChangeArrowheads="1"/>
          </p:cNvSpPr>
          <p:nvPr/>
        </p:nvSpPr>
        <p:spPr bwMode="auto">
          <a:xfrm>
            <a:off x="1447800" y="1706563"/>
            <a:ext cx="7331075" cy="274637"/>
          </a:xfrm>
          <a:prstGeom prst="rect">
            <a:avLst/>
          </a:prstGeom>
          <a:noFill/>
          <a:ln w="9525">
            <a:noFill/>
            <a:miter lim="800000"/>
            <a:headEnd/>
            <a:tailEnd/>
          </a:ln>
          <a:effectLst/>
        </p:spPr>
        <p:txBody>
          <a:bodyPr>
            <a:spAutoFit/>
          </a:bodyPr>
          <a:lstStyle/>
          <a:p>
            <a:pPr lvl="1">
              <a:spcBef>
                <a:spcPct val="20000"/>
              </a:spcBef>
            </a:pPr>
            <a:r>
              <a:rPr lang="en-US" sz="1200">
                <a:solidFill>
                  <a:schemeClr val="bg1"/>
                </a:solidFill>
              </a:rPr>
              <a:t>Examples from paper by Mark R. Hjelmfelt found in Monthly Weather Review, January 1990</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body" idx="1"/>
          </p:nvPr>
        </p:nvSpPr>
        <p:spPr>
          <a:xfrm>
            <a:off x="685800" y="1981200"/>
            <a:ext cx="5257800" cy="4724400"/>
          </a:xfrm>
        </p:spPr>
        <p:txBody>
          <a:bodyPr/>
          <a:lstStyle/>
          <a:p>
            <a:r>
              <a:rPr lang="en-US" dirty="0"/>
              <a:t>Morphology of lake-effect snowstorms</a:t>
            </a:r>
          </a:p>
          <a:p>
            <a:pPr lvl="1"/>
            <a:r>
              <a:rPr lang="en-US" dirty="0"/>
              <a:t>Substantial vertical wind direction shear (&gt; 30</a:t>
            </a:r>
            <a:r>
              <a:rPr lang="en-US" baseline="30000" dirty="0"/>
              <a:t>o</a:t>
            </a:r>
            <a:r>
              <a:rPr lang="en-US" dirty="0"/>
              <a:t> over depth of BL)</a:t>
            </a:r>
          </a:p>
          <a:p>
            <a:pPr lvl="2"/>
            <a:r>
              <a:rPr lang="en-US" dirty="0"/>
              <a:t>Adversely affects convection organization</a:t>
            </a:r>
          </a:p>
          <a:p>
            <a:pPr lvl="3"/>
            <a:r>
              <a:rPr lang="en-US" dirty="0"/>
              <a:t>Banding less discernible</a:t>
            </a:r>
          </a:p>
          <a:p>
            <a:pPr lvl="3"/>
            <a:r>
              <a:rPr lang="en-US" dirty="0"/>
              <a:t>Light </a:t>
            </a:r>
            <a:r>
              <a:rPr lang="en-US"/>
              <a:t>precipitation </a:t>
            </a:r>
            <a:r>
              <a:rPr lang="en-US" smtClean="0"/>
              <a:t>accumulations </a:t>
            </a:r>
            <a:r>
              <a:rPr lang="en-US" dirty="0"/>
              <a:t>over a broad region</a:t>
            </a:r>
          </a:p>
        </p:txBody>
      </p:sp>
      <p:sp>
        <p:nvSpPr>
          <p:cNvPr id="321539" name="Rectangle 3"/>
          <p:cNvSpPr>
            <a:spLocks noGrp="1" noChangeArrowheads="1"/>
          </p:cNvSpPr>
          <p:nvPr>
            <p:ph type="title"/>
          </p:nvPr>
        </p:nvSpPr>
        <p:spPr>
          <a:noFill/>
          <a:ln/>
        </p:spPr>
        <p:txBody>
          <a:bodyPr/>
          <a:lstStyle/>
          <a:p>
            <a:r>
              <a:rPr lang="en-US" sz="4000"/>
              <a:t>ATMS 316- Lake-effect Convection</a:t>
            </a:r>
          </a:p>
        </p:txBody>
      </p:sp>
      <p:pic>
        <p:nvPicPr>
          <p:cNvPr id="321540" name="Picture 4"/>
          <p:cNvPicPr>
            <a:picLocks noChangeAspect="1" noChangeArrowheads="1"/>
          </p:cNvPicPr>
          <p:nvPr/>
        </p:nvPicPr>
        <p:blipFill>
          <a:blip r:embed="rId3" cstate="print"/>
          <a:srcRect/>
          <a:stretch>
            <a:fillRect/>
          </a:stretch>
        </p:blipFill>
        <p:spPr bwMode="auto">
          <a:xfrm>
            <a:off x="6500813" y="2128838"/>
            <a:ext cx="1804987" cy="2443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type="title"/>
          </p:nvPr>
        </p:nvSpPr>
        <p:spPr>
          <a:noFill/>
          <a:ln/>
        </p:spPr>
        <p:txBody>
          <a:bodyPr/>
          <a:lstStyle/>
          <a:p>
            <a:r>
              <a:rPr lang="en-US" sz="4000"/>
              <a:t>ATMS 316- Lake-effect Convection</a:t>
            </a:r>
          </a:p>
        </p:txBody>
      </p:sp>
      <p:sp>
        <p:nvSpPr>
          <p:cNvPr id="174087" name="Text Box 7"/>
          <p:cNvSpPr txBox="1">
            <a:spLocks noChangeArrowheads="1"/>
          </p:cNvSpPr>
          <p:nvPr/>
        </p:nvSpPr>
        <p:spPr bwMode="auto">
          <a:xfrm>
            <a:off x="4722813" y="6384925"/>
            <a:ext cx="3887787" cy="244475"/>
          </a:xfrm>
          <a:prstGeom prst="rect">
            <a:avLst/>
          </a:prstGeom>
          <a:noFill/>
          <a:ln w="9525">
            <a:noFill/>
            <a:miter lim="800000"/>
            <a:headEnd/>
            <a:tailEnd/>
          </a:ln>
          <a:effectLst/>
        </p:spPr>
        <p:txBody>
          <a:bodyPr wrap="none">
            <a:spAutoFit/>
          </a:bodyPr>
          <a:lstStyle/>
          <a:p>
            <a:r>
              <a:rPr lang="en-US" sz="1000"/>
              <a:t>http://antwrp.gsfc.nasa.gov/apod/image/0412/lakeeffect_seawifs_big.jpg</a:t>
            </a:r>
          </a:p>
        </p:txBody>
      </p:sp>
      <p:sp>
        <p:nvSpPr>
          <p:cNvPr id="174088" name="Text Box 8"/>
          <p:cNvSpPr txBox="1">
            <a:spLocks noChangeArrowheads="1"/>
          </p:cNvSpPr>
          <p:nvPr/>
        </p:nvSpPr>
        <p:spPr bwMode="auto">
          <a:xfrm>
            <a:off x="838200" y="5883275"/>
            <a:ext cx="3009900" cy="831850"/>
          </a:xfrm>
          <a:prstGeom prst="rect">
            <a:avLst/>
          </a:prstGeom>
          <a:noFill/>
          <a:ln w="9525">
            <a:solidFill>
              <a:srgbClr val="FF0000"/>
            </a:solidFill>
            <a:miter lim="800000"/>
            <a:headEnd/>
            <a:tailEnd/>
          </a:ln>
          <a:effectLst/>
        </p:spPr>
        <p:txBody>
          <a:bodyPr wrap="none">
            <a:spAutoFit/>
          </a:bodyPr>
          <a:lstStyle/>
          <a:p>
            <a:r>
              <a:rPr lang="en-US"/>
              <a:t>5 December 2000</a:t>
            </a:r>
          </a:p>
          <a:p>
            <a:r>
              <a:rPr lang="en-US"/>
              <a:t>Lake-effect snowstorm</a:t>
            </a:r>
          </a:p>
        </p:txBody>
      </p:sp>
      <p:sp>
        <p:nvSpPr>
          <p:cNvPr id="174090" name="Rectangle 10"/>
          <p:cNvSpPr>
            <a:spLocks noGrp="1" noChangeArrowheads="1"/>
          </p:cNvSpPr>
          <p:nvPr>
            <p:ph type="body" idx="1"/>
          </p:nvPr>
        </p:nvSpPr>
        <p:spPr>
          <a:xfrm>
            <a:off x="0" y="1981200"/>
            <a:ext cx="4114800" cy="4114800"/>
          </a:xfrm>
        </p:spPr>
        <p:txBody>
          <a:bodyPr/>
          <a:lstStyle/>
          <a:p>
            <a:r>
              <a:rPr lang="en-US"/>
              <a:t>Which scenario?</a:t>
            </a:r>
          </a:p>
          <a:p>
            <a:pPr lvl="1"/>
            <a:r>
              <a:rPr lang="en-US"/>
              <a:t>Scenario#1; synoptic scale forcing alone</a:t>
            </a:r>
          </a:p>
          <a:p>
            <a:pPr lvl="1"/>
            <a:r>
              <a:rPr lang="en-US"/>
              <a:t>Scenario#2; synoptic scale dominates mesoscale forcing </a:t>
            </a:r>
          </a:p>
          <a:p>
            <a:pPr lvl="1"/>
            <a:r>
              <a:rPr lang="en-US"/>
              <a:t>Scenario#3; weak synoptic scale forcing</a:t>
            </a:r>
          </a:p>
        </p:txBody>
      </p:sp>
      <p:graphicFrame>
        <p:nvGraphicFramePr>
          <p:cNvPr id="174091" name="Object 11"/>
          <p:cNvGraphicFramePr>
            <a:graphicFrameLocks noChangeAspect="1"/>
          </p:cNvGraphicFramePr>
          <p:nvPr/>
        </p:nvGraphicFramePr>
        <p:xfrm>
          <a:off x="4191000" y="1598613"/>
          <a:ext cx="4838700" cy="4649787"/>
        </p:xfrm>
        <a:graphic>
          <a:graphicData uri="http://schemas.openxmlformats.org/presentationml/2006/ole">
            <mc:AlternateContent xmlns:mc="http://schemas.openxmlformats.org/markup-compatibility/2006">
              <mc:Choice xmlns:v="urn:schemas-microsoft-com:vml" Requires="v">
                <p:oleObj spid="_x0000_s174092" name="Photo Editor Photo" r:id="rId4" imgW="5866667" imgH="5638095" progId="">
                  <p:embed/>
                </p:oleObj>
              </mc:Choice>
              <mc:Fallback>
                <p:oleObj name="Photo Editor Photo" r:id="rId4" imgW="5866667" imgH="5638095" progId="">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598613"/>
                        <a:ext cx="4838700" cy="46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5" name="Picture 7" descr="10-21aB"/>
          <p:cNvPicPr>
            <a:picLocks noChangeAspect="1" noChangeArrowheads="1"/>
          </p:cNvPicPr>
          <p:nvPr/>
        </p:nvPicPr>
        <p:blipFill>
          <a:blip r:embed="rId3" cstate="print"/>
          <a:srcRect/>
          <a:stretch>
            <a:fillRect/>
          </a:stretch>
        </p:blipFill>
        <p:spPr bwMode="auto">
          <a:xfrm>
            <a:off x="1333500" y="1752600"/>
            <a:ext cx="6405563" cy="3429000"/>
          </a:xfrm>
          <a:prstGeom prst="rect">
            <a:avLst/>
          </a:prstGeom>
          <a:noFill/>
          <a:ln w="9525">
            <a:noFill/>
            <a:miter lim="800000"/>
            <a:headEnd/>
            <a:tailEnd/>
          </a:ln>
        </p:spPr>
      </p:pic>
      <p:sp>
        <p:nvSpPr>
          <p:cNvPr id="104451" name="Rectangle 3"/>
          <p:cNvSpPr>
            <a:spLocks noGrp="1" noChangeArrowheads="1"/>
          </p:cNvSpPr>
          <p:nvPr>
            <p:ph type="body" sz="half" idx="2"/>
          </p:nvPr>
        </p:nvSpPr>
        <p:spPr>
          <a:xfrm>
            <a:off x="685800" y="5264150"/>
            <a:ext cx="7772400" cy="1136650"/>
          </a:xfrm>
        </p:spPr>
        <p:txBody>
          <a:bodyPr/>
          <a:lstStyle/>
          <a:p>
            <a:r>
              <a:rPr lang="en-US" sz="2800"/>
              <a:t>Sea breeze </a:t>
            </a:r>
          </a:p>
        </p:txBody>
      </p:sp>
      <p:sp>
        <p:nvSpPr>
          <p:cNvPr id="104454" name="Rectangle 6"/>
          <p:cNvSpPr>
            <a:spLocks noGrp="1" noChangeArrowheads="1"/>
          </p:cNvSpPr>
          <p:nvPr>
            <p:ph type="title"/>
          </p:nvPr>
        </p:nvSpPr>
        <p:spPr>
          <a:noFill/>
          <a:ln/>
        </p:spPr>
        <p:txBody>
          <a:bodyPr/>
          <a:lstStyle/>
          <a:p>
            <a:r>
              <a:rPr lang="en-US"/>
              <a:t>ATMS 316- Background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descr="10-21bB"/>
          <p:cNvPicPr>
            <a:picLocks noGrp="1" noChangeAspect="1" noChangeArrowheads="1"/>
          </p:cNvPicPr>
          <p:nvPr>
            <p:ph sz="half" idx="1"/>
          </p:nvPr>
        </p:nvPicPr>
        <p:blipFill>
          <a:blip r:embed="rId3" cstate="print"/>
          <a:srcRect/>
          <a:stretch>
            <a:fillRect/>
          </a:stretch>
        </p:blipFill>
        <p:spPr>
          <a:xfrm>
            <a:off x="1371600" y="1773238"/>
            <a:ext cx="6057900" cy="3408362"/>
          </a:xfrm>
          <a:noFill/>
          <a:ln/>
        </p:spPr>
      </p:pic>
      <p:sp>
        <p:nvSpPr>
          <p:cNvPr id="105478" name="Rectangle 6"/>
          <p:cNvSpPr>
            <a:spLocks noGrp="1" noChangeArrowheads="1"/>
          </p:cNvSpPr>
          <p:nvPr>
            <p:ph type="title"/>
          </p:nvPr>
        </p:nvSpPr>
        <p:spPr>
          <a:noFill/>
          <a:ln/>
        </p:spPr>
        <p:txBody>
          <a:bodyPr/>
          <a:lstStyle/>
          <a:p>
            <a:r>
              <a:rPr lang="en-US"/>
              <a:t>ATMS 316- Background</a:t>
            </a:r>
          </a:p>
        </p:txBody>
      </p:sp>
      <p:sp>
        <p:nvSpPr>
          <p:cNvPr id="105480" name="Rectangle 8"/>
          <p:cNvSpPr>
            <a:spLocks noGrp="1" noChangeArrowheads="1"/>
          </p:cNvSpPr>
          <p:nvPr>
            <p:ph type="body" sz="half" idx="2"/>
          </p:nvPr>
        </p:nvSpPr>
        <p:spPr>
          <a:xfrm>
            <a:off x="685800" y="5410200"/>
            <a:ext cx="7772400" cy="1066800"/>
          </a:xfrm>
          <a:noFill/>
          <a:ln/>
        </p:spPr>
        <p:txBody>
          <a:bodyPr/>
          <a:lstStyle/>
          <a:p>
            <a:r>
              <a:rPr lang="en-US" sz="2800"/>
              <a:t>Land breeze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p:txBody>
          <a:bodyPr/>
          <a:lstStyle/>
          <a:p>
            <a:r>
              <a:rPr lang="en-US"/>
              <a:t>Which scenario for thermal circulations (e.g. sea breeze, land breeze)?</a:t>
            </a:r>
          </a:p>
          <a:p>
            <a:pPr lvl="1"/>
            <a:r>
              <a:rPr lang="en-US"/>
              <a:t>Scenario#1; synoptic scale forcing alone</a:t>
            </a:r>
          </a:p>
          <a:p>
            <a:pPr lvl="1"/>
            <a:r>
              <a:rPr lang="en-US"/>
              <a:t>Scenario#2; synoptic scale dominates mesoscale forcing </a:t>
            </a:r>
          </a:p>
          <a:p>
            <a:pPr lvl="1"/>
            <a:r>
              <a:rPr lang="en-US"/>
              <a:t>Scenario#3; weak synoptic scale forcing </a:t>
            </a:r>
          </a:p>
        </p:txBody>
      </p:sp>
      <p:sp>
        <p:nvSpPr>
          <p:cNvPr id="81925" name="Rectangle 5"/>
          <p:cNvSpPr>
            <a:spLocks noGrp="1" noChangeArrowheads="1"/>
          </p:cNvSpPr>
          <p:nvPr>
            <p:ph type="title"/>
          </p:nvPr>
        </p:nvSpPr>
        <p:spPr>
          <a:noFill/>
          <a:ln/>
        </p:spPr>
        <p:txBody>
          <a:bodyPr/>
          <a:lstStyle/>
          <a:p>
            <a:r>
              <a:rPr lang="en-US"/>
              <a:t>ATMS 316- Background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p:txBody>
          <a:bodyPr/>
          <a:lstStyle/>
          <a:p>
            <a:r>
              <a:rPr lang="en-US"/>
              <a:t>Which scenario for thermal circulations (e.g. sea breeze, land breeze)?</a:t>
            </a:r>
          </a:p>
          <a:p>
            <a:pPr lvl="1"/>
            <a:r>
              <a:rPr lang="en-US"/>
              <a:t>Scenario#1; synoptic scale forcing alone</a:t>
            </a:r>
          </a:p>
          <a:p>
            <a:pPr lvl="1"/>
            <a:r>
              <a:rPr lang="en-US">
                <a:solidFill>
                  <a:srgbClr val="FF0000"/>
                </a:solidFill>
              </a:rPr>
              <a:t>Scenario#2; synoptic scale dominates mesoscale forcing</a:t>
            </a:r>
            <a:r>
              <a:rPr lang="en-US"/>
              <a:t> </a:t>
            </a:r>
          </a:p>
          <a:p>
            <a:pPr lvl="1"/>
            <a:r>
              <a:rPr lang="en-US"/>
              <a:t>Scenario#3; weak synoptic scale forcing </a:t>
            </a:r>
          </a:p>
        </p:txBody>
      </p:sp>
      <p:sp>
        <p:nvSpPr>
          <p:cNvPr id="106499" name="Rectangle 3"/>
          <p:cNvSpPr>
            <a:spLocks noGrp="1" noChangeArrowheads="1"/>
          </p:cNvSpPr>
          <p:nvPr>
            <p:ph type="title"/>
          </p:nvPr>
        </p:nvSpPr>
        <p:spPr>
          <a:noFill/>
          <a:ln/>
        </p:spPr>
        <p:txBody>
          <a:bodyPr/>
          <a:lstStyle/>
          <a:p>
            <a:r>
              <a:rPr lang="en-US"/>
              <a:t>ATMS 316- Background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1948</TotalTime>
  <Words>2293</Words>
  <Application>Microsoft Office PowerPoint</Application>
  <PresentationFormat>On-screen Show (4:3)</PresentationFormat>
  <Paragraphs>331</Paragraphs>
  <Slides>59</Slides>
  <Notes>59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5" baseType="lpstr">
      <vt:lpstr>Symbol</vt:lpstr>
      <vt:lpstr>Times New Roman</vt:lpstr>
      <vt:lpstr>Wingdings</vt:lpstr>
      <vt:lpstr>Default Design</vt:lpstr>
      <vt:lpstr>Equation</vt:lpstr>
      <vt:lpstr>Photo Editor Photo</vt:lpstr>
      <vt:lpstr>ATMS 316- Mesoscale Meteorology</vt:lpstr>
      <vt:lpstr>ATMS 316- Mesoscale Meteorology</vt:lpstr>
      <vt:lpstr>ATMS 316- Background</vt:lpstr>
      <vt:lpstr>ATMS 316- Background</vt:lpstr>
      <vt:lpstr>ATMS 316- Background</vt:lpstr>
      <vt:lpstr>ATMS 316- Background</vt:lpstr>
      <vt:lpstr>ATMS 316- Background</vt:lpstr>
      <vt:lpstr>ATMS 316- Background</vt:lpstr>
      <vt:lpstr>ATMS 316- Background</vt:lpstr>
      <vt:lpstr>ATMS 316- Background</vt:lpstr>
      <vt:lpstr>ATMS 316- Background</vt:lpstr>
      <vt:lpstr>ATMS 316- Background</vt:lpstr>
      <vt:lpstr>ATMS 316- Background</vt:lpstr>
      <vt:lpstr>ATMS 316- Background</vt:lpstr>
      <vt:lpstr>ATMS 316- Background</vt:lpstr>
      <vt:lpstr>ATMS 316- Background</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lpstr>ATMS 316- Lake-effect Convection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Doug Miller</cp:lastModifiedBy>
  <cp:revision>464</cp:revision>
  <dcterms:created xsi:type="dcterms:W3CDTF">1601-01-01T00:00:00Z</dcterms:created>
  <dcterms:modified xsi:type="dcterms:W3CDTF">2019-01-24T17:54:12Z</dcterms:modified>
</cp:coreProperties>
</file>