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70" r:id="rId2"/>
    <p:sldId id="282" r:id="rId3"/>
    <p:sldId id="304" r:id="rId4"/>
    <p:sldId id="310" r:id="rId5"/>
    <p:sldId id="478" r:id="rId6"/>
    <p:sldId id="376" r:id="rId7"/>
    <p:sldId id="479" r:id="rId8"/>
    <p:sldId id="480" r:id="rId9"/>
    <p:sldId id="481" r:id="rId10"/>
    <p:sldId id="482" r:id="rId11"/>
    <p:sldId id="483" r:id="rId12"/>
    <p:sldId id="453" r:id="rId13"/>
    <p:sldId id="486" r:id="rId14"/>
    <p:sldId id="454" r:id="rId15"/>
    <p:sldId id="455" r:id="rId16"/>
    <p:sldId id="456" r:id="rId17"/>
    <p:sldId id="484" r:id="rId18"/>
    <p:sldId id="485" r:id="rId19"/>
    <p:sldId id="457" r:id="rId20"/>
    <p:sldId id="488" r:id="rId21"/>
    <p:sldId id="489" r:id="rId22"/>
    <p:sldId id="490" r:id="rId23"/>
    <p:sldId id="493" r:id="rId24"/>
    <p:sldId id="487" r:id="rId25"/>
    <p:sldId id="458" r:id="rId26"/>
    <p:sldId id="494" r:id="rId27"/>
    <p:sldId id="459" r:id="rId28"/>
    <p:sldId id="495" r:id="rId29"/>
    <p:sldId id="491" r:id="rId30"/>
    <p:sldId id="496" r:id="rId31"/>
    <p:sldId id="460" r:id="rId32"/>
    <p:sldId id="461" r:id="rId33"/>
    <p:sldId id="497" r:id="rId34"/>
    <p:sldId id="498" r:id="rId35"/>
    <p:sldId id="499" r:id="rId36"/>
    <p:sldId id="500" r:id="rId37"/>
    <p:sldId id="501" r:id="rId38"/>
    <p:sldId id="502" r:id="rId39"/>
    <p:sldId id="463" r:id="rId40"/>
    <p:sldId id="503" r:id="rId41"/>
    <p:sldId id="504" r:id="rId42"/>
    <p:sldId id="464" r:id="rId43"/>
    <p:sldId id="505" r:id="rId44"/>
    <p:sldId id="506" r:id="rId45"/>
    <p:sldId id="507" r:id="rId46"/>
    <p:sldId id="465" r:id="rId47"/>
    <p:sldId id="508" r:id="rId48"/>
    <p:sldId id="492" r:id="rId49"/>
    <p:sldId id="509" r:id="rId50"/>
    <p:sldId id="510" r:id="rId51"/>
    <p:sldId id="466" r:id="rId52"/>
    <p:sldId id="511" r:id="rId53"/>
    <p:sldId id="512" r:id="rId54"/>
    <p:sldId id="513" r:id="rId55"/>
    <p:sldId id="468" r:id="rId56"/>
    <p:sldId id="514" r:id="rId57"/>
    <p:sldId id="469" r:id="rId58"/>
    <p:sldId id="470" r:id="rId59"/>
    <p:sldId id="471" r:id="rId60"/>
    <p:sldId id="515" r:id="rId61"/>
    <p:sldId id="472" r:id="rId62"/>
    <p:sldId id="516" r:id="rId63"/>
    <p:sldId id="517" r:id="rId64"/>
    <p:sldId id="473" r:id="rId65"/>
    <p:sldId id="518" r:id="rId66"/>
    <p:sldId id="519" r:id="rId67"/>
    <p:sldId id="520" r:id="rId68"/>
    <p:sldId id="521" r:id="rId69"/>
    <p:sldId id="474" r:id="rId70"/>
    <p:sldId id="522" r:id="rId71"/>
    <p:sldId id="523" r:id="rId72"/>
    <p:sldId id="475" r:id="rId73"/>
    <p:sldId id="524" r:id="rId74"/>
    <p:sldId id="476" r:id="rId75"/>
    <p:sldId id="525" r:id="rId76"/>
    <p:sldId id="477" r:id="rId77"/>
    <p:sldId id="526" r:id="rId78"/>
    <p:sldId id="374"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07" autoAdjust="0"/>
    <p:restoredTop sz="94658" autoAdjust="0"/>
  </p:normalViewPr>
  <p:slideViewPr>
    <p:cSldViewPr>
      <p:cViewPr varScale="1">
        <p:scale>
          <a:sx n="74" d="100"/>
          <a:sy n="74" d="100"/>
        </p:scale>
        <p:origin x="-822" y="-102"/>
      </p:cViewPr>
      <p:guideLst>
        <p:guide orient="horz" pos="2160"/>
        <p:guide pos="2880"/>
      </p:guideLst>
    </p:cSldViewPr>
  </p:slideViewPr>
  <p:outlineViewPr>
    <p:cViewPr>
      <p:scale>
        <a:sx n="33" d="100"/>
        <a:sy n="33" d="100"/>
      </p:scale>
      <p:origin x="0" y="75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A33D1F8-1A56-4EA2-9141-58CB48310C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41CBB7E-8799-4BA0-B3E3-BE1A70FECE7D}"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9DD50F5-5BA4-457A-AF48-C69824498528}" type="slidenum">
              <a:rPr lang="en-US" sz="1200"/>
              <a:pPr algn="r"/>
              <a:t>10</a:t>
            </a:fld>
            <a:endParaRPr 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E60E3FF-70BA-42DF-9227-98C3EF06C226}" type="slidenum">
              <a:rPr lang="en-US" sz="1200"/>
              <a:pPr algn="r"/>
              <a:t>11</a:t>
            </a:fld>
            <a:endParaRPr 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3485AD5-8D9C-4F70-A27F-7D058640C789}" type="slidenum">
              <a:rPr lang="en-US" sz="1200"/>
              <a:pPr algn="r"/>
              <a:t>12</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AF5BDDD-0F50-483E-B128-3D6700799A3B}" type="slidenum">
              <a:rPr lang="en-US" sz="1200"/>
              <a:pPr algn="r"/>
              <a:t>13</a:t>
            </a:fld>
            <a:endParaRPr lang="en-US"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C23804E-F0C2-4DA8-9C5B-B693B96D30FE}" type="slidenum">
              <a:rPr lang="en-US" sz="1200"/>
              <a:pPr algn="r"/>
              <a:t>14</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4F7D12C-EAB0-4E68-94AF-EAF5FCD38431}" type="slidenum">
              <a:rPr lang="en-US" sz="1200"/>
              <a:pPr algn="r"/>
              <a:t>15</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C8E6E3E-4F8A-4337-B956-C1875D5AFA52}" type="slidenum">
              <a:rPr lang="en-US" sz="1200"/>
              <a:pPr algn="r"/>
              <a:t>16</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B28E91D-743D-49E2-BF3D-0944BB30B6B5}" type="slidenum">
              <a:rPr lang="en-US" sz="1200"/>
              <a:pPr algn="r"/>
              <a:t>17</a:t>
            </a:fld>
            <a:endParaRPr 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1C3FE36-B28C-4397-8FBE-8B4DC3360ABB}" type="slidenum">
              <a:rPr lang="en-US" sz="1200"/>
              <a:pPr algn="r"/>
              <a:t>18</a:t>
            </a:fld>
            <a:endParaRPr lang="en-US" sz="12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439FD8B-339A-4708-B17B-F573893F5F72}" type="slidenum">
              <a:rPr lang="en-US" sz="1200"/>
              <a:pPr algn="r"/>
              <a:t>19</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0FBEFE-A30C-473E-97D4-D808BA7041FD}" type="slidenum">
              <a:rPr lang="en-US" smtClean="0"/>
              <a:pPr/>
              <a:t>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C0F71B4-0B1A-4CE7-9A88-690B3EC3DCC3}" type="slidenum">
              <a:rPr lang="en-US" sz="1200"/>
              <a:pPr algn="r"/>
              <a:t>20</a:t>
            </a:fld>
            <a:endParaRPr lang="en-US"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F7A20CB-CD6F-4226-8B2A-FD7CB7F8FDF8}" type="slidenum">
              <a:rPr lang="en-US" sz="1200"/>
              <a:pPr algn="r"/>
              <a:t>21</a:t>
            </a:fld>
            <a:endParaRPr lang="en-US" sz="12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106AB02-DE7B-42F3-8FD0-47AE560A3C32}" type="slidenum">
              <a:rPr lang="en-US" sz="1200"/>
              <a:pPr algn="r"/>
              <a:t>22</a:t>
            </a:fld>
            <a:endParaRPr lang="en-US" sz="12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CAB8086-1DA0-4A47-8930-6B4B8CB8BAD6}" type="slidenum">
              <a:rPr lang="en-US" sz="1200"/>
              <a:pPr algn="r"/>
              <a:t>23</a:t>
            </a:fld>
            <a:endParaRPr lang="en-US" sz="12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28C9C2F-EFEC-42F8-A18B-F47A9E2EB665}" type="slidenum">
              <a:rPr lang="en-US" sz="1200"/>
              <a:pPr algn="r"/>
              <a:t>24</a:t>
            </a:fld>
            <a:endParaRPr 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2E507AC-21F0-4364-8AA3-62EAA120A31B}" type="slidenum">
              <a:rPr lang="en-US" sz="1200"/>
              <a:pPr algn="r"/>
              <a:t>25</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63FDE45-BF3A-4E99-98E0-FA1BFDDA25C3}" type="slidenum">
              <a:rPr lang="en-US" sz="1200"/>
              <a:pPr algn="r"/>
              <a:t>26</a:t>
            </a:fld>
            <a:endParaRPr lang="en-US" sz="120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CB72501-4BF7-491D-A216-9FB0AF86B618}" type="slidenum">
              <a:rPr lang="en-US" sz="1200"/>
              <a:pPr algn="r"/>
              <a:t>27</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C0E7A82-D0A4-4CE6-86EA-156DBE358C1C}" type="slidenum">
              <a:rPr lang="en-US" sz="1200"/>
              <a:pPr algn="r"/>
              <a:t>28</a:t>
            </a:fld>
            <a:endParaRPr lang="en-US" sz="120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D8C141C-7E23-41FE-AB8A-8414DC7BB78A}" type="slidenum">
              <a:rPr lang="en-US" sz="1200"/>
              <a:pPr algn="r"/>
              <a:t>29</a:t>
            </a:fld>
            <a:endParaRPr lang="en-US"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492FA5C-36A5-4E3D-ACD4-A0347BF5C034}" type="slidenum">
              <a:rPr lang="en-US" smtClean="0"/>
              <a:pPr/>
              <a:t>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7CA4DB3-3DC2-46B0-BEA4-279477C91538}" type="slidenum">
              <a:rPr lang="en-US" sz="1200"/>
              <a:pPr algn="r"/>
              <a:t>30</a:t>
            </a:fld>
            <a:endParaRPr lang="en-US"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196281F-3771-4747-9977-505DD8BC3534}" type="slidenum">
              <a:rPr lang="en-US" sz="1200"/>
              <a:pPr algn="r"/>
              <a:t>31</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0FD1A14-C02C-4611-A02E-45E039A88F38}" type="slidenum">
              <a:rPr lang="en-US" sz="1200"/>
              <a:pPr algn="r"/>
              <a:t>32</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96805AC-B411-40EE-B300-5B443C46A09A}" type="slidenum">
              <a:rPr lang="en-US" sz="1200"/>
              <a:pPr algn="r"/>
              <a:t>33</a:t>
            </a:fld>
            <a:endParaRPr lang="en-US" sz="120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CB92023-E5A1-4F83-8DAF-1422F130E5C5}" type="slidenum">
              <a:rPr lang="en-US" sz="1200"/>
              <a:pPr algn="r"/>
              <a:t>34</a:t>
            </a:fld>
            <a:endParaRPr lang="en-US"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7B21B66-5508-448A-8177-06DE11F7B770}" type="slidenum">
              <a:rPr lang="en-US" sz="1200"/>
              <a:pPr algn="r"/>
              <a:t>35</a:t>
            </a:fld>
            <a:endParaRPr lang="en-US" sz="120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448A79A-D727-4724-8A63-8BF16117821A}" type="slidenum">
              <a:rPr lang="en-US" sz="1200"/>
              <a:pPr algn="r"/>
              <a:t>36</a:t>
            </a:fld>
            <a:endParaRPr lang="en-US"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BFAF3396-14EE-41F9-AB8B-F2CF41E95056}" type="slidenum">
              <a:rPr lang="en-US" sz="1200"/>
              <a:pPr algn="r"/>
              <a:t>37</a:t>
            </a:fld>
            <a:endParaRPr lang="en-US" sz="120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E7CCAAE-A551-47B2-83A6-6B25483BB38A}" type="slidenum">
              <a:rPr lang="en-US" sz="1200"/>
              <a:pPr algn="r"/>
              <a:t>38</a:t>
            </a:fld>
            <a:endParaRPr lang="en-US" sz="120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4D2F504-2A74-40EA-BABF-92B0B687D310}" type="slidenum">
              <a:rPr lang="en-US" sz="1200"/>
              <a:pPr algn="r"/>
              <a:t>39</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E7EE88C-406C-4B7B-A5DF-DC9BE77AF964}"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84915F9-F2E4-4715-9DE2-8BA254CD7A30}" type="slidenum">
              <a:rPr lang="en-US" sz="1200"/>
              <a:pPr algn="r"/>
              <a:t>40</a:t>
            </a:fld>
            <a:endParaRPr lang="en-US" sz="120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8055E56-08D3-4980-BD2B-6CF322C4377C}" type="slidenum">
              <a:rPr lang="en-US" sz="1200"/>
              <a:pPr algn="r"/>
              <a:t>41</a:t>
            </a:fld>
            <a:endParaRPr lang="en-US" sz="12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B54B5C4-3499-40A3-8F1D-329E49780832}" type="slidenum">
              <a:rPr lang="en-US" sz="1200"/>
              <a:pPr algn="r"/>
              <a:t>42</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8DA058C-F85F-4E9C-8567-9E5C39CB4CB3}" type="slidenum">
              <a:rPr lang="en-US" sz="1200"/>
              <a:pPr algn="r"/>
              <a:t>43</a:t>
            </a:fld>
            <a:endParaRPr lang="en-US" sz="120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8CF889F-D94E-452E-82C2-386D94B07957}" type="slidenum">
              <a:rPr lang="en-US" sz="1200"/>
              <a:pPr algn="r"/>
              <a:t>44</a:t>
            </a:fld>
            <a:endParaRPr lang="en-US" sz="120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E17D58F-0ACF-4BDE-B612-7432BAD0B75C}" type="slidenum">
              <a:rPr lang="en-US" sz="1200"/>
              <a:pPr algn="r"/>
              <a:t>45</a:t>
            </a:fld>
            <a:endParaRPr 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D5AD1CE-CD1C-4652-B530-29BB9398E861}" type="slidenum">
              <a:rPr lang="en-US" sz="1200"/>
              <a:pPr algn="r"/>
              <a:t>46</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39E2BD5-AF0D-4530-A38A-1170896195B1}" type="slidenum">
              <a:rPr lang="en-US" sz="1200"/>
              <a:pPr algn="r"/>
              <a:t>47</a:t>
            </a:fld>
            <a:endParaRPr lang="en-US" sz="120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8D1244B-EA1D-49D6-82C7-BF77E217FD0C}" type="slidenum">
              <a:rPr lang="en-US" sz="1200"/>
              <a:pPr algn="r"/>
              <a:t>48</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6448923-07B3-4D4D-B4F6-004C9BA8BFE5}" type="slidenum">
              <a:rPr lang="en-US" sz="1200"/>
              <a:pPr algn="r"/>
              <a:t>49</a:t>
            </a:fld>
            <a:endParaRPr lang="en-US" sz="120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19459F2-3267-49A5-92E1-4BCF61B8FD09}" type="slidenum">
              <a:rPr lang="en-US" sz="1200"/>
              <a:pPr algn="r"/>
              <a:t>5</a:t>
            </a:fld>
            <a:endParaRPr 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9BEFF83-37ED-4A50-A099-F89909388800}" type="slidenum">
              <a:rPr lang="en-US" sz="1200"/>
              <a:pPr algn="r"/>
              <a:t>50</a:t>
            </a:fld>
            <a:endParaRPr lang="en-US" sz="120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27C77E9-5B37-40B4-BF9B-1DD64389278E}" type="slidenum">
              <a:rPr lang="en-US" sz="1200"/>
              <a:pPr algn="r"/>
              <a:t>51</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94D76B6-63C4-4CEA-A51D-DA07DBDEFFE3}" type="slidenum">
              <a:rPr lang="en-US" sz="1200"/>
              <a:pPr algn="r"/>
              <a:t>52</a:t>
            </a:fld>
            <a:endParaRPr lang="en-US" sz="120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53</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54</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AAD492A-B4E1-44A8-9153-8E891C6A44DD}" type="slidenum">
              <a:rPr lang="en-US" sz="1200"/>
              <a:pPr algn="r"/>
              <a:t>55</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56</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91CDD87-DE3C-4D9E-93B6-B07C67BDFBE7}" type="slidenum">
              <a:rPr lang="en-US" sz="1200"/>
              <a:pPr algn="r"/>
              <a:t>57</a:t>
            </a:fld>
            <a:endParaRPr 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EC1C9D2-B79F-47B0-9500-CB399C838978}" type="slidenum">
              <a:rPr lang="en-US" sz="1200"/>
              <a:pPr algn="r"/>
              <a:t>58</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77A8DFA-B264-482A-854D-E51B1EBAFED8}" type="slidenum">
              <a:rPr lang="en-US" sz="1200"/>
              <a:pPr algn="r"/>
              <a:t>59</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0E62F50-A4A2-46A4-B280-3CBA99A88B93}" type="slidenum">
              <a:rPr lang="en-US" smtClean="0"/>
              <a:pPr/>
              <a:t>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60</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8AB13FC-76D5-4F64-887A-ECF207AB5E69}" type="slidenum">
              <a:rPr lang="en-US" sz="1200"/>
              <a:pPr algn="r"/>
              <a:t>61</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62</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63</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DE0C970-05CB-491D-9083-630646465EF2}" type="slidenum">
              <a:rPr lang="en-US" sz="1200"/>
              <a:pPr algn="r"/>
              <a:t>64</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65</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66</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67</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68</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0CEB6D3-C0F9-40CD-B8B7-41074D914924}" type="slidenum">
              <a:rPr lang="en-US" sz="1200"/>
              <a:pPr algn="r"/>
              <a:t>69</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7A7BAAF-97F6-4B3E-8EFC-D6FB23A25481}" type="slidenum">
              <a:rPr lang="en-US" sz="1200"/>
              <a:pPr algn="r"/>
              <a:t>7</a:t>
            </a:fld>
            <a:endParaRPr 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70</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71</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BD6A826-649E-4264-A65A-A7746BB35951}" type="slidenum">
              <a:rPr lang="en-US" sz="1200"/>
              <a:pPr algn="r"/>
              <a:t>72</a:t>
            </a:fld>
            <a:endParaRPr 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73</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7805F88-6136-4634-BD5D-9E03D0481C88}" type="slidenum">
              <a:rPr lang="en-US" sz="1200"/>
              <a:pPr algn="r"/>
              <a:t>74</a:t>
            </a:fld>
            <a:endParaRPr 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75</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4D265C3-F469-48ED-B884-F8D88450DD38}" type="slidenum">
              <a:rPr lang="en-US" sz="1200"/>
              <a:pPr algn="r"/>
              <a:t>76</a:t>
            </a:fld>
            <a:endParaRPr lang="en-US"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F2099F6-B9C4-4C7A-B96C-A21646337AC7}" type="slidenum">
              <a:rPr lang="en-US" sz="1200"/>
              <a:pPr algn="r"/>
              <a:t>77</a:t>
            </a:fld>
            <a:endParaRPr lang="en-US"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0456DD6-CA9E-4A43-A82E-98D7D6BB61FE}" type="slidenum">
              <a:rPr lang="en-US" smtClean="0"/>
              <a:pPr/>
              <a:t>78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416F2F9-3759-4DEB-AFA2-22336BFD5DDE}" type="slidenum">
              <a:rPr lang="en-US" sz="1200"/>
              <a:pPr algn="r"/>
              <a:t>8</a:t>
            </a:fld>
            <a:endParaRPr 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F5FB3DB-65CA-4E37-AE58-B34082FC6616}" type="slidenum">
              <a:rPr lang="en-US" sz="1200"/>
              <a:pPr algn="r"/>
              <a:t>9</a:t>
            </a:fld>
            <a:endParaRPr 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9EBC6-AF1D-44C5-B32D-D02FD1F79A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98BDA-E410-4096-B8A3-C537D4F8B0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94759E-6BA3-4F0A-AD74-E7C027C478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BED2938-2612-40AD-BED8-8D5922D884A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0AE0A2-189B-43E6-9E22-51BEA9D64A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A2A12-6B9E-44FA-9884-240EF3DA11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C35B52-2A28-4DD4-9E0C-4A4196C0AB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0FA182-FE93-4AA4-94DB-6E8AC1CE19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5CC4EF-1C3D-4450-99B5-7E69BFDEC4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028B11-D761-4B86-A96F-CAE1DF5045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DA7724-7B37-40A8-B50D-D7FC0B1496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35189B-BCC6-4E6B-8337-D42C1E8D64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DE15EB-224D-4244-9A70-C3CB9CAE02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E82FF17-875C-4FE0-8075-F1C1CA11FB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erh.noaa.gov/er/akq/GWave.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ATMS 316- Mesoscale Meteorology</a:t>
            </a:r>
          </a:p>
        </p:txBody>
      </p:sp>
      <p:sp>
        <p:nvSpPr>
          <p:cNvPr id="4099" name="Text Box 5"/>
          <p:cNvSpPr txBox="1">
            <a:spLocks noChangeArrowheads="1"/>
          </p:cNvSpPr>
          <p:nvPr/>
        </p:nvSpPr>
        <p:spPr bwMode="auto">
          <a:xfrm>
            <a:off x="4572000" y="6278563"/>
            <a:ext cx="4146550" cy="274637"/>
          </a:xfrm>
          <a:prstGeom prst="rect">
            <a:avLst/>
          </a:prstGeom>
          <a:noFill/>
          <a:ln w="9525">
            <a:noFill/>
            <a:miter lim="800000"/>
            <a:headEnd/>
            <a:tailEnd/>
          </a:ln>
        </p:spPr>
        <p:txBody>
          <a:bodyPr wrap="none">
            <a:spAutoFit/>
          </a:bodyPr>
          <a:lstStyle/>
          <a:p>
            <a:r>
              <a:rPr lang="en-US" sz="1200"/>
              <a:t>http://www.ucar.edu/communications/factsheets/Tornadoes.html</a:t>
            </a:r>
          </a:p>
        </p:txBody>
      </p:sp>
      <p:sp>
        <p:nvSpPr>
          <p:cNvPr id="4100" name="Rectangle 6"/>
          <p:cNvSpPr>
            <a:spLocks noGrp="1" noChangeArrowheads="1"/>
          </p:cNvSpPr>
          <p:nvPr>
            <p:ph type="body" sz="half" idx="1"/>
          </p:nvPr>
        </p:nvSpPr>
        <p:spPr>
          <a:xfrm>
            <a:off x="304800" y="2057400"/>
            <a:ext cx="3810000" cy="4114800"/>
          </a:xfrm>
        </p:spPr>
        <p:txBody>
          <a:bodyPr/>
          <a:lstStyle/>
          <a:p>
            <a:pPr eaLnBrk="1" hangingPunct="1"/>
            <a:r>
              <a:rPr lang="en-US" sz="2800" smtClean="0"/>
              <a:t>Packet#11</a:t>
            </a:r>
          </a:p>
          <a:p>
            <a:pPr eaLnBrk="1" hangingPunct="1"/>
            <a:r>
              <a:rPr lang="en-US" sz="2800" smtClean="0"/>
              <a:t>Interesting things happen at the </a:t>
            </a:r>
            <a:r>
              <a:rPr lang="en-US" sz="2800" u="sng" smtClean="0"/>
              <a:t>boundaries</a:t>
            </a:r>
            <a:r>
              <a:rPr lang="en-US" sz="2800" smtClean="0"/>
              <a:t>, or at the </a:t>
            </a:r>
            <a:r>
              <a:rPr lang="en-US" sz="2800" i="1" smtClean="0"/>
              <a:t>interface</a:t>
            </a:r>
            <a:r>
              <a:rPr lang="en-US" sz="2800" smtClean="0"/>
              <a:t>…</a:t>
            </a:r>
          </a:p>
          <a:p>
            <a:pPr lvl="1"/>
            <a:r>
              <a:rPr lang="en-US" sz="2400" smtClean="0"/>
              <a:t>Warm air, cold air</a:t>
            </a:r>
          </a:p>
          <a:p>
            <a:pPr lvl="1"/>
            <a:r>
              <a:rPr lang="en-US" sz="2400" smtClean="0"/>
              <a:t>Humid air, dry air</a:t>
            </a:r>
          </a:p>
        </p:txBody>
      </p:sp>
      <p:pic>
        <p:nvPicPr>
          <p:cNvPr id="4101" name="Picture 8" descr="1600"/>
          <p:cNvPicPr>
            <a:picLocks noChangeAspect="1" noChangeArrowheads="1"/>
          </p:cNvPicPr>
          <p:nvPr/>
        </p:nvPicPr>
        <p:blipFill>
          <a:blip r:embed="rId3" cstate="print"/>
          <a:srcRect/>
          <a:stretch>
            <a:fillRect/>
          </a:stretch>
        </p:blipFill>
        <p:spPr bwMode="auto">
          <a:xfrm>
            <a:off x="5105400" y="1828800"/>
            <a:ext cx="2895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4643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46436"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Role of vertical wind shear</a:t>
            </a:r>
          </a:p>
          <a:p>
            <a:pPr lvl="1" eaLnBrk="1" hangingPunct="1"/>
            <a:r>
              <a:rPr lang="en-US" sz="2400" smtClean="0"/>
              <a:t>Why the influence of vertical wind shear?</a:t>
            </a:r>
          </a:p>
          <a:p>
            <a:pPr lvl="2" eaLnBrk="1" hangingPunct="1"/>
            <a:r>
              <a:rPr lang="en-US" sz="2000" smtClean="0"/>
              <a:t>A measure of the degree to which precip and outflow interfere with the updraft</a:t>
            </a:r>
          </a:p>
          <a:p>
            <a:pPr lvl="2" eaLnBrk="1" hangingPunct="1"/>
            <a:r>
              <a:rPr lang="en-US" sz="2000" smtClean="0"/>
              <a:t>Related to the lifting of environmental air at the gust front (dynamic vertical pressure gradients)</a:t>
            </a:r>
          </a:p>
        </p:txBody>
      </p:sp>
      <p:pic>
        <p:nvPicPr>
          <p:cNvPr id="146437"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46438" name="Text Box 6"/>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48483"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48484"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Role of vertical wind shear</a:t>
            </a:r>
          </a:p>
          <a:p>
            <a:pPr lvl="1" eaLnBrk="1" hangingPunct="1"/>
            <a:r>
              <a:rPr lang="en-US" sz="2400" smtClean="0"/>
              <a:t>A measure of the degree to which precip and outflow interfere with the updraft</a:t>
            </a:r>
          </a:p>
          <a:p>
            <a:pPr lvl="2" eaLnBrk="1" hangingPunct="1"/>
            <a:r>
              <a:rPr lang="en-US" sz="2000" smtClean="0"/>
              <a:t>Tendency for the distance precipitation falls from its parent updraft to increase with increasing deep-layer shear and upper-level storm-relative winds</a:t>
            </a:r>
          </a:p>
          <a:p>
            <a:pPr lvl="2" eaLnBrk="1" hangingPunct="1"/>
            <a:r>
              <a:rPr lang="en-US" sz="2000" smtClean="0"/>
              <a:t>Strong-shear environments have strong storm-relative winds (Fig. 8.2)…</a:t>
            </a:r>
          </a:p>
        </p:txBody>
      </p:sp>
      <p:pic>
        <p:nvPicPr>
          <p:cNvPr id="148485"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48486" name="Text Box 6"/>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C:\Documents and Settings\Douglas K. Miller\My Documents\schoolstuff\atms316\png_figs\fig8.2.png"/>
          <p:cNvPicPr>
            <a:picLocks noChangeAspect="1" noChangeArrowheads="1"/>
          </p:cNvPicPr>
          <p:nvPr/>
        </p:nvPicPr>
        <p:blipFill>
          <a:blip r:embed="rId3" cstate="print"/>
          <a:srcRect/>
          <a:stretch>
            <a:fillRect/>
          </a:stretch>
        </p:blipFill>
        <p:spPr bwMode="auto">
          <a:xfrm>
            <a:off x="152400" y="3694113"/>
            <a:ext cx="7086600" cy="3087687"/>
          </a:xfrm>
          <a:prstGeom prst="rect">
            <a:avLst/>
          </a:prstGeom>
          <a:noFill/>
        </p:spPr>
      </p:pic>
      <p:sp>
        <p:nvSpPr>
          <p:cNvPr id="88066"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88067" name="Text Box 4"/>
          <p:cNvSpPr txBox="1">
            <a:spLocks noChangeArrowheads="1"/>
          </p:cNvSpPr>
          <p:nvPr/>
        </p:nvSpPr>
        <p:spPr bwMode="auto">
          <a:xfrm>
            <a:off x="5029200" y="1828800"/>
            <a:ext cx="3962400" cy="2292350"/>
          </a:xfrm>
          <a:prstGeom prst="rect">
            <a:avLst/>
          </a:prstGeom>
          <a:solidFill>
            <a:schemeClr val="bg1"/>
          </a:solidFill>
          <a:ln w="9525">
            <a:solidFill>
              <a:srgbClr val="FF0000"/>
            </a:solidFill>
            <a:miter lim="800000"/>
            <a:headEnd/>
            <a:tailEnd/>
          </a:ln>
        </p:spPr>
        <p:txBody>
          <a:bodyPr>
            <a:spAutoFit/>
          </a:bodyPr>
          <a:lstStyle/>
          <a:p>
            <a:r>
              <a:rPr lang="en-US"/>
              <a:t> Vertical wind shear and storm-relative winds (a) weak shear and (b) strong shear hodographs. Storm-relative winds plotted in magenta (Fig 8.2)</a:t>
            </a:r>
          </a:p>
        </p:txBody>
      </p:sp>
      <p:sp>
        <p:nvSpPr>
          <p:cNvPr id="88070" name="Line 6"/>
          <p:cNvSpPr>
            <a:spLocks noChangeShapeType="1"/>
          </p:cNvSpPr>
          <p:nvPr/>
        </p:nvSpPr>
        <p:spPr bwMode="auto">
          <a:xfrm flipV="1">
            <a:off x="1295400" y="2362200"/>
            <a:ext cx="1219200" cy="1219200"/>
          </a:xfrm>
          <a:prstGeom prst="line">
            <a:avLst/>
          </a:prstGeom>
          <a:noFill/>
          <a:ln w="9525">
            <a:solidFill>
              <a:schemeClr val="tx1"/>
            </a:solidFill>
            <a:round/>
            <a:headEnd/>
            <a:tailEnd type="triangle" w="med" len="med"/>
          </a:ln>
          <a:effectLst/>
        </p:spPr>
        <p:txBody>
          <a:bodyPr/>
          <a:lstStyle/>
          <a:p>
            <a:endParaRPr lang="en-US"/>
          </a:p>
        </p:txBody>
      </p:sp>
      <p:sp>
        <p:nvSpPr>
          <p:cNvPr id="88071" name="Line 7"/>
          <p:cNvSpPr>
            <a:spLocks noChangeShapeType="1"/>
          </p:cNvSpPr>
          <p:nvPr/>
        </p:nvSpPr>
        <p:spPr bwMode="auto">
          <a:xfrm flipV="1">
            <a:off x="1295400" y="2590800"/>
            <a:ext cx="609600" cy="990600"/>
          </a:xfrm>
          <a:prstGeom prst="line">
            <a:avLst/>
          </a:prstGeom>
          <a:noFill/>
          <a:ln w="9525">
            <a:solidFill>
              <a:schemeClr val="tx1"/>
            </a:solidFill>
            <a:round/>
            <a:headEnd/>
            <a:tailEnd type="triangle" w="med" len="med"/>
          </a:ln>
          <a:effectLst/>
        </p:spPr>
        <p:txBody>
          <a:bodyPr/>
          <a:lstStyle/>
          <a:p>
            <a:endParaRPr lang="en-US"/>
          </a:p>
        </p:txBody>
      </p:sp>
      <p:sp>
        <p:nvSpPr>
          <p:cNvPr id="88072" name="Line 8"/>
          <p:cNvSpPr>
            <a:spLocks noChangeShapeType="1"/>
          </p:cNvSpPr>
          <p:nvPr/>
        </p:nvSpPr>
        <p:spPr bwMode="auto">
          <a:xfrm flipH="1">
            <a:off x="1905000" y="2362200"/>
            <a:ext cx="609600" cy="228600"/>
          </a:xfrm>
          <a:prstGeom prst="line">
            <a:avLst/>
          </a:prstGeom>
          <a:noFill/>
          <a:ln w="9525">
            <a:solidFill>
              <a:schemeClr val="tx1"/>
            </a:solidFill>
            <a:round/>
            <a:headEnd/>
            <a:tailEnd type="triangle" w="med" len="med"/>
          </a:ln>
          <a:effectLst/>
        </p:spPr>
        <p:txBody>
          <a:bodyPr/>
          <a:lstStyle/>
          <a:p>
            <a:endParaRPr lang="en-US"/>
          </a:p>
        </p:txBody>
      </p:sp>
      <p:sp>
        <p:nvSpPr>
          <p:cNvPr id="88073" name="Text Box 9"/>
          <p:cNvSpPr txBox="1">
            <a:spLocks noChangeArrowheads="1"/>
          </p:cNvSpPr>
          <p:nvPr/>
        </p:nvSpPr>
        <p:spPr bwMode="auto">
          <a:xfrm>
            <a:off x="1889125" y="2936875"/>
            <a:ext cx="404813" cy="457200"/>
          </a:xfrm>
          <a:prstGeom prst="rect">
            <a:avLst/>
          </a:prstGeom>
          <a:noFill/>
          <a:ln w="9525">
            <a:noFill/>
            <a:miter lim="800000"/>
            <a:headEnd/>
            <a:tailEnd/>
          </a:ln>
          <a:effectLst/>
        </p:spPr>
        <p:txBody>
          <a:bodyPr wrap="none">
            <a:spAutoFit/>
          </a:bodyPr>
          <a:lstStyle/>
          <a:p>
            <a:r>
              <a:rPr lang="en-US" b="1" dirty="0"/>
              <a:t>C</a:t>
            </a:r>
          </a:p>
        </p:txBody>
      </p:sp>
      <p:sp>
        <p:nvSpPr>
          <p:cNvPr id="88074" name="Text Box 10"/>
          <p:cNvSpPr txBox="1">
            <a:spLocks noChangeArrowheads="1"/>
          </p:cNvSpPr>
          <p:nvPr/>
        </p:nvSpPr>
        <p:spPr bwMode="auto">
          <a:xfrm>
            <a:off x="1981200" y="1905000"/>
            <a:ext cx="495300" cy="457200"/>
          </a:xfrm>
          <a:prstGeom prst="rect">
            <a:avLst/>
          </a:prstGeom>
          <a:noFill/>
          <a:ln w="9525">
            <a:noFill/>
            <a:miter lim="800000"/>
            <a:headEnd/>
            <a:tailEnd/>
          </a:ln>
          <a:effectLst/>
        </p:spPr>
        <p:txBody>
          <a:bodyPr wrap="none">
            <a:spAutoFit/>
          </a:bodyPr>
          <a:lstStyle/>
          <a:p>
            <a:r>
              <a:rPr lang="en-US" b="1"/>
              <a:t>V</a:t>
            </a:r>
            <a:r>
              <a:rPr lang="en-US" b="1" baseline="-25000"/>
              <a:t>r</a:t>
            </a:r>
          </a:p>
        </p:txBody>
      </p:sp>
      <p:sp>
        <p:nvSpPr>
          <p:cNvPr id="88075" name="Text Box 11"/>
          <p:cNvSpPr txBox="1">
            <a:spLocks noChangeArrowheads="1"/>
          </p:cNvSpPr>
          <p:nvPr/>
        </p:nvSpPr>
        <p:spPr bwMode="auto">
          <a:xfrm>
            <a:off x="1195388" y="2743200"/>
            <a:ext cx="404812" cy="457200"/>
          </a:xfrm>
          <a:prstGeom prst="rect">
            <a:avLst/>
          </a:prstGeom>
          <a:noFill/>
          <a:ln w="9525">
            <a:noFill/>
            <a:miter lim="800000"/>
            <a:headEnd/>
            <a:tailEnd/>
          </a:ln>
          <a:effectLst/>
        </p:spPr>
        <p:txBody>
          <a:bodyPr wrap="none">
            <a:spAutoFit/>
          </a:bodyPr>
          <a:lstStyle/>
          <a:p>
            <a:r>
              <a:rPr lang="en-US" b="1"/>
              <a:t>V</a:t>
            </a:r>
            <a:endParaRPr lang="en-US" b="1" baseline="-25000"/>
          </a:p>
        </p:txBody>
      </p:sp>
      <p:sp>
        <p:nvSpPr>
          <p:cNvPr id="88076" name="Text Box 12"/>
          <p:cNvSpPr txBox="1">
            <a:spLocks noChangeArrowheads="1"/>
          </p:cNvSpPr>
          <p:nvPr/>
        </p:nvSpPr>
        <p:spPr bwMode="auto">
          <a:xfrm>
            <a:off x="2667000" y="3200400"/>
            <a:ext cx="1597025" cy="466725"/>
          </a:xfrm>
          <a:prstGeom prst="rect">
            <a:avLst/>
          </a:prstGeom>
          <a:noFill/>
          <a:ln w="9525">
            <a:solidFill>
              <a:schemeClr val="tx1"/>
            </a:solidFill>
            <a:miter lim="800000"/>
            <a:headEnd/>
            <a:tailEnd/>
          </a:ln>
          <a:effectLst/>
        </p:spPr>
        <p:txBody>
          <a:bodyPr wrap="none">
            <a:spAutoFit/>
          </a:bodyPr>
          <a:lstStyle/>
          <a:p>
            <a:r>
              <a:rPr lang="en-US" b="1"/>
              <a:t>V = V</a:t>
            </a:r>
            <a:r>
              <a:rPr lang="en-US" b="1" baseline="-25000"/>
              <a:t>r</a:t>
            </a:r>
            <a:r>
              <a:rPr lang="en-US" b="1"/>
              <a:t> + C</a:t>
            </a:r>
          </a:p>
        </p:txBody>
      </p:sp>
      <p:sp>
        <p:nvSpPr>
          <p:cNvPr id="12" name="Text Box 9"/>
          <p:cNvSpPr txBox="1">
            <a:spLocks noChangeArrowheads="1"/>
          </p:cNvSpPr>
          <p:nvPr/>
        </p:nvSpPr>
        <p:spPr bwMode="auto">
          <a:xfrm>
            <a:off x="1524000" y="5943600"/>
            <a:ext cx="404813" cy="457200"/>
          </a:xfrm>
          <a:prstGeom prst="rect">
            <a:avLst/>
          </a:prstGeom>
          <a:noFill/>
          <a:ln w="9525">
            <a:noFill/>
            <a:miter lim="800000"/>
            <a:headEnd/>
            <a:tailEnd/>
          </a:ln>
          <a:effectLst/>
        </p:spPr>
        <p:txBody>
          <a:bodyPr wrap="none">
            <a:spAutoFit/>
          </a:bodyPr>
          <a:lstStyle/>
          <a:p>
            <a:r>
              <a:rPr lang="en-US" b="1" dirty="0"/>
              <a: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54627"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54628"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Role of vertical wind shear</a:t>
            </a:r>
          </a:p>
          <a:p>
            <a:pPr lvl="1" eaLnBrk="1" hangingPunct="1"/>
            <a:r>
              <a:rPr lang="en-US" sz="2400" smtClean="0"/>
              <a:t>A measure of the degree to which precip and outflow interfere with the updraft</a:t>
            </a:r>
          </a:p>
          <a:p>
            <a:pPr lvl="2" eaLnBrk="1" hangingPunct="1"/>
            <a:r>
              <a:rPr lang="en-US" sz="2000" smtClean="0"/>
              <a:t>Tendency for the distance precipitation falls from its parent updraft to increase with increasing deep-layer shear and upper-level storm-relative winds</a:t>
            </a:r>
          </a:p>
          <a:p>
            <a:pPr lvl="2" eaLnBrk="1" hangingPunct="1"/>
            <a:r>
              <a:rPr lang="en-US" sz="2000" smtClean="0">
                <a:solidFill>
                  <a:srgbClr val="FF0000"/>
                </a:solidFill>
              </a:rPr>
              <a:t>Strong-shear environments have strong storm-relative winds</a:t>
            </a:r>
            <a:r>
              <a:rPr lang="en-US" sz="2000" smtClean="0"/>
              <a:t> at low levels limit tendency for rain-cooled outflow to undercut the updraft</a:t>
            </a:r>
          </a:p>
        </p:txBody>
      </p:sp>
      <p:pic>
        <p:nvPicPr>
          <p:cNvPr id="154629"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54630" name="Text Box 6"/>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90115" name="Text Box 4"/>
          <p:cNvSpPr txBox="1">
            <a:spLocks noChangeArrowheads="1"/>
          </p:cNvSpPr>
          <p:nvPr/>
        </p:nvSpPr>
        <p:spPr bwMode="auto">
          <a:xfrm>
            <a:off x="5029200" y="1828800"/>
            <a:ext cx="3962400" cy="4483100"/>
          </a:xfrm>
          <a:prstGeom prst="rect">
            <a:avLst/>
          </a:prstGeom>
          <a:solidFill>
            <a:schemeClr val="bg1"/>
          </a:solidFill>
          <a:ln w="9525">
            <a:solidFill>
              <a:srgbClr val="FF0000"/>
            </a:solidFill>
            <a:miter lim="800000"/>
            <a:headEnd/>
            <a:tailEnd/>
          </a:ln>
        </p:spPr>
        <p:txBody>
          <a:bodyPr>
            <a:spAutoFit/>
          </a:bodyPr>
          <a:lstStyle/>
          <a:p>
            <a:r>
              <a:rPr lang="en-US"/>
              <a:t>Model simulations of convection (a) vertical u-component profile, (b) winds at 0.2 km, vertical velocity at 4.2 km, rainwater concentration {shaded}, and gust front {blue contour}, and (c) cloud water {grey}, large hydrometeors {green}, vertical velocity {magenta contours}, and storm-relative winds {arrows} (Fig 8.3)</a:t>
            </a:r>
          </a:p>
        </p:txBody>
      </p:sp>
      <p:pic>
        <p:nvPicPr>
          <p:cNvPr id="90117" name="Picture 5" descr="C:\Documents and Settings\Douglas K. Miller\My Documents\schoolstuff\atms316\png_figs\fig8.3a.png"/>
          <p:cNvPicPr>
            <a:picLocks noChangeAspect="1" noChangeArrowheads="1"/>
          </p:cNvPicPr>
          <p:nvPr/>
        </p:nvPicPr>
        <p:blipFill>
          <a:blip r:embed="rId3" cstate="print"/>
          <a:srcRect/>
          <a:stretch>
            <a:fillRect/>
          </a:stretch>
        </p:blipFill>
        <p:spPr bwMode="auto">
          <a:xfrm>
            <a:off x="533400" y="152400"/>
            <a:ext cx="3052763" cy="6553200"/>
          </a:xfrm>
          <a:prstGeom prst="rect">
            <a:avLst/>
          </a:prstGeom>
          <a:noFill/>
        </p:spPr>
      </p:pic>
      <p:sp>
        <p:nvSpPr>
          <p:cNvPr id="90118" name="Oval 6"/>
          <p:cNvSpPr>
            <a:spLocks noChangeArrowheads="1"/>
          </p:cNvSpPr>
          <p:nvPr/>
        </p:nvSpPr>
        <p:spPr bwMode="auto">
          <a:xfrm>
            <a:off x="1447800" y="76200"/>
            <a:ext cx="1295400" cy="304800"/>
          </a:xfrm>
          <a:prstGeom prst="ellipse">
            <a:avLst/>
          </a:prstGeom>
          <a:noFill/>
          <a:ln w="381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r>
              <a:rPr lang="en-US" sz="4000" smtClean="0"/>
              <a:t>ATMS 316- Isolated Convection</a:t>
            </a:r>
          </a:p>
        </p:txBody>
      </p:sp>
      <p:pic>
        <p:nvPicPr>
          <p:cNvPr id="92166" name="Picture 6" descr="C:\Documents and Settings\Douglas K. Miller\My Documents\schoolstuff\atms316\png_figs\fig8.3bt.png"/>
          <p:cNvPicPr>
            <a:picLocks noChangeAspect="1" noChangeArrowheads="1"/>
          </p:cNvPicPr>
          <p:nvPr/>
        </p:nvPicPr>
        <p:blipFill>
          <a:blip r:embed="rId3" cstate="print"/>
          <a:srcRect/>
          <a:stretch>
            <a:fillRect/>
          </a:stretch>
        </p:blipFill>
        <p:spPr bwMode="auto">
          <a:xfrm>
            <a:off x="228600" y="152400"/>
            <a:ext cx="3033713" cy="6477000"/>
          </a:xfrm>
          <a:prstGeom prst="rect">
            <a:avLst/>
          </a:prstGeom>
          <a:noFill/>
        </p:spPr>
      </p:pic>
      <p:sp>
        <p:nvSpPr>
          <p:cNvPr id="92167" name="Text Box 4"/>
          <p:cNvSpPr txBox="1">
            <a:spLocks noChangeArrowheads="1"/>
          </p:cNvSpPr>
          <p:nvPr/>
        </p:nvSpPr>
        <p:spPr bwMode="auto">
          <a:xfrm>
            <a:off x="3581400" y="285750"/>
            <a:ext cx="5410200" cy="3387725"/>
          </a:xfrm>
          <a:prstGeom prst="rect">
            <a:avLst/>
          </a:prstGeom>
          <a:solidFill>
            <a:schemeClr val="bg1"/>
          </a:solidFill>
          <a:ln w="9525">
            <a:solidFill>
              <a:srgbClr val="FF0000"/>
            </a:solidFill>
            <a:miter lim="800000"/>
            <a:headEnd/>
            <a:tailEnd/>
          </a:ln>
        </p:spPr>
        <p:txBody>
          <a:bodyPr>
            <a:spAutoFit/>
          </a:bodyPr>
          <a:lstStyle/>
          <a:p>
            <a:r>
              <a:rPr lang="en-US"/>
              <a:t>Model simulations of convection (a) vertical u-component profile, (b) winds at 0.2 km, vertical velocity at 4.2 km, rainwater concentration {shaded}, and gust front {blue contour}, and (c) cloud water {grey}, large hydrometeors {green}, vertical velocity {magenta contours}, and storm-relative winds {arrows} (Fig 8.3)</a:t>
            </a:r>
          </a:p>
        </p:txBody>
      </p:sp>
      <p:pic>
        <p:nvPicPr>
          <p:cNvPr id="92168" name="Picture 8" descr="C:\Documents and Settings\Douglas K. Miller\My Documents\schoolstuff\atms316\png_figs\fig8.3d.png"/>
          <p:cNvPicPr>
            <a:picLocks noChangeAspect="1" noChangeArrowheads="1"/>
          </p:cNvPicPr>
          <p:nvPr/>
        </p:nvPicPr>
        <p:blipFill>
          <a:blip r:embed="rId4" cstate="print"/>
          <a:srcRect/>
          <a:stretch>
            <a:fillRect/>
          </a:stretch>
        </p:blipFill>
        <p:spPr bwMode="auto">
          <a:xfrm>
            <a:off x="3276600" y="4419600"/>
            <a:ext cx="2971800" cy="2132013"/>
          </a:xfrm>
          <a:prstGeom prst="rect">
            <a:avLst/>
          </a:prstGeom>
          <a:noFill/>
        </p:spPr>
      </p:pic>
      <p:sp>
        <p:nvSpPr>
          <p:cNvPr id="92169" name="Oval 9"/>
          <p:cNvSpPr>
            <a:spLocks noChangeArrowheads="1"/>
          </p:cNvSpPr>
          <p:nvPr/>
        </p:nvSpPr>
        <p:spPr bwMode="auto">
          <a:xfrm>
            <a:off x="1143000" y="152400"/>
            <a:ext cx="1295400" cy="304800"/>
          </a:xfrm>
          <a:prstGeom prst="ellipse">
            <a:avLst/>
          </a:prstGeom>
          <a:noFill/>
          <a:ln w="381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94211" name="Text Box 4"/>
          <p:cNvSpPr txBox="1">
            <a:spLocks noChangeArrowheads="1"/>
          </p:cNvSpPr>
          <p:nvPr/>
        </p:nvSpPr>
        <p:spPr bwMode="auto">
          <a:xfrm>
            <a:off x="381000" y="4822825"/>
            <a:ext cx="8534400" cy="1562100"/>
          </a:xfrm>
          <a:prstGeom prst="rect">
            <a:avLst/>
          </a:prstGeom>
          <a:solidFill>
            <a:schemeClr val="bg1"/>
          </a:solidFill>
          <a:ln w="9525">
            <a:solidFill>
              <a:srgbClr val="FF0000"/>
            </a:solidFill>
            <a:miter lim="800000"/>
            <a:headEnd/>
            <a:tailEnd/>
          </a:ln>
        </p:spPr>
        <p:txBody>
          <a:bodyPr>
            <a:spAutoFit/>
          </a:bodyPr>
          <a:lstStyle/>
          <a:p>
            <a:r>
              <a:rPr lang="en-US"/>
              <a:t>Radar reflectivity comparison of gust fronts associated with convection in (a) weak and (b) strong shear environments. Gust front moves well beyond radar echo in weak shear (a), is closely attached to echo in strong shear (b) (Fig 8.4)</a:t>
            </a:r>
          </a:p>
        </p:txBody>
      </p:sp>
      <p:pic>
        <p:nvPicPr>
          <p:cNvPr id="94213" name="Picture 5" descr="C:\Documents and Settings\Douglas K. Miller\My Documents\schoolstuff\atms316\png_figs\fig8.4.png"/>
          <p:cNvPicPr>
            <a:picLocks noChangeAspect="1" noChangeArrowheads="1"/>
          </p:cNvPicPr>
          <p:nvPr/>
        </p:nvPicPr>
        <p:blipFill>
          <a:blip r:embed="rId3" cstate="print"/>
          <a:srcRect/>
          <a:stretch>
            <a:fillRect/>
          </a:stretch>
        </p:blipFill>
        <p:spPr bwMode="auto">
          <a:xfrm>
            <a:off x="381000" y="1524000"/>
            <a:ext cx="8458200" cy="31162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50531"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50532"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Role of vertical wind shear</a:t>
            </a:r>
          </a:p>
          <a:p>
            <a:pPr lvl="1" eaLnBrk="1" hangingPunct="1"/>
            <a:r>
              <a:rPr lang="en-US" sz="2400" smtClean="0"/>
              <a:t>Related to the lifting of environmental air at the gust front (dynamic vertical pressure gradients)</a:t>
            </a:r>
          </a:p>
          <a:p>
            <a:pPr lvl="2" eaLnBrk="1" hangingPunct="1"/>
            <a:r>
              <a:rPr lang="en-US" sz="2000" b="1" i="1" smtClean="0"/>
              <a:t>Weak</a:t>
            </a:r>
            <a:r>
              <a:rPr lang="en-US" sz="2000" smtClean="0"/>
              <a:t> vws; lifting by gust front weak, new cells generally fail to be initiated (single-cell convection)</a:t>
            </a:r>
          </a:p>
          <a:p>
            <a:pPr lvl="2" eaLnBrk="1" hangingPunct="1"/>
            <a:r>
              <a:rPr lang="en-US" sz="2000" b="1" i="1" smtClean="0"/>
              <a:t>Moderate</a:t>
            </a:r>
            <a:r>
              <a:rPr lang="en-US" sz="2000" smtClean="0"/>
              <a:t> vws; lifting along gust front enhanced (downshear flank), repeated triggering of new cells (multicell convection)</a:t>
            </a:r>
          </a:p>
        </p:txBody>
      </p:sp>
      <p:pic>
        <p:nvPicPr>
          <p:cNvPr id="150533"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50534" name="Text Box 6"/>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52579" name="Rectangle 7"/>
          <p:cNvSpPr>
            <a:spLocks noGrp="1" noChangeArrowheads="1"/>
          </p:cNvSpPr>
          <p:nvPr>
            <p:ph type="title" idx="4294967295"/>
          </p:nvPr>
        </p:nvSpPr>
        <p:spPr/>
        <p:txBody>
          <a:bodyPr/>
          <a:lstStyle/>
          <a:p>
            <a:pPr eaLnBrk="1" hangingPunct="1"/>
            <a:r>
              <a:rPr lang="en-US" dirty="0" smtClean="0"/>
              <a:t>ATMS 316- Isolated Convection</a:t>
            </a:r>
          </a:p>
        </p:txBody>
      </p:sp>
      <p:sp>
        <p:nvSpPr>
          <p:cNvPr id="152580"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Role of vertical wind shear</a:t>
            </a:r>
          </a:p>
          <a:p>
            <a:pPr lvl="1" eaLnBrk="1" hangingPunct="1"/>
            <a:r>
              <a:rPr lang="en-US" sz="2400" smtClean="0"/>
              <a:t>Related to the lifting of environmental air at the gust front (dynamic vertical pressure gradients)</a:t>
            </a:r>
          </a:p>
          <a:p>
            <a:pPr lvl="2" eaLnBrk="1" hangingPunct="1"/>
            <a:r>
              <a:rPr lang="en-US" sz="2000" b="1" i="1" smtClean="0"/>
              <a:t>Strong</a:t>
            </a:r>
            <a:r>
              <a:rPr lang="en-US" sz="2000" smtClean="0"/>
              <a:t> vws; lifting enhanced at altitudes high above the gust front, propagation driven by deep-layer vertical pressure gradient forces independent of the gust front (supercell convection)</a:t>
            </a:r>
          </a:p>
        </p:txBody>
      </p:sp>
      <p:pic>
        <p:nvPicPr>
          <p:cNvPr id="152581"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52582" name="Text Box 6"/>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lstStyle/>
          <a:p>
            <a:pPr eaLnBrk="1" hangingPunct="1"/>
            <a:r>
              <a:rPr lang="en-US" dirty="0" smtClean="0"/>
              <a:t>ATMS 316- Isolated Convection</a:t>
            </a:r>
          </a:p>
        </p:txBody>
      </p:sp>
      <p:sp>
        <p:nvSpPr>
          <p:cNvPr id="96259" name="Text Box 4"/>
          <p:cNvSpPr txBox="1">
            <a:spLocks noChangeArrowheads="1"/>
          </p:cNvSpPr>
          <p:nvPr/>
        </p:nvSpPr>
        <p:spPr bwMode="auto">
          <a:xfrm>
            <a:off x="228600" y="5629275"/>
            <a:ext cx="8686800" cy="466725"/>
          </a:xfrm>
          <a:prstGeom prst="rect">
            <a:avLst/>
          </a:prstGeom>
          <a:solidFill>
            <a:schemeClr val="bg1"/>
          </a:solidFill>
          <a:ln w="9525">
            <a:solidFill>
              <a:srgbClr val="FF0000"/>
            </a:solidFill>
            <a:miter lim="800000"/>
            <a:headEnd/>
            <a:tailEnd/>
          </a:ln>
        </p:spPr>
        <p:txBody>
          <a:bodyPr>
            <a:spAutoFit/>
          </a:bodyPr>
          <a:lstStyle/>
          <a:p>
            <a:r>
              <a:rPr lang="en-US"/>
              <a:t>Spectrum of storm types as a function of vertical wind shear (Fig 8.5)</a:t>
            </a:r>
          </a:p>
        </p:txBody>
      </p:sp>
      <p:pic>
        <p:nvPicPr>
          <p:cNvPr id="96262" name="Picture 6" descr="C:\Documents and Settings\Douglas K. Miller\My Documents\schoolstuff\atms316\png_figs\fig8.5.png"/>
          <p:cNvPicPr>
            <a:picLocks noChangeAspect="1" noChangeArrowheads="1"/>
          </p:cNvPicPr>
          <p:nvPr/>
        </p:nvPicPr>
        <p:blipFill>
          <a:blip r:embed="rId3" cstate="print"/>
          <a:srcRect/>
          <a:stretch>
            <a:fillRect/>
          </a:stretch>
        </p:blipFill>
        <p:spPr bwMode="auto">
          <a:xfrm>
            <a:off x="457200" y="1624013"/>
            <a:ext cx="8458200" cy="3708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dirty="0" smtClean="0"/>
              <a:t>ATMS 316- </a:t>
            </a:r>
            <a:r>
              <a:rPr lang="en-US" sz="4000" dirty="0" err="1" smtClean="0"/>
              <a:t>Mesoscale</a:t>
            </a:r>
            <a:r>
              <a:rPr lang="en-US" sz="4000" dirty="0" smtClean="0"/>
              <a:t> Meteorology</a:t>
            </a:r>
          </a:p>
        </p:txBody>
      </p:sp>
      <p:sp>
        <p:nvSpPr>
          <p:cNvPr id="5123" name="Rectangle 4"/>
          <p:cNvSpPr>
            <a:spLocks noGrp="1" noChangeArrowheads="1"/>
          </p:cNvSpPr>
          <p:nvPr>
            <p:ph type="body" sz="half" idx="1"/>
          </p:nvPr>
        </p:nvSpPr>
        <p:spPr>
          <a:xfrm>
            <a:off x="304800" y="2057400"/>
            <a:ext cx="4495800" cy="4572000"/>
          </a:xfrm>
        </p:spPr>
        <p:txBody>
          <a:bodyPr/>
          <a:lstStyle/>
          <a:p>
            <a:pPr eaLnBrk="1" hangingPunct="1"/>
            <a:r>
              <a:rPr lang="en-US" sz="2800" smtClean="0"/>
              <a:t>Outline</a:t>
            </a:r>
          </a:p>
          <a:p>
            <a:pPr lvl="1" eaLnBrk="1" hangingPunct="1"/>
            <a:r>
              <a:rPr lang="en-US" sz="2400" smtClean="0"/>
              <a:t>Background</a:t>
            </a:r>
          </a:p>
          <a:p>
            <a:pPr lvl="1" eaLnBrk="1" hangingPunct="1"/>
            <a:r>
              <a:rPr lang="en-US" sz="2400" smtClean="0"/>
              <a:t>Isolated Convection</a:t>
            </a:r>
          </a:p>
          <a:p>
            <a:pPr lvl="1" eaLnBrk="1" hangingPunct="1"/>
            <a:endParaRPr lang="en-US" sz="2400" smtClean="0"/>
          </a:p>
        </p:txBody>
      </p:sp>
      <p:pic>
        <p:nvPicPr>
          <p:cNvPr id="5124" name="Picture 5" descr="1600"/>
          <p:cNvPicPr>
            <a:picLocks noChangeAspect="1" noChangeArrowheads="1"/>
          </p:cNvPicPr>
          <p:nvPr/>
        </p:nvPicPr>
        <p:blipFill>
          <a:blip r:embed="rId3" cstate="print"/>
          <a:srcRect/>
          <a:stretch>
            <a:fillRect/>
          </a:stretch>
        </p:blipFill>
        <p:spPr bwMode="auto">
          <a:xfrm>
            <a:off x="5105400" y="1828800"/>
            <a:ext cx="2895600" cy="4114800"/>
          </a:xfrm>
          <a:prstGeom prst="rect">
            <a:avLst/>
          </a:prstGeom>
          <a:noFill/>
          <a:ln w="9525">
            <a:noFill/>
            <a:miter lim="800000"/>
            <a:headEnd/>
            <a:tailEnd/>
          </a:ln>
        </p:spPr>
      </p:pic>
      <p:sp>
        <p:nvSpPr>
          <p:cNvPr id="5125" name="Rectangle 6">
            <a:hlinkClick r:id="rId4"/>
          </p:cNvPr>
          <p:cNvSpPr>
            <a:spLocks noChangeArrowheads="1"/>
          </p:cNvSpPr>
          <p:nvPr/>
        </p:nvSpPr>
        <p:spPr bwMode="auto">
          <a:xfrm>
            <a:off x="228600" y="1371600"/>
            <a:ext cx="5636351" cy="461665"/>
          </a:xfrm>
          <a:prstGeom prst="rect">
            <a:avLst/>
          </a:prstGeom>
          <a:noFill/>
          <a:ln w="9525">
            <a:noFill/>
            <a:miter lim="800000"/>
            <a:headEnd/>
            <a:tailEnd/>
          </a:ln>
        </p:spPr>
        <p:txBody>
          <a:bodyPr wrap="none">
            <a:spAutoFit/>
          </a:bodyPr>
          <a:lstStyle/>
          <a:p>
            <a:r>
              <a:rPr lang="en-US" dirty="0"/>
              <a:t>http://</a:t>
            </a:r>
            <a:r>
              <a:rPr lang="en-US" dirty="0" smtClean="0"/>
              <a:t>www.meted.ucar.edu/mesoprim/shear/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58723"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58724"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Role of vertical wind shear</a:t>
            </a:r>
          </a:p>
          <a:p>
            <a:pPr lvl="1" eaLnBrk="1" hangingPunct="1"/>
            <a:r>
              <a:rPr lang="en-US" sz="2400" smtClean="0"/>
              <a:t>Updraft tilt is sometimes promoted as important for storm organization and longevity (e.g., ATMS 103 textbook); greater tilt </a:t>
            </a:r>
            <a:r>
              <a:rPr lang="en-US" sz="2400" smtClean="0">
                <a:sym typeface="Wingdings" pitchFamily="2" charset="2"/>
              </a:rPr>
              <a:t> greater longevity</a:t>
            </a:r>
            <a:endParaRPr lang="en-US" sz="2400" smtClean="0"/>
          </a:p>
          <a:p>
            <a:pPr lvl="2" eaLnBrk="1" hangingPunct="1"/>
            <a:r>
              <a:rPr lang="en-US" sz="2000" smtClean="0"/>
              <a:t>Strong vertical wind shear can promote more upright (zero tilt) updrafts in very vigorous convection</a:t>
            </a:r>
          </a:p>
          <a:p>
            <a:pPr lvl="2" eaLnBrk="1" hangingPunct="1"/>
            <a:r>
              <a:rPr lang="en-US" sz="2000" smtClean="0"/>
              <a:t>Not a good predictor of storm longevity (or severity)</a:t>
            </a:r>
          </a:p>
        </p:txBody>
      </p:sp>
      <p:pic>
        <p:nvPicPr>
          <p:cNvPr id="158725"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58726"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
        <p:nvSpPr>
          <p:cNvPr id="158727" name="Text Box 7"/>
          <p:cNvSpPr txBox="1">
            <a:spLocks noChangeArrowheads="1"/>
          </p:cNvSpPr>
          <p:nvPr/>
        </p:nvSpPr>
        <p:spPr bwMode="auto">
          <a:xfrm>
            <a:off x="5943600" y="4343400"/>
            <a:ext cx="2971800" cy="1927225"/>
          </a:xfrm>
          <a:prstGeom prst="rect">
            <a:avLst/>
          </a:prstGeom>
          <a:noFill/>
          <a:ln w="9525">
            <a:solidFill>
              <a:srgbClr val="FF0000"/>
            </a:solidFill>
            <a:miter lim="800000"/>
            <a:headEnd/>
            <a:tailEnd/>
          </a:ln>
          <a:effectLst/>
        </p:spPr>
        <p:txBody>
          <a:bodyPr>
            <a:spAutoFit/>
          </a:bodyPr>
          <a:lstStyle/>
          <a:p>
            <a:r>
              <a:rPr lang="en-US"/>
              <a:t>!!! Ability of the gust front or midlevel updraft to lift air to the LFC is what matters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60771"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60772" name="Rectangle 6"/>
          <p:cNvSpPr>
            <a:spLocks noGrp="1" noChangeArrowheads="1"/>
          </p:cNvSpPr>
          <p:nvPr>
            <p:ph type="body" sz="half" idx="4294967295"/>
          </p:nvPr>
        </p:nvSpPr>
        <p:spPr>
          <a:xfrm>
            <a:off x="304800" y="2057400"/>
            <a:ext cx="5334000" cy="4572000"/>
          </a:xfrm>
        </p:spPr>
        <p:txBody>
          <a:bodyPr/>
          <a:lstStyle/>
          <a:p>
            <a:pPr eaLnBrk="1" hangingPunct="1">
              <a:lnSpc>
                <a:spcPct val="90000"/>
              </a:lnSpc>
            </a:pPr>
            <a:r>
              <a:rPr lang="en-US" sz="2800" smtClean="0"/>
              <a:t>Transition</a:t>
            </a:r>
          </a:p>
          <a:p>
            <a:pPr lvl="1" eaLnBrk="1" hangingPunct="1">
              <a:lnSpc>
                <a:spcPct val="90000"/>
              </a:lnSpc>
            </a:pPr>
            <a:r>
              <a:rPr lang="en-US" sz="2400" smtClean="0"/>
              <a:t>Much understanding comes from the idealized world of numerical simulations (e.g., horizontally homogeneous and time invariant environments)</a:t>
            </a:r>
          </a:p>
          <a:p>
            <a:pPr lvl="1" eaLnBrk="1" hangingPunct="1">
              <a:lnSpc>
                <a:spcPct val="90000"/>
              </a:lnSpc>
            </a:pPr>
            <a:r>
              <a:rPr lang="en-US" sz="2400" smtClean="0"/>
              <a:t>Reality; </a:t>
            </a:r>
          </a:p>
          <a:p>
            <a:pPr lvl="2" eaLnBrk="1" hangingPunct="1">
              <a:lnSpc>
                <a:spcPct val="90000"/>
              </a:lnSpc>
            </a:pPr>
            <a:r>
              <a:rPr lang="en-US" sz="2000" u="sng" smtClean="0"/>
              <a:t>spatial inhomogeneities</a:t>
            </a:r>
            <a:r>
              <a:rPr lang="en-US" sz="2000" smtClean="0"/>
              <a:t> in the environment can lead to profound changes in convective storm morphology and behavior</a:t>
            </a:r>
          </a:p>
          <a:p>
            <a:pPr lvl="2" eaLnBrk="1" hangingPunct="1">
              <a:lnSpc>
                <a:spcPct val="90000"/>
              </a:lnSpc>
            </a:pPr>
            <a:r>
              <a:rPr lang="en-US" sz="2000" u="sng" smtClean="0"/>
              <a:t>time variant</a:t>
            </a:r>
            <a:r>
              <a:rPr lang="en-US" sz="2000" smtClean="0"/>
              <a:t>; supercell to multicell mode changes observed</a:t>
            </a:r>
          </a:p>
        </p:txBody>
      </p:sp>
      <p:pic>
        <p:nvPicPr>
          <p:cNvPr id="160773"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60774"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62819"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62820"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Single-cell convection</a:t>
            </a:r>
          </a:p>
          <a:p>
            <a:pPr lvl="1" eaLnBrk="1" hangingPunct="1"/>
            <a:r>
              <a:rPr lang="en-US" sz="2400" smtClean="0"/>
              <a:t>DMC consisting of a single updraft that does not initiate subsequent convection</a:t>
            </a:r>
          </a:p>
          <a:p>
            <a:pPr lvl="2" eaLnBrk="1" hangingPunct="1"/>
            <a:r>
              <a:rPr lang="en-US" sz="2000" smtClean="0"/>
              <a:t>Lifting along gust front is weak</a:t>
            </a:r>
          </a:p>
          <a:p>
            <a:pPr lvl="2" eaLnBrk="1" hangingPunct="1"/>
            <a:r>
              <a:rPr lang="en-US" sz="2000" smtClean="0"/>
              <a:t>Weak shear environment</a:t>
            </a:r>
          </a:p>
          <a:p>
            <a:pPr lvl="2" eaLnBrk="1" hangingPunct="1"/>
            <a:r>
              <a:rPr lang="en-US" sz="2000" smtClean="0"/>
              <a:t>Difficult for the gust front to trigger new cells</a:t>
            </a:r>
          </a:p>
          <a:p>
            <a:pPr lvl="1" eaLnBrk="1" hangingPunct="1"/>
            <a:r>
              <a:rPr lang="en-US" sz="2400" smtClean="0"/>
              <a:t>Often initiated by colliding outflows from individual single cells</a:t>
            </a:r>
          </a:p>
        </p:txBody>
      </p:sp>
      <p:pic>
        <p:nvPicPr>
          <p:cNvPr id="162821"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62822"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68963"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68964" name="Rectangle 6"/>
          <p:cNvSpPr>
            <a:spLocks noGrp="1" noChangeArrowheads="1"/>
          </p:cNvSpPr>
          <p:nvPr>
            <p:ph type="body" sz="half" idx="4294967295"/>
          </p:nvPr>
        </p:nvSpPr>
        <p:spPr>
          <a:xfrm>
            <a:off x="304800" y="2057400"/>
            <a:ext cx="5334000" cy="4572000"/>
          </a:xfrm>
        </p:spPr>
        <p:txBody>
          <a:bodyPr/>
          <a:lstStyle/>
          <a:p>
            <a:pPr eaLnBrk="1" hangingPunct="1">
              <a:lnSpc>
                <a:spcPct val="90000"/>
              </a:lnSpc>
            </a:pPr>
            <a:r>
              <a:rPr lang="en-US" sz="2800" smtClean="0"/>
              <a:t>Single-cell convection</a:t>
            </a:r>
          </a:p>
          <a:p>
            <a:pPr lvl="1" eaLnBrk="1" hangingPunct="1">
              <a:lnSpc>
                <a:spcPct val="90000"/>
              </a:lnSpc>
            </a:pPr>
            <a:r>
              <a:rPr lang="en-US" sz="2400" smtClean="0"/>
              <a:t>Weak synoptic-scale forcings, dominated by diurnal cycle of the BL, tends to</a:t>
            </a:r>
          </a:p>
          <a:p>
            <a:pPr lvl="2" eaLnBrk="1" hangingPunct="1">
              <a:lnSpc>
                <a:spcPct val="90000"/>
              </a:lnSpc>
            </a:pPr>
            <a:r>
              <a:rPr lang="en-US" sz="2000" smtClean="0"/>
              <a:t>occur near and shortly after the time of maximum daytime heating</a:t>
            </a:r>
          </a:p>
          <a:p>
            <a:pPr lvl="2" eaLnBrk="1" hangingPunct="1">
              <a:lnSpc>
                <a:spcPct val="90000"/>
              </a:lnSpc>
            </a:pPr>
            <a:r>
              <a:rPr lang="en-US" sz="2000" smtClean="0"/>
              <a:t>dissipate quickly after sunset</a:t>
            </a:r>
          </a:p>
          <a:p>
            <a:pPr lvl="1" eaLnBrk="1" hangingPunct="1">
              <a:lnSpc>
                <a:spcPct val="90000"/>
              </a:lnSpc>
            </a:pPr>
            <a:r>
              <a:rPr lang="en-US" sz="2400" smtClean="0"/>
              <a:t>Severe weather (hail or wind gusts); </a:t>
            </a:r>
            <a:r>
              <a:rPr lang="en-US" sz="2400" u="sng" smtClean="0"/>
              <a:t>pulse</a:t>
            </a:r>
            <a:r>
              <a:rPr lang="en-US" sz="2400" smtClean="0"/>
              <a:t> variety- short lived and marginal (difficult to issue warnings for)</a:t>
            </a:r>
          </a:p>
          <a:p>
            <a:pPr lvl="2" eaLnBrk="1" hangingPunct="1">
              <a:lnSpc>
                <a:spcPct val="90000"/>
              </a:lnSpc>
            </a:pPr>
            <a:r>
              <a:rPr lang="en-US" sz="2000" smtClean="0"/>
              <a:t>usually high CAPE (&gt; 2000 J kg</a:t>
            </a:r>
            <a:r>
              <a:rPr lang="en-US" sz="2000" baseline="30000" smtClean="0"/>
              <a:t>-1</a:t>
            </a:r>
            <a:r>
              <a:rPr lang="en-US" sz="2000" smtClean="0"/>
              <a:t>) environments</a:t>
            </a:r>
          </a:p>
        </p:txBody>
      </p:sp>
      <p:pic>
        <p:nvPicPr>
          <p:cNvPr id="168965"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68966"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pPr eaLnBrk="1" hangingPunct="1"/>
            <a:r>
              <a:rPr lang="en-US" sz="4000" smtClean="0"/>
              <a:t>ATMS 316- Isolated Convection</a:t>
            </a:r>
          </a:p>
        </p:txBody>
      </p:sp>
      <p:pic>
        <p:nvPicPr>
          <p:cNvPr id="156675" name="Picture 3" descr="C:\Documents and Settings\Douglas K. Miller\My Documents\schoolstuff\atms316\png_figs\fig8.6.png"/>
          <p:cNvPicPr>
            <a:picLocks noChangeAspect="1" noChangeArrowheads="1"/>
          </p:cNvPicPr>
          <p:nvPr/>
        </p:nvPicPr>
        <p:blipFill>
          <a:blip r:embed="rId3" cstate="print"/>
          <a:srcRect/>
          <a:stretch>
            <a:fillRect/>
          </a:stretch>
        </p:blipFill>
        <p:spPr bwMode="auto">
          <a:xfrm>
            <a:off x="25400" y="33338"/>
            <a:ext cx="6985000" cy="4462462"/>
          </a:xfrm>
          <a:prstGeom prst="rect">
            <a:avLst/>
          </a:prstGeom>
          <a:noFill/>
        </p:spPr>
      </p:pic>
      <p:sp>
        <p:nvSpPr>
          <p:cNvPr id="156676" name="Text Box 4"/>
          <p:cNvSpPr txBox="1">
            <a:spLocks noChangeArrowheads="1"/>
          </p:cNvSpPr>
          <p:nvPr/>
        </p:nvSpPr>
        <p:spPr bwMode="auto">
          <a:xfrm>
            <a:off x="4953000" y="4670425"/>
            <a:ext cx="3962400" cy="1196975"/>
          </a:xfrm>
          <a:prstGeom prst="rect">
            <a:avLst/>
          </a:prstGeom>
          <a:solidFill>
            <a:schemeClr val="bg1"/>
          </a:solidFill>
          <a:ln w="9525">
            <a:solidFill>
              <a:srgbClr val="FF0000"/>
            </a:solidFill>
            <a:miter lim="800000"/>
            <a:headEnd/>
            <a:tailEnd/>
          </a:ln>
        </p:spPr>
        <p:txBody>
          <a:bodyPr>
            <a:spAutoFit/>
          </a:bodyPr>
          <a:lstStyle/>
          <a:p>
            <a:r>
              <a:rPr lang="en-US"/>
              <a:t>Photographs of DMC in environments containing weak vertical wind shear (Fig 8.6)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98307" name="Text Box 4"/>
          <p:cNvSpPr txBox="1">
            <a:spLocks noChangeArrowheads="1"/>
          </p:cNvSpPr>
          <p:nvPr/>
        </p:nvSpPr>
        <p:spPr bwMode="auto">
          <a:xfrm>
            <a:off x="6324600" y="1828800"/>
            <a:ext cx="2743200" cy="1562100"/>
          </a:xfrm>
          <a:prstGeom prst="rect">
            <a:avLst/>
          </a:prstGeom>
          <a:solidFill>
            <a:schemeClr val="bg1"/>
          </a:solidFill>
          <a:ln w="9525">
            <a:solidFill>
              <a:srgbClr val="FF0000"/>
            </a:solidFill>
            <a:miter lim="800000"/>
            <a:headEnd/>
            <a:tailEnd/>
          </a:ln>
        </p:spPr>
        <p:txBody>
          <a:bodyPr>
            <a:spAutoFit/>
          </a:bodyPr>
          <a:lstStyle/>
          <a:p>
            <a:r>
              <a:rPr lang="en-US"/>
              <a:t>Single-celled (disorganized) convection of 30 May 2006 (Fig 8.7)</a:t>
            </a:r>
          </a:p>
        </p:txBody>
      </p:sp>
      <p:pic>
        <p:nvPicPr>
          <p:cNvPr id="98309" name="Picture 5" descr="C:\Documents and Settings\Douglas K. Miller\My Documents\schoolstuff\atms316\png_figs\fig8.7.png"/>
          <p:cNvPicPr>
            <a:picLocks noChangeAspect="1" noChangeArrowheads="1"/>
          </p:cNvPicPr>
          <p:nvPr/>
        </p:nvPicPr>
        <p:blipFill>
          <a:blip r:embed="rId3" cstate="print"/>
          <a:srcRect/>
          <a:stretch>
            <a:fillRect/>
          </a:stretch>
        </p:blipFill>
        <p:spPr bwMode="auto">
          <a:xfrm>
            <a:off x="76200" y="228600"/>
            <a:ext cx="6242050" cy="6477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71011"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71012"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Single-cell convection</a:t>
            </a:r>
          </a:p>
          <a:p>
            <a:pPr lvl="1" eaLnBrk="1" hangingPunct="1"/>
            <a:r>
              <a:rPr lang="en-US" sz="2400" smtClean="0"/>
              <a:t>Updraft driven virtually solely by </a:t>
            </a:r>
            <a:r>
              <a:rPr lang="en-US" sz="2400" b="1" i="1" smtClean="0"/>
              <a:t>buoyancy</a:t>
            </a:r>
            <a:r>
              <a:rPr lang="en-US" sz="2400" smtClean="0"/>
              <a:t> (supercell updraft driven by both buoyancy + dynamic vertical pressure gradient forces)</a:t>
            </a:r>
          </a:p>
          <a:p>
            <a:pPr lvl="1" eaLnBrk="1" hangingPunct="1"/>
            <a:r>
              <a:rPr lang="en-US" sz="2400" smtClean="0"/>
              <a:t>Lifetime a function of depth of convection, average updraft speed, time for precipitation to fall to the ground (see Eq. (8.2))</a:t>
            </a:r>
          </a:p>
          <a:p>
            <a:pPr lvl="2" eaLnBrk="1" hangingPunct="1"/>
            <a:r>
              <a:rPr lang="en-US" sz="2000" smtClean="0"/>
              <a:t>~ 30-60 minutes</a:t>
            </a:r>
          </a:p>
        </p:txBody>
      </p:sp>
      <p:pic>
        <p:nvPicPr>
          <p:cNvPr id="171013"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71014"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00355" name="Text Box 4"/>
          <p:cNvSpPr txBox="1">
            <a:spLocks noChangeArrowheads="1"/>
          </p:cNvSpPr>
          <p:nvPr/>
        </p:nvSpPr>
        <p:spPr bwMode="auto">
          <a:xfrm>
            <a:off x="1219200" y="4975225"/>
            <a:ext cx="6248400" cy="466725"/>
          </a:xfrm>
          <a:prstGeom prst="rect">
            <a:avLst/>
          </a:prstGeom>
          <a:solidFill>
            <a:schemeClr val="bg1"/>
          </a:solidFill>
          <a:ln w="9525">
            <a:solidFill>
              <a:srgbClr val="FF0000"/>
            </a:solidFill>
            <a:miter lim="800000"/>
            <a:headEnd/>
            <a:tailEnd/>
          </a:ln>
        </p:spPr>
        <p:txBody>
          <a:bodyPr>
            <a:spAutoFit/>
          </a:bodyPr>
          <a:lstStyle/>
          <a:p>
            <a:r>
              <a:rPr lang="en-US"/>
              <a:t>Three stages of an ordinary (single) cell (Fig 8.8)</a:t>
            </a:r>
          </a:p>
        </p:txBody>
      </p:sp>
      <p:pic>
        <p:nvPicPr>
          <p:cNvPr id="100357" name="Picture 5" descr="C:\Documents and Settings\Douglas K. Miller\My Documents\schoolstuff\atms316\png_figs\fig8.8.png"/>
          <p:cNvPicPr>
            <a:picLocks noChangeAspect="1" noChangeArrowheads="1"/>
          </p:cNvPicPr>
          <p:nvPr/>
        </p:nvPicPr>
        <p:blipFill>
          <a:blip r:embed="rId3" cstate="print"/>
          <a:srcRect/>
          <a:stretch>
            <a:fillRect/>
          </a:stretch>
        </p:blipFill>
        <p:spPr bwMode="auto">
          <a:xfrm>
            <a:off x="152400" y="334963"/>
            <a:ext cx="8839200" cy="44767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73059" name="Rectangle 7"/>
          <p:cNvSpPr>
            <a:spLocks noGrp="1" noChangeArrowheads="1"/>
          </p:cNvSpPr>
          <p:nvPr>
            <p:ph type="title" idx="4294967295"/>
          </p:nvPr>
        </p:nvSpPr>
        <p:spPr/>
        <p:txBody>
          <a:bodyPr/>
          <a:lstStyle/>
          <a:p>
            <a:pPr eaLnBrk="1" hangingPunct="1"/>
            <a:r>
              <a:rPr lang="en-US" smtClean="0"/>
              <a:t>ATMS 316- Isolated Convection</a:t>
            </a:r>
          </a:p>
        </p:txBody>
      </p:sp>
      <p:pic>
        <p:nvPicPr>
          <p:cNvPr id="173063" name="Picture 7" descr="C:\Documents and Settings\Douglas K. Miller\My Documents\schoolstuff\atms316\png_figs\fig8.8.png"/>
          <p:cNvPicPr>
            <a:picLocks noChangeAspect="1" noChangeArrowheads="1"/>
          </p:cNvPicPr>
          <p:nvPr/>
        </p:nvPicPr>
        <p:blipFill>
          <a:blip r:embed="rId3" cstate="print"/>
          <a:srcRect/>
          <a:stretch>
            <a:fillRect/>
          </a:stretch>
        </p:blipFill>
        <p:spPr bwMode="auto">
          <a:xfrm>
            <a:off x="4343400" y="334963"/>
            <a:ext cx="4648200" cy="2354262"/>
          </a:xfrm>
          <a:prstGeom prst="rect">
            <a:avLst/>
          </a:prstGeom>
          <a:noFill/>
        </p:spPr>
      </p:pic>
      <p:sp>
        <p:nvSpPr>
          <p:cNvPr id="173060" name="Rectangle 6"/>
          <p:cNvSpPr>
            <a:spLocks noGrp="1" noChangeArrowheads="1"/>
          </p:cNvSpPr>
          <p:nvPr>
            <p:ph type="body" sz="half" idx="4294967295"/>
          </p:nvPr>
        </p:nvSpPr>
        <p:spPr>
          <a:xfrm>
            <a:off x="304800" y="2057400"/>
            <a:ext cx="5334000" cy="4572000"/>
          </a:xfrm>
        </p:spPr>
        <p:txBody>
          <a:bodyPr/>
          <a:lstStyle/>
          <a:p>
            <a:pPr eaLnBrk="1" hangingPunct="1"/>
            <a:r>
              <a:rPr lang="en-US" sz="2400" smtClean="0"/>
              <a:t>Single-cell convection</a:t>
            </a:r>
          </a:p>
          <a:p>
            <a:pPr lvl="1" eaLnBrk="1" hangingPunct="1"/>
            <a:r>
              <a:rPr lang="en-US" sz="2000" u="sng" smtClean="0"/>
              <a:t>Towering cumulus</a:t>
            </a:r>
            <a:r>
              <a:rPr lang="en-US" sz="2000" smtClean="0"/>
              <a:t> stage; only an updraft exists</a:t>
            </a:r>
          </a:p>
          <a:p>
            <a:pPr lvl="1" eaLnBrk="1" hangingPunct="1"/>
            <a:r>
              <a:rPr lang="en-US" sz="2000" u="sng" smtClean="0"/>
              <a:t>Mature</a:t>
            </a:r>
            <a:r>
              <a:rPr lang="en-US" sz="2000" smtClean="0"/>
              <a:t> stage; commences with production of precipitation</a:t>
            </a:r>
          </a:p>
          <a:p>
            <a:pPr lvl="2" eaLnBrk="1" hangingPunct="1"/>
            <a:r>
              <a:rPr lang="en-US" sz="1800" smtClean="0"/>
              <a:t>Hydrometeor loading reduces updraft buoyancy</a:t>
            </a:r>
          </a:p>
          <a:p>
            <a:pPr lvl="3" eaLnBrk="1" hangingPunct="1"/>
            <a:r>
              <a:rPr lang="en-US" sz="1600" smtClean="0"/>
              <a:t>Downdraft and gust front form</a:t>
            </a:r>
          </a:p>
          <a:p>
            <a:pPr lvl="1" eaLnBrk="1" hangingPunct="1"/>
            <a:r>
              <a:rPr lang="en-US" sz="2000" u="sng" smtClean="0"/>
              <a:t>Dissipating</a:t>
            </a:r>
            <a:r>
              <a:rPr lang="en-US" sz="2000" smtClean="0"/>
              <a:t> stage; downdraft completely dominates the cell</a:t>
            </a:r>
          </a:p>
          <a:p>
            <a:pPr lvl="2" eaLnBrk="1" hangingPunct="1"/>
            <a:r>
              <a:rPr lang="en-US" sz="1800" smtClean="0"/>
              <a:t>Rain-cooled air spreads far from the updraft, which is cut off from potentially buoyant inflow and cannot be maintained</a:t>
            </a:r>
          </a:p>
        </p:txBody>
      </p:sp>
      <p:sp>
        <p:nvSpPr>
          <p:cNvPr id="173064" name="Text Box 8"/>
          <p:cNvSpPr txBox="1">
            <a:spLocks noChangeArrowheads="1"/>
          </p:cNvSpPr>
          <p:nvPr/>
        </p:nvSpPr>
        <p:spPr bwMode="auto">
          <a:xfrm>
            <a:off x="5791200" y="4724400"/>
            <a:ext cx="2835275" cy="822325"/>
          </a:xfrm>
          <a:prstGeom prst="rect">
            <a:avLst/>
          </a:prstGeom>
          <a:noFill/>
          <a:ln w="9525">
            <a:noFill/>
            <a:miter lim="800000"/>
            <a:headEnd/>
            <a:tailEnd/>
          </a:ln>
          <a:effectLst/>
        </p:spPr>
        <p:txBody>
          <a:bodyPr>
            <a:spAutoFit/>
          </a:bodyPr>
          <a:lstStyle/>
          <a:p>
            <a:r>
              <a:rPr lang="en-US">
                <a:sym typeface="Wingdings" pitchFamily="2" charset="2"/>
              </a:rPr>
              <a:t> “Orphan Anvil” (the musical)</a:t>
            </a:r>
            <a:endParaRPr lang="en-US"/>
          </a:p>
        </p:txBody>
      </p:sp>
      <p:sp>
        <p:nvSpPr>
          <p:cNvPr id="173065" name="Line 9"/>
          <p:cNvSpPr>
            <a:spLocks noChangeShapeType="1"/>
          </p:cNvSpPr>
          <p:nvPr/>
        </p:nvSpPr>
        <p:spPr bwMode="auto">
          <a:xfrm flipV="1">
            <a:off x="7467600" y="2590800"/>
            <a:ext cx="0" cy="838200"/>
          </a:xfrm>
          <a:prstGeom prst="line">
            <a:avLst/>
          </a:prstGeom>
          <a:noFill/>
          <a:ln w="38100">
            <a:solidFill>
              <a:srgbClr val="FF0000"/>
            </a:solidFill>
            <a:round/>
            <a:headEnd/>
            <a:tailEnd type="triangle" w="med" len="med"/>
          </a:ln>
          <a:effectLst/>
        </p:spPr>
        <p:txBody>
          <a:bodyPr/>
          <a:lstStyle/>
          <a:p>
            <a:endParaRPr lang="en-US"/>
          </a:p>
        </p:txBody>
      </p:sp>
      <p:sp>
        <p:nvSpPr>
          <p:cNvPr id="173066" name="Text Box 10"/>
          <p:cNvSpPr txBox="1">
            <a:spLocks noChangeArrowheads="1"/>
          </p:cNvSpPr>
          <p:nvPr/>
        </p:nvSpPr>
        <p:spPr bwMode="auto">
          <a:xfrm>
            <a:off x="6437313" y="3394075"/>
            <a:ext cx="2097087" cy="831850"/>
          </a:xfrm>
          <a:prstGeom prst="rect">
            <a:avLst/>
          </a:prstGeom>
          <a:solidFill>
            <a:schemeClr val="bg1"/>
          </a:solidFill>
          <a:ln w="9525">
            <a:solidFill>
              <a:srgbClr val="FF0000"/>
            </a:solidFill>
            <a:miter lim="800000"/>
            <a:headEnd/>
            <a:tailEnd/>
          </a:ln>
          <a:effectLst/>
        </p:spPr>
        <p:txBody>
          <a:bodyPr>
            <a:spAutoFit/>
          </a:bodyPr>
          <a:lstStyle/>
          <a:p>
            <a:pPr algn="ctr"/>
            <a:r>
              <a:rPr lang="en-US"/>
              <a:t>severe wx here (if at all)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64867"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64868"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Multicellular convection</a:t>
            </a:r>
          </a:p>
          <a:p>
            <a:pPr lvl="1" eaLnBrk="1" hangingPunct="1"/>
            <a:r>
              <a:rPr lang="en-US" sz="2400" smtClean="0"/>
              <a:t>Most common form of convection in the midlatitudes</a:t>
            </a:r>
          </a:p>
          <a:p>
            <a:pPr lvl="1" eaLnBrk="1" hangingPunct="1"/>
            <a:r>
              <a:rPr lang="en-US" sz="2400" smtClean="0"/>
              <a:t>Characterized by the repeated development of new cells along the gust front</a:t>
            </a:r>
          </a:p>
          <a:p>
            <a:pPr lvl="2" eaLnBrk="1" hangingPunct="1"/>
            <a:r>
              <a:rPr lang="en-US" sz="2000" smtClean="0"/>
              <a:t>Sufficient lift to raise parcels to the LFC</a:t>
            </a:r>
          </a:p>
          <a:p>
            <a:pPr lvl="2" eaLnBrk="1" hangingPunct="1"/>
            <a:r>
              <a:rPr lang="en-US" sz="2000" smtClean="0"/>
              <a:t>Individual cells persist for 30-60 min, multicellular convection can last for hours</a:t>
            </a:r>
          </a:p>
        </p:txBody>
      </p:sp>
      <p:pic>
        <p:nvPicPr>
          <p:cNvPr id="164869"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64870"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6147" name="Rectangle 7"/>
          <p:cNvSpPr>
            <a:spLocks noGrp="1" noChangeArrowheads="1"/>
          </p:cNvSpPr>
          <p:nvPr>
            <p:ph type="title"/>
          </p:nvPr>
        </p:nvSpPr>
        <p:spPr/>
        <p:txBody>
          <a:bodyPr/>
          <a:lstStyle/>
          <a:p>
            <a:pPr eaLnBrk="1" hangingPunct="1"/>
            <a:r>
              <a:rPr lang="en-US" smtClean="0"/>
              <a:t>ATMS 316- Background</a:t>
            </a:r>
          </a:p>
        </p:txBody>
      </p:sp>
      <p:sp>
        <p:nvSpPr>
          <p:cNvPr id="6148" name="Rectangle 6"/>
          <p:cNvSpPr>
            <a:spLocks noGrp="1" noChangeArrowheads="1"/>
          </p:cNvSpPr>
          <p:nvPr>
            <p:ph type="body" sz="half" idx="1"/>
          </p:nvPr>
        </p:nvSpPr>
        <p:spPr>
          <a:xfrm>
            <a:off x="304800" y="2057400"/>
            <a:ext cx="5334000" cy="4572000"/>
          </a:xfrm>
        </p:spPr>
        <p:txBody>
          <a:bodyPr/>
          <a:lstStyle/>
          <a:p>
            <a:pPr eaLnBrk="1" hangingPunct="1">
              <a:lnSpc>
                <a:spcPct val="90000"/>
              </a:lnSpc>
            </a:pPr>
            <a:r>
              <a:rPr lang="en-US" sz="2800" smtClean="0"/>
              <a:t>A starting point</a:t>
            </a:r>
          </a:p>
          <a:p>
            <a:pPr lvl="1" eaLnBrk="1" hangingPunct="1">
              <a:lnSpc>
                <a:spcPct val="90000"/>
              </a:lnSpc>
            </a:pPr>
            <a:r>
              <a:rPr lang="en-US" sz="2400" smtClean="0"/>
              <a:t>Convection organization; isolated (isolated updraft) or isolated updrafts merge to produce one large outflow</a:t>
            </a:r>
          </a:p>
          <a:p>
            <a:pPr lvl="1" eaLnBrk="1" hangingPunct="1">
              <a:lnSpc>
                <a:spcPct val="90000"/>
              </a:lnSpc>
            </a:pPr>
            <a:r>
              <a:rPr lang="en-US" sz="2400" smtClean="0"/>
              <a:t>Convective mode determines hazardous weather threat</a:t>
            </a:r>
          </a:p>
          <a:p>
            <a:pPr lvl="1" eaLnBrk="1" hangingPunct="1">
              <a:lnSpc>
                <a:spcPct val="90000"/>
              </a:lnSpc>
            </a:pPr>
            <a:r>
              <a:rPr lang="en-US" sz="2400" smtClean="0"/>
              <a:t>Mode is often easier to predict than whether, when, and where convective storms will be initiated</a:t>
            </a:r>
          </a:p>
          <a:p>
            <a:pPr lvl="1" eaLnBrk="1" hangingPunct="1">
              <a:lnSpc>
                <a:spcPct val="90000"/>
              </a:lnSpc>
            </a:pPr>
            <a:r>
              <a:rPr lang="en-US" sz="2400" smtClean="0"/>
              <a:t>Models quite useful for mode predictions</a:t>
            </a:r>
          </a:p>
        </p:txBody>
      </p:sp>
      <p:pic>
        <p:nvPicPr>
          <p:cNvPr id="6154" name="Picture 10"/>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6155" name="Text Box 11"/>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75107"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75108"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Multicellular convection</a:t>
            </a:r>
          </a:p>
          <a:p>
            <a:pPr lvl="1" eaLnBrk="1" hangingPunct="1"/>
            <a:r>
              <a:rPr lang="en-US" sz="2400" smtClean="0"/>
              <a:t>Organization</a:t>
            </a:r>
          </a:p>
          <a:p>
            <a:pPr lvl="2" eaLnBrk="1" hangingPunct="1"/>
            <a:r>
              <a:rPr lang="en-US" sz="2000" smtClean="0"/>
              <a:t>Meso-</a:t>
            </a:r>
            <a:r>
              <a:rPr lang="en-US" sz="2000" i="1" smtClean="0">
                <a:cs typeface="Times New Roman" pitchFamily="18" charset="0"/>
              </a:rPr>
              <a:t>β</a:t>
            </a:r>
            <a:r>
              <a:rPr lang="en-US" sz="2000" smtClean="0"/>
              <a:t>-scale clusters of cells (Figs. 8.9 and 8.10)</a:t>
            </a:r>
          </a:p>
          <a:p>
            <a:pPr lvl="2" eaLnBrk="1" hangingPunct="1"/>
            <a:r>
              <a:rPr lang="en-US" sz="2000" smtClean="0"/>
              <a:t>Meso-</a:t>
            </a:r>
            <a:r>
              <a:rPr lang="en-US" sz="2000" i="1" smtClean="0">
                <a:cs typeface="Times New Roman" pitchFamily="18" charset="0"/>
              </a:rPr>
              <a:t>α</a:t>
            </a:r>
            <a:r>
              <a:rPr lang="en-US" sz="2000" smtClean="0"/>
              <a:t>-scale convective systems; nearly unbroken lines</a:t>
            </a:r>
          </a:p>
        </p:txBody>
      </p:sp>
      <p:pic>
        <p:nvPicPr>
          <p:cNvPr id="175109"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75110"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02403" name="Text Box 4"/>
          <p:cNvSpPr txBox="1">
            <a:spLocks noChangeArrowheads="1"/>
          </p:cNvSpPr>
          <p:nvPr/>
        </p:nvSpPr>
        <p:spPr bwMode="auto">
          <a:xfrm>
            <a:off x="533400" y="4702175"/>
            <a:ext cx="8458200" cy="831850"/>
          </a:xfrm>
          <a:prstGeom prst="rect">
            <a:avLst/>
          </a:prstGeom>
          <a:solidFill>
            <a:schemeClr val="bg1"/>
          </a:solidFill>
          <a:ln w="9525">
            <a:solidFill>
              <a:srgbClr val="FF0000"/>
            </a:solidFill>
            <a:miter lim="800000"/>
            <a:headEnd/>
            <a:tailEnd/>
          </a:ln>
        </p:spPr>
        <p:txBody>
          <a:bodyPr>
            <a:spAutoFit/>
          </a:bodyPr>
          <a:lstStyle/>
          <a:p>
            <a:r>
              <a:rPr lang="en-US"/>
              <a:t>Multicellular thunderstorm cluster. New updrafts being forced on the left, old dissipating updrafts shown on the right (Fig 8.9)</a:t>
            </a:r>
          </a:p>
        </p:txBody>
      </p:sp>
      <p:pic>
        <p:nvPicPr>
          <p:cNvPr id="102405" name="Picture 5" descr="C:\Documents and Settings\Douglas K. Miller\My Documents\schoolstuff\atms316\png_figs\fig8.9.png"/>
          <p:cNvPicPr>
            <a:picLocks noChangeAspect="1" noChangeArrowheads="1"/>
          </p:cNvPicPr>
          <p:nvPr/>
        </p:nvPicPr>
        <p:blipFill>
          <a:blip r:embed="rId3" cstate="print"/>
          <a:srcRect/>
          <a:stretch>
            <a:fillRect/>
          </a:stretch>
        </p:blipFill>
        <p:spPr bwMode="auto">
          <a:xfrm>
            <a:off x="152400" y="76200"/>
            <a:ext cx="6748463" cy="45037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lstStyle/>
          <a:p>
            <a:pPr eaLnBrk="1" hangingPunct="1"/>
            <a:r>
              <a:rPr lang="en-US" sz="4000" smtClean="0"/>
              <a:t>ATMS 316- Isolated Convection</a:t>
            </a:r>
          </a:p>
        </p:txBody>
      </p:sp>
      <p:pic>
        <p:nvPicPr>
          <p:cNvPr id="104453" name="Picture 5" descr="C:\Documents and Settings\Douglas K. Miller\My Documents\schoolstuff\atms316\png_figs\fig8.10.png"/>
          <p:cNvPicPr>
            <a:picLocks noChangeAspect="1" noChangeArrowheads="1"/>
          </p:cNvPicPr>
          <p:nvPr/>
        </p:nvPicPr>
        <p:blipFill>
          <a:blip r:embed="rId3" cstate="print"/>
          <a:srcRect/>
          <a:stretch>
            <a:fillRect/>
          </a:stretch>
        </p:blipFill>
        <p:spPr bwMode="auto">
          <a:xfrm>
            <a:off x="228600" y="381000"/>
            <a:ext cx="8686800" cy="3806825"/>
          </a:xfrm>
          <a:prstGeom prst="rect">
            <a:avLst/>
          </a:prstGeom>
          <a:noFill/>
        </p:spPr>
      </p:pic>
      <p:sp>
        <p:nvSpPr>
          <p:cNvPr id="104454" name="Text Box 4"/>
          <p:cNvSpPr txBox="1">
            <a:spLocks noChangeArrowheads="1"/>
          </p:cNvSpPr>
          <p:nvPr/>
        </p:nvSpPr>
        <p:spPr bwMode="auto">
          <a:xfrm>
            <a:off x="381000" y="4495800"/>
            <a:ext cx="8458200" cy="1927225"/>
          </a:xfrm>
          <a:prstGeom prst="rect">
            <a:avLst/>
          </a:prstGeom>
          <a:solidFill>
            <a:schemeClr val="bg1"/>
          </a:solidFill>
          <a:ln w="9525">
            <a:solidFill>
              <a:srgbClr val="FF0000"/>
            </a:solidFill>
            <a:miter lim="800000"/>
            <a:headEnd/>
            <a:tailEnd/>
          </a:ln>
        </p:spPr>
        <p:txBody>
          <a:bodyPr>
            <a:spAutoFit/>
          </a:bodyPr>
          <a:lstStyle/>
          <a:p>
            <a:r>
              <a:rPr lang="en-US"/>
              <a:t>Multicellular convection on 20 May 1999 as seen by the Amarillo, TX WSR-88D (a) and hodograph from a wind profiler located 100 km east of the convection. Southwestward propagation was not in the direction of the low-level shear (toward the east), the result of environmental inhomogeneity (Fig 8.10)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7715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77156" name="Rectangle 6"/>
          <p:cNvSpPr>
            <a:spLocks noGrp="1" noChangeArrowheads="1"/>
          </p:cNvSpPr>
          <p:nvPr>
            <p:ph type="body" sz="half" idx="4294967295"/>
          </p:nvPr>
        </p:nvSpPr>
        <p:spPr>
          <a:xfrm>
            <a:off x="304800" y="2057400"/>
            <a:ext cx="3733800" cy="4572000"/>
          </a:xfrm>
        </p:spPr>
        <p:txBody>
          <a:bodyPr/>
          <a:lstStyle/>
          <a:p>
            <a:pPr eaLnBrk="1" hangingPunct="1"/>
            <a:r>
              <a:rPr lang="en-US" sz="2800" smtClean="0"/>
              <a:t>Multicellular convection</a:t>
            </a:r>
          </a:p>
          <a:p>
            <a:pPr lvl="1" eaLnBrk="1" hangingPunct="1"/>
            <a:r>
              <a:rPr lang="en-US" sz="2400" smtClean="0"/>
              <a:t>Environments</a:t>
            </a:r>
          </a:p>
          <a:p>
            <a:pPr lvl="2" eaLnBrk="1" hangingPunct="1"/>
            <a:r>
              <a:rPr lang="en-US" sz="2000" smtClean="0"/>
              <a:t>Moderate vertical wind shear (10-20 m s</a:t>
            </a:r>
            <a:r>
              <a:rPr lang="en-US" sz="2000" baseline="30000" smtClean="0"/>
              <a:t>-1</a:t>
            </a:r>
            <a:r>
              <a:rPr lang="en-US" sz="2000" smtClean="0"/>
              <a:t> range)</a:t>
            </a:r>
          </a:p>
          <a:p>
            <a:pPr lvl="2" eaLnBrk="1" hangingPunct="1"/>
            <a:r>
              <a:rPr lang="en-US" sz="2000" smtClean="0"/>
              <a:t>CAPE small or large</a:t>
            </a:r>
          </a:p>
        </p:txBody>
      </p:sp>
      <p:pic>
        <p:nvPicPr>
          <p:cNvPr id="177159" name="Picture 7" descr="C:\Documents and Settings\Douglas K. Miller\My Documents\schoolstuff\atms316\png_figs\fig8.11.png"/>
          <p:cNvPicPr>
            <a:picLocks noChangeAspect="1" noChangeArrowheads="1"/>
          </p:cNvPicPr>
          <p:nvPr/>
        </p:nvPicPr>
        <p:blipFill>
          <a:blip r:embed="rId3" cstate="print"/>
          <a:srcRect/>
          <a:stretch>
            <a:fillRect/>
          </a:stretch>
        </p:blipFill>
        <p:spPr bwMode="auto">
          <a:xfrm>
            <a:off x="4953000" y="152400"/>
            <a:ext cx="4002088" cy="5715000"/>
          </a:xfrm>
          <a:prstGeom prst="rect">
            <a:avLst/>
          </a:prstGeom>
          <a:noFill/>
        </p:spPr>
      </p:pic>
      <p:sp>
        <p:nvSpPr>
          <p:cNvPr id="177160" name="Text Box 4"/>
          <p:cNvSpPr txBox="1">
            <a:spLocks noChangeArrowheads="1"/>
          </p:cNvSpPr>
          <p:nvPr/>
        </p:nvSpPr>
        <p:spPr bwMode="auto">
          <a:xfrm>
            <a:off x="152400" y="5867400"/>
            <a:ext cx="4648200" cy="831850"/>
          </a:xfrm>
          <a:prstGeom prst="rect">
            <a:avLst/>
          </a:prstGeom>
          <a:solidFill>
            <a:schemeClr val="bg1"/>
          </a:solidFill>
          <a:ln w="9525">
            <a:solidFill>
              <a:srgbClr val="FF0000"/>
            </a:solidFill>
            <a:miter lim="800000"/>
            <a:headEnd/>
            <a:tailEnd/>
          </a:ln>
        </p:spPr>
        <p:txBody>
          <a:bodyPr>
            <a:spAutoFit/>
          </a:bodyPr>
          <a:lstStyle/>
          <a:p>
            <a:r>
              <a:rPr lang="en-US"/>
              <a:t>Schematic of the evolution of multicellular convection (Fig 8.11)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79203"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79204" name="Rectangle 6"/>
          <p:cNvSpPr>
            <a:spLocks noGrp="1" noChangeArrowheads="1"/>
          </p:cNvSpPr>
          <p:nvPr>
            <p:ph type="body" sz="half" idx="4294967295"/>
          </p:nvPr>
        </p:nvSpPr>
        <p:spPr>
          <a:xfrm>
            <a:off x="304800" y="2057400"/>
            <a:ext cx="4495800" cy="4572000"/>
          </a:xfrm>
        </p:spPr>
        <p:txBody>
          <a:bodyPr/>
          <a:lstStyle/>
          <a:p>
            <a:pPr eaLnBrk="1" hangingPunct="1"/>
            <a:r>
              <a:rPr lang="en-US" sz="2800" smtClean="0"/>
              <a:t>Multicellular convection</a:t>
            </a:r>
          </a:p>
          <a:p>
            <a:pPr lvl="1" eaLnBrk="1" hangingPunct="1"/>
            <a:r>
              <a:rPr lang="en-US" sz="2400" smtClean="0"/>
              <a:t>Top panel</a:t>
            </a:r>
          </a:p>
          <a:p>
            <a:pPr lvl="2" eaLnBrk="1" hangingPunct="1"/>
            <a:r>
              <a:rPr lang="en-US" sz="2000" smtClean="0"/>
              <a:t>Cell 1; dissipating</a:t>
            </a:r>
          </a:p>
          <a:p>
            <a:pPr lvl="2" eaLnBrk="1" hangingPunct="1"/>
            <a:r>
              <a:rPr lang="en-US" sz="2000" smtClean="0"/>
              <a:t>Cell 2; mature</a:t>
            </a:r>
          </a:p>
          <a:p>
            <a:pPr lvl="2" eaLnBrk="1" hangingPunct="1"/>
            <a:r>
              <a:rPr lang="en-US" sz="2000" smtClean="0"/>
              <a:t>Cell 3; nearly mature</a:t>
            </a:r>
          </a:p>
          <a:p>
            <a:pPr lvl="2" eaLnBrk="1" hangingPunct="1"/>
            <a:r>
              <a:rPr lang="en-US" sz="2000" smtClean="0"/>
              <a:t>Cell 4; not yet reached EL</a:t>
            </a:r>
          </a:p>
        </p:txBody>
      </p:sp>
      <p:pic>
        <p:nvPicPr>
          <p:cNvPr id="179205" name="Picture 5" descr="C:\Documents and Settings\Douglas K. Miller\My Documents\schoolstuff\atms316\png_figs\fig8.11.png"/>
          <p:cNvPicPr>
            <a:picLocks noChangeAspect="1" noChangeArrowheads="1"/>
          </p:cNvPicPr>
          <p:nvPr/>
        </p:nvPicPr>
        <p:blipFill>
          <a:blip r:embed="rId3" cstate="print"/>
          <a:srcRect/>
          <a:stretch>
            <a:fillRect/>
          </a:stretch>
        </p:blipFill>
        <p:spPr bwMode="auto">
          <a:xfrm>
            <a:off x="4953000" y="152400"/>
            <a:ext cx="4002088" cy="5715000"/>
          </a:xfrm>
          <a:prstGeom prst="rect">
            <a:avLst/>
          </a:prstGeom>
          <a:noFill/>
        </p:spPr>
      </p:pic>
      <p:sp>
        <p:nvSpPr>
          <p:cNvPr id="179206" name="Text Box 4"/>
          <p:cNvSpPr txBox="1">
            <a:spLocks noChangeArrowheads="1"/>
          </p:cNvSpPr>
          <p:nvPr/>
        </p:nvSpPr>
        <p:spPr bwMode="auto">
          <a:xfrm>
            <a:off x="152400" y="5867400"/>
            <a:ext cx="4648200" cy="831850"/>
          </a:xfrm>
          <a:prstGeom prst="rect">
            <a:avLst/>
          </a:prstGeom>
          <a:solidFill>
            <a:schemeClr val="bg1"/>
          </a:solidFill>
          <a:ln w="9525">
            <a:solidFill>
              <a:srgbClr val="FF0000"/>
            </a:solidFill>
            <a:miter lim="800000"/>
            <a:headEnd/>
            <a:tailEnd/>
          </a:ln>
        </p:spPr>
        <p:txBody>
          <a:bodyPr>
            <a:spAutoFit/>
          </a:bodyPr>
          <a:lstStyle/>
          <a:p>
            <a:r>
              <a:rPr lang="en-US"/>
              <a:t>Schematic of the evolution of multicellular convection (Fig 8.11)</a:t>
            </a:r>
          </a:p>
        </p:txBody>
      </p:sp>
      <p:sp>
        <p:nvSpPr>
          <p:cNvPr id="179207" name="Text Box 7"/>
          <p:cNvSpPr txBox="1">
            <a:spLocks noChangeArrowheads="1"/>
          </p:cNvSpPr>
          <p:nvPr/>
        </p:nvSpPr>
        <p:spPr bwMode="auto">
          <a:xfrm>
            <a:off x="5257800" y="5908675"/>
            <a:ext cx="3444875" cy="822325"/>
          </a:xfrm>
          <a:prstGeom prst="rect">
            <a:avLst/>
          </a:prstGeom>
          <a:noFill/>
          <a:ln w="9525">
            <a:noFill/>
            <a:miter lim="800000"/>
            <a:headEnd/>
            <a:tailEnd/>
          </a:ln>
          <a:effectLst/>
        </p:spPr>
        <p:txBody>
          <a:bodyPr>
            <a:spAutoFit/>
          </a:bodyPr>
          <a:lstStyle/>
          <a:p>
            <a:r>
              <a:rPr lang="en-US"/>
              <a:t>updraft strength ~ altitude of first radar echo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81251"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81252" name="Rectangle 6"/>
          <p:cNvSpPr>
            <a:spLocks noGrp="1" noChangeArrowheads="1"/>
          </p:cNvSpPr>
          <p:nvPr>
            <p:ph type="body" sz="half" idx="4294967295"/>
          </p:nvPr>
        </p:nvSpPr>
        <p:spPr>
          <a:xfrm>
            <a:off x="304800" y="2057400"/>
            <a:ext cx="4495800" cy="4572000"/>
          </a:xfrm>
        </p:spPr>
        <p:txBody>
          <a:bodyPr/>
          <a:lstStyle/>
          <a:p>
            <a:pPr eaLnBrk="1" hangingPunct="1"/>
            <a:r>
              <a:rPr lang="en-US" sz="2800" smtClean="0"/>
              <a:t>Multicellular convection</a:t>
            </a:r>
          </a:p>
          <a:p>
            <a:pPr lvl="1" eaLnBrk="1" hangingPunct="1"/>
            <a:r>
              <a:rPr lang="en-US" sz="2400" smtClean="0"/>
              <a:t>Middle panel (10 min. later)</a:t>
            </a:r>
          </a:p>
          <a:p>
            <a:pPr lvl="2" eaLnBrk="1" hangingPunct="1"/>
            <a:r>
              <a:rPr lang="en-US" sz="2000" smtClean="0"/>
              <a:t>Cell 2; beginning to dissipate</a:t>
            </a:r>
          </a:p>
          <a:p>
            <a:pPr lvl="2" eaLnBrk="1" hangingPunct="1"/>
            <a:r>
              <a:rPr lang="en-US" sz="2000" smtClean="0"/>
              <a:t>Cell 1; nearly completely dissipated</a:t>
            </a:r>
          </a:p>
          <a:p>
            <a:pPr lvl="2" eaLnBrk="1" hangingPunct="1"/>
            <a:r>
              <a:rPr lang="en-US" sz="2000" smtClean="0"/>
              <a:t>Cell 3; passed through EL and is decelerating (forming an anvil)</a:t>
            </a:r>
          </a:p>
          <a:p>
            <a:pPr lvl="2" eaLnBrk="1" hangingPunct="1"/>
            <a:r>
              <a:rPr lang="en-US" sz="2000" smtClean="0"/>
              <a:t>Cell 4; continuing to develop</a:t>
            </a:r>
          </a:p>
          <a:p>
            <a:pPr lvl="2" eaLnBrk="1" hangingPunct="1"/>
            <a:r>
              <a:rPr lang="en-US" sz="2000" smtClean="0"/>
              <a:t>Cell 5; just initiated</a:t>
            </a:r>
          </a:p>
        </p:txBody>
      </p:sp>
      <p:pic>
        <p:nvPicPr>
          <p:cNvPr id="181253" name="Picture 5" descr="C:\Documents and Settings\Douglas K. Miller\My Documents\schoolstuff\atms316\png_figs\fig8.11.png"/>
          <p:cNvPicPr>
            <a:picLocks noChangeAspect="1" noChangeArrowheads="1"/>
          </p:cNvPicPr>
          <p:nvPr/>
        </p:nvPicPr>
        <p:blipFill>
          <a:blip r:embed="rId3" cstate="print"/>
          <a:srcRect/>
          <a:stretch>
            <a:fillRect/>
          </a:stretch>
        </p:blipFill>
        <p:spPr bwMode="auto">
          <a:xfrm>
            <a:off x="4953000" y="152400"/>
            <a:ext cx="4002088" cy="5715000"/>
          </a:xfrm>
          <a:prstGeom prst="rect">
            <a:avLst/>
          </a:prstGeom>
          <a:noFill/>
        </p:spPr>
      </p:pic>
      <p:sp>
        <p:nvSpPr>
          <p:cNvPr id="181254" name="Text Box 4"/>
          <p:cNvSpPr txBox="1">
            <a:spLocks noChangeArrowheads="1"/>
          </p:cNvSpPr>
          <p:nvPr/>
        </p:nvSpPr>
        <p:spPr bwMode="auto">
          <a:xfrm>
            <a:off x="152400" y="5867400"/>
            <a:ext cx="4648200" cy="831850"/>
          </a:xfrm>
          <a:prstGeom prst="rect">
            <a:avLst/>
          </a:prstGeom>
          <a:solidFill>
            <a:schemeClr val="bg1"/>
          </a:solidFill>
          <a:ln w="9525">
            <a:solidFill>
              <a:srgbClr val="FF0000"/>
            </a:solidFill>
            <a:miter lim="800000"/>
            <a:headEnd/>
            <a:tailEnd/>
          </a:ln>
        </p:spPr>
        <p:txBody>
          <a:bodyPr>
            <a:spAutoFit/>
          </a:bodyPr>
          <a:lstStyle/>
          <a:p>
            <a:r>
              <a:rPr lang="en-US"/>
              <a:t>Schematic of the evolution of multicellular convection (Fig 8.11)</a:t>
            </a:r>
          </a:p>
        </p:txBody>
      </p:sp>
      <p:sp>
        <p:nvSpPr>
          <p:cNvPr id="181255" name="Text Box 7"/>
          <p:cNvSpPr txBox="1">
            <a:spLocks noChangeArrowheads="1"/>
          </p:cNvSpPr>
          <p:nvPr/>
        </p:nvSpPr>
        <p:spPr bwMode="auto">
          <a:xfrm>
            <a:off x="5257800" y="5908675"/>
            <a:ext cx="3444875" cy="822325"/>
          </a:xfrm>
          <a:prstGeom prst="rect">
            <a:avLst/>
          </a:prstGeom>
          <a:noFill/>
          <a:ln w="9525">
            <a:noFill/>
            <a:miter lim="800000"/>
            <a:headEnd/>
            <a:tailEnd/>
          </a:ln>
          <a:effectLst/>
        </p:spPr>
        <p:txBody>
          <a:bodyPr>
            <a:spAutoFit/>
          </a:bodyPr>
          <a:lstStyle/>
          <a:p>
            <a:r>
              <a:rPr lang="en-US"/>
              <a:t>updraft strength ~ altitude of first radar echo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83299"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83300" name="Rectangle 6"/>
          <p:cNvSpPr>
            <a:spLocks noGrp="1" noChangeArrowheads="1"/>
          </p:cNvSpPr>
          <p:nvPr>
            <p:ph type="body" sz="half" idx="4294967295"/>
          </p:nvPr>
        </p:nvSpPr>
        <p:spPr>
          <a:xfrm>
            <a:off x="304800" y="2057400"/>
            <a:ext cx="4495800" cy="4572000"/>
          </a:xfrm>
        </p:spPr>
        <p:txBody>
          <a:bodyPr/>
          <a:lstStyle/>
          <a:p>
            <a:pPr eaLnBrk="1" hangingPunct="1"/>
            <a:r>
              <a:rPr lang="en-US" sz="2800" smtClean="0"/>
              <a:t>Multicellular convection</a:t>
            </a:r>
          </a:p>
          <a:p>
            <a:pPr lvl="1" eaLnBrk="1" hangingPunct="1"/>
            <a:r>
              <a:rPr lang="en-US" sz="2400" smtClean="0"/>
              <a:t>Bottom panel (20 min. later)</a:t>
            </a:r>
          </a:p>
          <a:p>
            <a:pPr lvl="2" eaLnBrk="1" hangingPunct="1"/>
            <a:r>
              <a:rPr lang="en-US" sz="2000" smtClean="0"/>
              <a:t>Cell 1 &amp; 2; nearly completely dissipated</a:t>
            </a:r>
          </a:p>
          <a:p>
            <a:pPr lvl="2" eaLnBrk="1" hangingPunct="1"/>
            <a:r>
              <a:rPr lang="en-US" sz="2000" smtClean="0"/>
              <a:t>Cell 3; beginning to dissipate (dominated by downdrafts)</a:t>
            </a:r>
          </a:p>
          <a:p>
            <a:pPr lvl="2" eaLnBrk="1" hangingPunct="1"/>
            <a:r>
              <a:rPr lang="en-US" sz="2000" smtClean="0"/>
              <a:t>Cell 4; nearing EL and maturity</a:t>
            </a:r>
          </a:p>
          <a:p>
            <a:pPr lvl="2" eaLnBrk="1" hangingPunct="1"/>
            <a:r>
              <a:rPr lang="en-US" sz="2000" smtClean="0"/>
              <a:t>Cell 5; first echo, continues to grow</a:t>
            </a:r>
          </a:p>
        </p:txBody>
      </p:sp>
      <p:pic>
        <p:nvPicPr>
          <p:cNvPr id="183301" name="Picture 5" descr="C:\Documents and Settings\Douglas K. Miller\My Documents\schoolstuff\atms316\png_figs\fig8.11.png"/>
          <p:cNvPicPr>
            <a:picLocks noChangeAspect="1" noChangeArrowheads="1"/>
          </p:cNvPicPr>
          <p:nvPr/>
        </p:nvPicPr>
        <p:blipFill>
          <a:blip r:embed="rId3" cstate="print"/>
          <a:srcRect/>
          <a:stretch>
            <a:fillRect/>
          </a:stretch>
        </p:blipFill>
        <p:spPr bwMode="auto">
          <a:xfrm>
            <a:off x="4953000" y="152400"/>
            <a:ext cx="4002088" cy="5715000"/>
          </a:xfrm>
          <a:prstGeom prst="rect">
            <a:avLst/>
          </a:prstGeom>
          <a:noFill/>
        </p:spPr>
      </p:pic>
      <p:sp>
        <p:nvSpPr>
          <p:cNvPr id="183302" name="Text Box 4"/>
          <p:cNvSpPr txBox="1">
            <a:spLocks noChangeArrowheads="1"/>
          </p:cNvSpPr>
          <p:nvPr/>
        </p:nvSpPr>
        <p:spPr bwMode="auto">
          <a:xfrm>
            <a:off x="152400" y="5867400"/>
            <a:ext cx="4648200" cy="831850"/>
          </a:xfrm>
          <a:prstGeom prst="rect">
            <a:avLst/>
          </a:prstGeom>
          <a:solidFill>
            <a:schemeClr val="bg1"/>
          </a:solidFill>
          <a:ln w="9525">
            <a:solidFill>
              <a:srgbClr val="FF0000"/>
            </a:solidFill>
            <a:miter lim="800000"/>
            <a:headEnd/>
            <a:tailEnd/>
          </a:ln>
        </p:spPr>
        <p:txBody>
          <a:bodyPr>
            <a:spAutoFit/>
          </a:bodyPr>
          <a:lstStyle/>
          <a:p>
            <a:r>
              <a:rPr lang="en-US"/>
              <a:t>Schematic of the evolution of multicellular convection (Fig 8.11)</a:t>
            </a:r>
          </a:p>
        </p:txBody>
      </p:sp>
      <p:sp>
        <p:nvSpPr>
          <p:cNvPr id="183303" name="Text Box 7"/>
          <p:cNvSpPr txBox="1">
            <a:spLocks noChangeArrowheads="1"/>
          </p:cNvSpPr>
          <p:nvPr/>
        </p:nvSpPr>
        <p:spPr bwMode="auto">
          <a:xfrm>
            <a:off x="5257800" y="5908675"/>
            <a:ext cx="3444875" cy="822325"/>
          </a:xfrm>
          <a:prstGeom prst="rect">
            <a:avLst/>
          </a:prstGeom>
          <a:noFill/>
          <a:ln w="9525">
            <a:noFill/>
            <a:miter lim="800000"/>
            <a:headEnd/>
            <a:tailEnd/>
          </a:ln>
          <a:effectLst/>
        </p:spPr>
        <p:txBody>
          <a:bodyPr>
            <a:spAutoFit/>
          </a:bodyPr>
          <a:lstStyle/>
          <a:p>
            <a:r>
              <a:rPr lang="en-US"/>
              <a:t>updraft strength ~ altitude of first radar echo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85347"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85348" name="Rectangle 6"/>
          <p:cNvSpPr>
            <a:spLocks noGrp="1" noChangeArrowheads="1"/>
          </p:cNvSpPr>
          <p:nvPr>
            <p:ph type="body" sz="half" idx="4294967295"/>
          </p:nvPr>
        </p:nvSpPr>
        <p:spPr>
          <a:xfrm>
            <a:off x="304800" y="2057400"/>
            <a:ext cx="4495800" cy="4572000"/>
          </a:xfrm>
        </p:spPr>
        <p:txBody>
          <a:bodyPr/>
          <a:lstStyle/>
          <a:p>
            <a:pPr eaLnBrk="1" hangingPunct="1"/>
            <a:r>
              <a:rPr lang="en-US" sz="2400" smtClean="0"/>
              <a:t>Multicellular convection</a:t>
            </a:r>
          </a:p>
          <a:p>
            <a:pPr lvl="1" eaLnBrk="1" hangingPunct="1"/>
            <a:r>
              <a:rPr lang="en-US" sz="2000" smtClean="0"/>
              <a:t>(i) Individual ordinary cells tend to move with the velocity of the mean wind averaged over their depth</a:t>
            </a:r>
          </a:p>
          <a:p>
            <a:pPr lvl="1" eaLnBrk="1" hangingPunct="1"/>
            <a:r>
              <a:rPr lang="en-US" sz="2000" smtClean="0"/>
              <a:t>(ii) Repeated cell development on preferred flank</a:t>
            </a:r>
          </a:p>
          <a:p>
            <a:pPr lvl="1" eaLnBrk="1" hangingPunct="1"/>
            <a:r>
              <a:rPr lang="en-US" sz="2000" smtClean="0"/>
              <a:t>(i) and (ii); propagation of multicell system that can be slower or faster than mean wind and in a different direction (Fig. 8.10b)</a:t>
            </a:r>
          </a:p>
        </p:txBody>
      </p:sp>
      <p:pic>
        <p:nvPicPr>
          <p:cNvPr id="185349" name="Picture 5" descr="C:\Documents and Settings\Douglas K. Miller\My Documents\schoolstuff\atms316\png_figs\fig8.11.png"/>
          <p:cNvPicPr>
            <a:picLocks noChangeAspect="1" noChangeArrowheads="1"/>
          </p:cNvPicPr>
          <p:nvPr/>
        </p:nvPicPr>
        <p:blipFill>
          <a:blip r:embed="rId3" cstate="print"/>
          <a:srcRect/>
          <a:stretch>
            <a:fillRect/>
          </a:stretch>
        </p:blipFill>
        <p:spPr bwMode="auto">
          <a:xfrm>
            <a:off x="4953000" y="152400"/>
            <a:ext cx="4002088" cy="5715000"/>
          </a:xfrm>
          <a:prstGeom prst="rect">
            <a:avLst/>
          </a:prstGeom>
          <a:noFill/>
        </p:spPr>
      </p:pic>
      <p:sp>
        <p:nvSpPr>
          <p:cNvPr id="185350" name="Text Box 4"/>
          <p:cNvSpPr txBox="1">
            <a:spLocks noChangeArrowheads="1"/>
          </p:cNvSpPr>
          <p:nvPr/>
        </p:nvSpPr>
        <p:spPr bwMode="auto">
          <a:xfrm>
            <a:off x="4419600" y="5949950"/>
            <a:ext cx="4648200" cy="831850"/>
          </a:xfrm>
          <a:prstGeom prst="rect">
            <a:avLst/>
          </a:prstGeom>
          <a:solidFill>
            <a:schemeClr val="bg1"/>
          </a:solidFill>
          <a:ln w="9525">
            <a:solidFill>
              <a:srgbClr val="FF0000"/>
            </a:solidFill>
            <a:miter lim="800000"/>
            <a:headEnd/>
            <a:tailEnd/>
          </a:ln>
        </p:spPr>
        <p:txBody>
          <a:bodyPr>
            <a:spAutoFit/>
          </a:bodyPr>
          <a:lstStyle/>
          <a:p>
            <a:r>
              <a:rPr lang="en-US"/>
              <a:t>Schematic of the evolution of multicellular convection (Fig 8.11)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8739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87396" name="Rectangle 6"/>
          <p:cNvSpPr>
            <a:spLocks noGrp="1" noChangeArrowheads="1"/>
          </p:cNvSpPr>
          <p:nvPr>
            <p:ph type="body" sz="half" idx="4294967295"/>
          </p:nvPr>
        </p:nvSpPr>
        <p:spPr>
          <a:xfrm>
            <a:off x="304800" y="2057400"/>
            <a:ext cx="5105400" cy="4572000"/>
          </a:xfrm>
        </p:spPr>
        <p:txBody>
          <a:bodyPr/>
          <a:lstStyle/>
          <a:p>
            <a:pPr eaLnBrk="1" hangingPunct="1"/>
            <a:r>
              <a:rPr lang="en-US" sz="2800" dirty="0" err="1" smtClean="0"/>
              <a:t>Multicellular</a:t>
            </a:r>
            <a:r>
              <a:rPr lang="en-US" sz="2800" dirty="0" smtClean="0"/>
              <a:t> convection</a:t>
            </a:r>
          </a:p>
          <a:p>
            <a:pPr lvl="1" eaLnBrk="1" hangingPunct="1"/>
            <a:r>
              <a:rPr lang="en-US" sz="2400" dirty="0" smtClean="0"/>
              <a:t>Movement of </a:t>
            </a:r>
            <a:r>
              <a:rPr lang="en-US" sz="2400" dirty="0" err="1" smtClean="0"/>
              <a:t>multicell</a:t>
            </a:r>
            <a:r>
              <a:rPr lang="en-US" sz="2400" dirty="0" smtClean="0"/>
              <a:t> </a:t>
            </a:r>
            <a:r>
              <a:rPr lang="en-US" sz="2400" dirty="0" smtClean="0">
                <a:solidFill>
                  <a:schemeClr val="accent2"/>
                </a:solidFill>
              </a:rPr>
              <a:t>system</a:t>
            </a:r>
          </a:p>
          <a:p>
            <a:pPr lvl="2" eaLnBrk="1" hangingPunct="1"/>
            <a:r>
              <a:rPr lang="en-US" sz="2000" dirty="0" smtClean="0"/>
              <a:t>Sum of individual </a:t>
            </a:r>
            <a:r>
              <a:rPr lang="en-US" sz="2000" dirty="0" smtClean="0">
                <a:solidFill>
                  <a:srgbClr val="FF0000"/>
                </a:solidFill>
              </a:rPr>
              <a:t>cell movement</a:t>
            </a:r>
            <a:r>
              <a:rPr lang="en-US" sz="2000" dirty="0" smtClean="0"/>
              <a:t> and </a:t>
            </a:r>
            <a:r>
              <a:rPr lang="en-US" sz="2000" dirty="0" smtClean="0">
                <a:solidFill>
                  <a:srgbClr val="33CC33"/>
                </a:solidFill>
              </a:rPr>
              <a:t>propagation</a:t>
            </a:r>
          </a:p>
          <a:p>
            <a:pPr lvl="1" eaLnBrk="1" hangingPunct="1"/>
            <a:r>
              <a:rPr lang="en-US" sz="2400" dirty="0" smtClean="0"/>
              <a:t>Individual </a:t>
            </a:r>
            <a:r>
              <a:rPr lang="en-US" sz="2400" dirty="0" smtClean="0">
                <a:solidFill>
                  <a:srgbClr val="FF0000"/>
                </a:solidFill>
              </a:rPr>
              <a:t>cell movement</a:t>
            </a:r>
          </a:p>
          <a:p>
            <a:pPr lvl="2" eaLnBrk="1" hangingPunct="1"/>
            <a:r>
              <a:rPr lang="en-US" sz="2000" dirty="0" smtClean="0"/>
              <a:t>Results from the advection of cells by the mean wind over the depth of the cell</a:t>
            </a:r>
          </a:p>
        </p:txBody>
      </p:sp>
      <p:pic>
        <p:nvPicPr>
          <p:cNvPr id="187397" name="Picture 5" descr="C:\Documents and Settings\Douglas K. Miller\My Documents\schoolstuff\atms316\png_figs\fig8.11.png"/>
          <p:cNvPicPr>
            <a:picLocks noChangeAspect="1" noChangeArrowheads="1"/>
          </p:cNvPicPr>
          <p:nvPr/>
        </p:nvPicPr>
        <p:blipFill>
          <a:blip r:embed="rId3" cstate="print"/>
          <a:srcRect/>
          <a:stretch>
            <a:fillRect/>
          </a:stretch>
        </p:blipFill>
        <p:spPr bwMode="auto">
          <a:xfrm>
            <a:off x="5753100" y="152400"/>
            <a:ext cx="3201988" cy="4572000"/>
          </a:xfrm>
          <a:prstGeom prst="rect">
            <a:avLst/>
          </a:prstGeom>
          <a:noFill/>
        </p:spPr>
      </p:pic>
      <p:sp>
        <p:nvSpPr>
          <p:cNvPr id="187399" name="Line 7"/>
          <p:cNvSpPr>
            <a:spLocks noChangeShapeType="1"/>
          </p:cNvSpPr>
          <p:nvPr/>
        </p:nvSpPr>
        <p:spPr bwMode="auto">
          <a:xfrm flipV="1">
            <a:off x="3429000" y="5410200"/>
            <a:ext cx="2057400" cy="457200"/>
          </a:xfrm>
          <a:prstGeom prst="line">
            <a:avLst/>
          </a:prstGeom>
          <a:noFill/>
          <a:ln w="28575">
            <a:solidFill>
              <a:srgbClr val="FF0000"/>
            </a:solidFill>
            <a:round/>
            <a:headEnd/>
            <a:tailEnd type="triangle" w="med" len="med"/>
          </a:ln>
          <a:effectLst/>
        </p:spPr>
        <p:txBody>
          <a:bodyPr/>
          <a:lstStyle/>
          <a:p>
            <a:endParaRPr lang="en-US"/>
          </a:p>
        </p:txBody>
      </p:sp>
      <p:sp>
        <p:nvSpPr>
          <p:cNvPr id="187400" name="Line 8"/>
          <p:cNvSpPr>
            <a:spLocks noChangeShapeType="1"/>
          </p:cNvSpPr>
          <p:nvPr/>
        </p:nvSpPr>
        <p:spPr bwMode="auto">
          <a:xfrm>
            <a:off x="3429000" y="5867400"/>
            <a:ext cx="1143000" cy="152400"/>
          </a:xfrm>
          <a:prstGeom prst="line">
            <a:avLst/>
          </a:prstGeom>
          <a:noFill/>
          <a:ln w="28575">
            <a:solidFill>
              <a:schemeClr val="accent2"/>
            </a:solidFill>
            <a:round/>
            <a:headEnd/>
            <a:tailEnd type="triangle" w="med" len="med"/>
          </a:ln>
          <a:effectLst/>
        </p:spPr>
        <p:txBody>
          <a:bodyPr/>
          <a:lstStyle/>
          <a:p>
            <a:endParaRPr lang="en-US"/>
          </a:p>
        </p:txBody>
      </p:sp>
      <p:sp>
        <p:nvSpPr>
          <p:cNvPr id="187401" name="Line 9"/>
          <p:cNvSpPr>
            <a:spLocks noChangeShapeType="1"/>
          </p:cNvSpPr>
          <p:nvPr/>
        </p:nvSpPr>
        <p:spPr bwMode="auto">
          <a:xfrm flipH="1">
            <a:off x="2514600" y="5867400"/>
            <a:ext cx="914400" cy="609600"/>
          </a:xfrm>
          <a:prstGeom prst="line">
            <a:avLst/>
          </a:prstGeom>
          <a:noFill/>
          <a:ln w="28575">
            <a:solidFill>
              <a:srgbClr val="33CC33"/>
            </a:solidFill>
            <a:round/>
            <a:headEnd/>
            <a:tailEnd type="triangle" w="med" len="med"/>
          </a:ln>
          <a:effectLst/>
        </p:spPr>
        <p:txBody>
          <a:bodyPr/>
          <a:lstStyle/>
          <a:p>
            <a:endParaRPr lang="en-US"/>
          </a:p>
        </p:txBody>
      </p:sp>
      <p:sp>
        <p:nvSpPr>
          <p:cNvPr id="187402" name="Text Box 10"/>
          <p:cNvSpPr txBox="1">
            <a:spLocks noChangeArrowheads="1"/>
          </p:cNvSpPr>
          <p:nvPr/>
        </p:nvSpPr>
        <p:spPr bwMode="auto">
          <a:xfrm>
            <a:off x="5562600" y="5181600"/>
            <a:ext cx="1560513" cy="457200"/>
          </a:xfrm>
          <a:prstGeom prst="rect">
            <a:avLst/>
          </a:prstGeom>
          <a:noFill/>
          <a:ln w="9525">
            <a:noFill/>
            <a:miter lim="800000"/>
            <a:headEnd/>
            <a:tailEnd/>
          </a:ln>
          <a:effectLst/>
        </p:spPr>
        <p:txBody>
          <a:bodyPr wrap="none">
            <a:spAutoFit/>
          </a:bodyPr>
          <a:lstStyle/>
          <a:p>
            <a:r>
              <a:rPr lang="en-US">
                <a:solidFill>
                  <a:srgbClr val="FF0000"/>
                </a:solidFill>
              </a:rPr>
              <a:t>cell motion</a:t>
            </a:r>
          </a:p>
        </p:txBody>
      </p:sp>
      <p:sp>
        <p:nvSpPr>
          <p:cNvPr id="187403" name="Text Box 11"/>
          <p:cNvSpPr txBox="1">
            <a:spLocks noChangeArrowheads="1"/>
          </p:cNvSpPr>
          <p:nvPr/>
        </p:nvSpPr>
        <p:spPr bwMode="auto">
          <a:xfrm>
            <a:off x="4611688" y="5791200"/>
            <a:ext cx="2720975" cy="457200"/>
          </a:xfrm>
          <a:prstGeom prst="rect">
            <a:avLst/>
          </a:prstGeom>
          <a:noFill/>
          <a:ln w="9525">
            <a:noFill/>
            <a:miter lim="800000"/>
            <a:headEnd/>
            <a:tailEnd/>
          </a:ln>
          <a:effectLst/>
        </p:spPr>
        <p:txBody>
          <a:bodyPr wrap="none">
            <a:spAutoFit/>
          </a:bodyPr>
          <a:lstStyle/>
          <a:p>
            <a:r>
              <a:rPr lang="en-US">
                <a:solidFill>
                  <a:schemeClr val="accent2"/>
                </a:solidFill>
              </a:rPr>
              <a:t>movement of system</a:t>
            </a:r>
          </a:p>
        </p:txBody>
      </p:sp>
      <p:sp>
        <p:nvSpPr>
          <p:cNvPr id="187404" name="Text Box 12"/>
          <p:cNvSpPr txBox="1">
            <a:spLocks noChangeArrowheads="1"/>
          </p:cNvSpPr>
          <p:nvPr/>
        </p:nvSpPr>
        <p:spPr bwMode="auto">
          <a:xfrm>
            <a:off x="838200" y="6248400"/>
            <a:ext cx="1638300" cy="457200"/>
          </a:xfrm>
          <a:prstGeom prst="rect">
            <a:avLst/>
          </a:prstGeom>
          <a:noFill/>
          <a:ln w="9525">
            <a:noFill/>
            <a:miter lim="800000"/>
            <a:headEnd/>
            <a:tailEnd/>
          </a:ln>
          <a:effectLst/>
        </p:spPr>
        <p:txBody>
          <a:bodyPr wrap="none">
            <a:spAutoFit/>
          </a:bodyPr>
          <a:lstStyle/>
          <a:p>
            <a:r>
              <a:rPr lang="en-US">
                <a:solidFill>
                  <a:srgbClr val="33CC33"/>
                </a:solidFill>
              </a:rPr>
              <a:t>propagation</a:t>
            </a:r>
          </a:p>
        </p:txBody>
      </p:sp>
      <p:sp>
        <p:nvSpPr>
          <p:cNvPr id="187405" name="Text Box 13"/>
          <p:cNvSpPr txBox="1">
            <a:spLocks noChangeArrowheads="1"/>
          </p:cNvSpPr>
          <p:nvPr/>
        </p:nvSpPr>
        <p:spPr bwMode="auto">
          <a:xfrm>
            <a:off x="228600" y="5410200"/>
            <a:ext cx="2325688" cy="457200"/>
          </a:xfrm>
          <a:prstGeom prst="rect">
            <a:avLst/>
          </a:prstGeom>
          <a:noFill/>
          <a:ln w="9525">
            <a:noFill/>
            <a:miter lim="800000"/>
            <a:headEnd/>
            <a:tailEnd/>
          </a:ln>
          <a:effectLst/>
        </p:spPr>
        <p:txBody>
          <a:bodyPr wrap="none">
            <a:spAutoFit/>
          </a:bodyPr>
          <a:lstStyle/>
          <a:p>
            <a:r>
              <a:rPr lang="en-US"/>
              <a:t>from Fig 8.10b…</a:t>
            </a:r>
          </a:p>
        </p:txBody>
      </p:sp>
      <p:sp>
        <p:nvSpPr>
          <p:cNvPr id="187406" name="Line 14"/>
          <p:cNvSpPr>
            <a:spLocks noChangeShapeType="1"/>
          </p:cNvSpPr>
          <p:nvPr/>
        </p:nvSpPr>
        <p:spPr bwMode="auto">
          <a:xfrm>
            <a:off x="152400" y="5105400"/>
            <a:ext cx="86868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08547" name="Text Box 4"/>
          <p:cNvSpPr txBox="1">
            <a:spLocks noChangeArrowheads="1"/>
          </p:cNvSpPr>
          <p:nvPr/>
        </p:nvSpPr>
        <p:spPr bwMode="auto">
          <a:xfrm>
            <a:off x="152400" y="5127625"/>
            <a:ext cx="8763000" cy="1196975"/>
          </a:xfrm>
          <a:prstGeom prst="rect">
            <a:avLst/>
          </a:prstGeom>
          <a:solidFill>
            <a:schemeClr val="bg1"/>
          </a:solidFill>
          <a:ln w="9525">
            <a:solidFill>
              <a:srgbClr val="FF0000"/>
            </a:solidFill>
            <a:miter lim="800000"/>
            <a:headEnd/>
            <a:tailEnd/>
          </a:ln>
        </p:spPr>
        <p:txBody>
          <a:bodyPr>
            <a:spAutoFit/>
          </a:bodyPr>
          <a:lstStyle/>
          <a:p>
            <a:r>
              <a:rPr lang="en-US"/>
              <a:t>Comparison of lifting by the gust front in (a) no-shear, single-cell environment and (b) a moderate-shear, multicell environment (shear is westerly) (Fig 8.12)</a:t>
            </a:r>
          </a:p>
        </p:txBody>
      </p:sp>
      <p:pic>
        <p:nvPicPr>
          <p:cNvPr id="108549" name="Picture 5" descr="C:\Documents and Settings\Douglas K. Miller\My Documents\schoolstuff\atms316\png_figs\fig8.12.png"/>
          <p:cNvPicPr>
            <a:picLocks noChangeAspect="1" noChangeArrowheads="1"/>
          </p:cNvPicPr>
          <p:nvPr/>
        </p:nvPicPr>
        <p:blipFill>
          <a:blip r:embed="rId3" cstate="print"/>
          <a:srcRect/>
          <a:stretch>
            <a:fillRect/>
          </a:stretch>
        </p:blipFill>
        <p:spPr bwMode="auto">
          <a:xfrm>
            <a:off x="152400" y="101600"/>
            <a:ext cx="7620000" cy="48815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28600" y="1828800"/>
            <a:ext cx="5715000" cy="4800600"/>
          </a:xfrm>
        </p:spPr>
        <p:txBody>
          <a:bodyPr/>
          <a:lstStyle/>
          <a:p>
            <a:pPr eaLnBrk="1" hangingPunct="1"/>
            <a:r>
              <a:rPr lang="en-US" smtClean="0"/>
              <a:t>Chapter 8, p. 201 - 224</a:t>
            </a:r>
          </a:p>
          <a:p>
            <a:pPr lvl="1" eaLnBrk="1" hangingPunct="1"/>
            <a:r>
              <a:rPr lang="en-US" smtClean="0"/>
              <a:t>Role of vertical wind shear</a:t>
            </a:r>
          </a:p>
          <a:p>
            <a:pPr lvl="1" eaLnBrk="1" hangingPunct="1"/>
            <a:r>
              <a:rPr lang="en-US" smtClean="0"/>
              <a:t>Single-cell convection</a:t>
            </a:r>
            <a:endParaRPr lang="en-US" sz="2000" smtClean="0"/>
          </a:p>
          <a:p>
            <a:pPr lvl="1" eaLnBrk="1" hangingPunct="1"/>
            <a:r>
              <a:rPr lang="en-US" smtClean="0"/>
              <a:t>Multicellular convection</a:t>
            </a:r>
          </a:p>
          <a:p>
            <a:pPr lvl="1" eaLnBrk="1" hangingPunct="1"/>
            <a:r>
              <a:rPr lang="en-US" smtClean="0"/>
              <a:t>Supercell convection</a:t>
            </a:r>
          </a:p>
          <a:p>
            <a:pPr lvl="2" eaLnBrk="1" hangingPunct="1"/>
            <a:r>
              <a:rPr lang="en-US" smtClean="0"/>
              <a:t>Definition of a supercell and characteristics of supercell environments</a:t>
            </a:r>
          </a:p>
          <a:p>
            <a:pPr lvl="2" eaLnBrk="1" hangingPunct="1"/>
            <a:r>
              <a:rPr lang="en-US" smtClean="0"/>
              <a:t>Structure of supercells</a:t>
            </a:r>
          </a:p>
        </p:txBody>
      </p:sp>
      <p:sp>
        <p:nvSpPr>
          <p:cNvPr id="8195" name="Rectangle 3"/>
          <p:cNvSpPr>
            <a:spLocks noGrp="1" noChangeArrowheads="1"/>
          </p:cNvSpPr>
          <p:nvPr>
            <p:ph type="title"/>
          </p:nvPr>
        </p:nvSpPr>
        <p:spPr/>
        <p:txBody>
          <a:bodyPr/>
          <a:lstStyle/>
          <a:p>
            <a:pPr eaLnBrk="1" hangingPunct="1"/>
            <a:r>
              <a:rPr lang="en-US" sz="4000" smtClean="0"/>
              <a:t>ATMS 316- Isolated Convection</a:t>
            </a:r>
          </a:p>
        </p:txBody>
      </p:sp>
      <p:pic>
        <p:nvPicPr>
          <p:cNvPr id="8198" name="Picture 6"/>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8199" name="Text Box 7"/>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89443"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89444" name="Rectangle 6"/>
          <p:cNvSpPr>
            <a:spLocks noGrp="1" noChangeArrowheads="1"/>
          </p:cNvSpPr>
          <p:nvPr>
            <p:ph type="body" sz="half" idx="4294967295"/>
          </p:nvPr>
        </p:nvSpPr>
        <p:spPr>
          <a:xfrm>
            <a:off x="304800" y="2057400"/>
            <a:ext cx="5105400" cy="4572000"/>
          </a:xfrm>
        </p:spPr>
        <p:txBody>
          <a:bodyPr/>
          <a:lstStyle/>
          <a:p>
            <a:pPr eaLnBrk="1" hangingPunct="1"/>
            <a:r>
              <a:rPr lang="en-US" sz="2800" smtClean="0"/>
              <a:t>Multicellular convection</a:t>
            </a:r>
          </a:p>
          <a:p>
            <a:pPr lvl="1" eaLnBrk="1" hangingPunct="1"/>
            <a:r>
              <a:rPr lang="en-US" sz="2400" smtClean="0"/>
              <a:t>Lifting tends to be deepest along the portion of the gust front where the environmental and outflow-induced horizontal vorticity cancel most</a:t>
            </a:r>
          </a:p>
          <a:p>
            <a:pPr lvl="2" eaLnBrk="1" hangingPunct="1"/>
            <a:r>
              <a:rPr lang="en-US" sz="2000" smtClean="0"/>
              <a:t>enhanced (suppressed) on the downshear (upshear) flank of the outflow</a:t>
            </a:r>
          </a:p>
        </p:txBody>
      </p:sp>
      <p:pic>
        <p:nvPicPr>
          <p:cNvPr id="189454" name="Picture 14" descr="C:\Documents and Settings\Douglas K. Miller\My Documents\schoolstuff\atms316\png_figs\fig8.12.png"/>
          <p:cNvPicPr>
            <a:picLocks noChangeAspect="1" noChangeArrowheads="1"/>
          </p:cNvPicPr>
          <p:nvPr/>
        </p:nvPicPr>
        <p:blipFill>
          <a:blip r:embed="rId3" cstate="print"/>
          <a:srcRect/>
          <a:stretch>
            <a:fillRect/>
          </a:stretch>
        </p:blipFill>
        <p:spPr bwMode="auto">
          <a:xfrm>
            <a:off x="5105400" y="101600"/>
            <a:ext cx="3962400" cy="253841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91491"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91492" name="Rectangle 6"/>
          <p:cNvSpPr>
            <a:spLocks noGrp="1" noChangeArrowheads="1"/>
          </p:cNvSpPr>
          <p:nvPr>
            <p:ph type="body" sz="half" idx="4294967295"/>
          </p:nvPr>
        </p:nvSpPr>
        <p:spPr>
          <a:xfrm>
            <a:off x="304800" y="2057400"/>
            <a:ext cx="8305800" cy="4572000"/>
          </a:xfrm>
        </p:spPr>
        <p:txBody>
          <a:bodyPr/>
          <a:lstStyle/>
          <a:p>
            <a:pPr eaLnBrk="1" hangingPunct="1"/>
            <a:r>
              <a:rPr lang="en-US" sz="2800" smtClean="0"/>
              <a:t>Multicellular convection</a:t>
            </a:r>
          </a:p>
          <a:p>
            <a:pPr lvl="1" eaLnBrk="1" hangingPunct="1"/>
            <a:r>
              <a:rPr lang="en-US" sz="2400" smtClean="0"/>
              <a:t>Initiation of new cells</a:t>
            </a:r>
          </a:p>
          <a:p>
            <a:pPr lvl="2" eaLnBrk="1" hangingPunct="1"/>
            <a:r>
              <a:rPr lang="en-US" sz="2200" smtClean="0"/>
              <a:t>Vertical motion along a gust front is also influenced by the strength of the storm-relative headwind encountered by the gust front</a:t>
            </a:r>
          </a:p>
          <a:p>
            <a:pPr lvl="3" eaLnBrk="1" hangingPunct="1"/>
            <a:r>
              <a:rPr lang="en-US" smtClean="0"/>
              <a:t>Straight hodograph </a:t>
            </a:r>
            <a:r>
              <a:rPr lang="en-US" smtClean="0">
                <a:sym typeface="Wingdings" pitchFamily="2" charset="2"/>
              </a:rPr>
              <a:t> strongest headwinds at downshear flank</a:t>
            </a:r>
          </a:p>
          <a:p>
            <a:pPr lvl="3" eaLnBrk="1" hangingPunct="1"/>
            <a:r>
              <a:rPr lang="en-US" smtClean="0">
                <a:sym typeface="Wingdings" pitchFamily="2" charset="2"/>
              </a:rPr>
              <a:t>Curved hodograph (Fig. 8.13)…</a:t>
            </a:r>
            <a:endParaRPr lang="en-US" smtClean="0"/>
          </a:p>
        </p:txBody>
      </p:sp>
      <p:pic>
        <p:nvPicPr>
          <p:cNvPr id="191493" name="Picture 5" descr="C:\Documents and Settings\Douglas K. Miller\My Documents\schoolstuff\atms316\png_figs\fig8.12.png"/>
          <p:cNvPicPr>
            <a:picLocks noChangeAspect="1" noChangeArrowheads="1"/>
          </p:cNvPicPr>
          <p:nvPr/>
        </p:nvPicPr>
        <p:blipFill>
          <a:blip r:embed="rId3" cstate="print"/>
          <a:srcRect/>
          <a:stretch>
            <a:fillRect/>
          </a:stretch>
        </p:blipFill>
        <p:spPr bwMode="auto">
          <a:xfrm>
            <a:off x="4648200" y="101600"/>
            <a:ext cx="4419600" cy="28321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r>
              <a:rPr lang="en-US" sz="4000" smtClean="0"/>
              <a:t>ATMS 316- Isolated Convection</a:t>
            </a:r>
          </a:p>
        </p:txBody>
      </p:sp>
      <p:pic>
        <p:nvPicPr>
          <p:cNvPr id="110597" name="Picture 5" descr="C:\Documents and Settings\Douglas K. Miller\My Documents\schoolstuff\atms316\png_figs\fig8.13.png"/>
          <p:cNvPicPr>
            <a:picLocks noChangeAspect="1" noChangeArrowheads="1"/>
          </p:cNvPicPr>
          <p:nvPr/>
        </p:nvPicPr>
        <p:blipFill>
          <a:blip r:embed="rId3" cstate="print"/>
          <a:srcRect/>
          <a:stretch>
            <a:fillRect/>
          </a:stretch>
        </p:blipFill>
        <p:spPr bwMode="auto">
          <a:xfrm>
            <a:off x="1143000" y="100013"/>
            <a:ext cx="6022975" cy="5480050"/>
          </a:xfrm>
          <a:prstGeom prst="rect">
            <a:avLst/>
          </a:prstGeom>
          <a:noFill/>
        </p:spPr>
      </p:pic>
      <p:sp>
        <p:nvSpPr>
          <p:cNvPr id="110598" name="Text Box 4"/>
          <p:cNvSpPr txBox="1">
            <a:spLocks noChangeArrowheads="1"/>
          </p:cNvSpPr>
          <p:nvPr/>
        </p:nvSpPr>
        <p:spPr bwMode="auto">
          <a:xfrm>
            <a:off x="228600" y="5638800"/>
            <a:ext cx="8763000" cy="1196975"/>
          </a:xfrm>
          <a:prstGeom prst="rect">
            <a:avLst/>
          </a:prstGeom>
          <a:solidFill>
            <a:schemeClr val="bg1"/>
          </a:solidFill>
          <a:ln w="9525">
            <a:solidFill>
              <a:srgbClr val="FF0000"/>
            </a:solidFill>
            <a:miter lim="800000"/>
            <a:headEnd/>
            <a:tailEnd/>
          </a:ln>
        </p:spPr>
        <p:txBody>
          <a:bodyPr>
            <a:spAutoFit/>
          </a:bodyPr>
          <a:lstStyle/>
          <a:p>
            <a:r>
              <a:rPr lang="en-US"/>
              <a:t>Simulation of multicellular convection in which the hodograph is curved, cell motion (c), mean 0-1 km s-r wind (v-c), 0-1 km vector wind difference (S)  (Fig 8.13)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93539"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93544" name="Rectangle 6"/>
          <p:cNvSpPr>
            <a:spLocks noChangeArrowheads="1"/>
          </p:cNvSpPr>
          <p:nvPr/>
        </p:nvSpPr>
        <p:spPr bwMode="auto">
          <a:xfrm>
            <a:off x="304800" y="2057400"/>
            <a:ext cx="8305800" cy="4572000"/>
          </a:xfrm>
          <a:prstGeom prst="rect">
            <a:avLst/>
          </a:prstGeom>
          <a:noFill/>
          <a:ln w="9525">
            <a:noFill/>
            <a:miter lim="800000"/>
            <a:headEnd/>
            <a:tailEnd/>
          </a:ln>
        </p:spPr>
        <p:txBody>
          <a:bodyPr/>
          <a:lstStyle/>
          <a:p>
            <a:pPr marL="342900" indent="-342900">
              <a:spcBef>
                <a:spcPct val="20000"/>
              </a:spcBef>
              <a:buFontTx/>
              <a:buChar char="•"/>
            </a:pPr>
            <a:r>
              <a:rPr lang="en-US" sz="2800"/>
              <a:t>Multicellular convection</a:t>
            </a:r>
          </a:p>
          <a:p>
            <a:pPr marL="742950" lvl="1" indent="-285750">
              <a:spcBef>
                <a:spcPct val="20000"/>
              </a:spcBef>
              <a:buFontTx/>
              <a:buChar char="–"/>
            </a:pPr>
            <a:r>
              <a:rPr lang="en-US"/>
              <a:t>Initiation of new cells</a:t>
            </a:r>
          </a:p>
          <a:p>
            <a:pPr marL="1143000" lvl="2" indent="-228600">
              <a:spcBef>
                <a:spcPct val="20000"/>
              </a:spcBef>
              <a:buFontTx/>
              <a:buChar char="•"/>
            </a:pPr>
            <a:r>
              <a:rPr lang="en-US" sz="2200"/>
              <a:t>Vertical motion along a gust front is also influenced by the strength of the storm-relative headwind encountered by the gust front</a:t>
            </a:r>
          </a:p>
          <a:p>
            <a:pPr marL="1600200" lvl="3" indent="-228600">
              <a:spcBef>
                <a:spcPct val="20000"/>
              </a:spcBef>
              <a:buFontTx/>
              <a:buChar char="–"/>
            </a:pPr>
            <a:r>
              <a:rPr lang="en-US" sz="2000"/>
              <a:t>Straight hodograph </a:t>
            </a:r>
            <a:r>
              <a:rPr lang="en-US" sz="2000">
                <a:sym typeface="Wingdings" pitchFamily="2" charset="2"/>
              </a:rPr>
              <a:t> strongest headwinds at downshear flank</a:t>
            </a:r>
          </a:p>
          <a:p>
            <a:pPr marL="1600200" lvl="3" indent="-228600">
              <a:spcBef>
                <a:spcPct val="20000"/>
              </a:spcBef>
              <a:buFontTx/>
              <a:buChar char="–"/>
            </a:pPr>
            <a:r>
              <a:rPr lang="en-US" sz="2000">
                <a:sym typeface="Wingdings" pitchFamily="2" charset="2"/>
              </a:rPr>
              <a:t>Curved hodograph (Fig. 8.13) strongest headwind may not be on the downshear flank of the gust front</a:t>
            </a:r>
          </a:p>
          <a:p>
            <a:pPr marL="2057400" lvl="4" indent="-228600">
              <a:spcBef>
                <a:spcPct val="20000"/>
              </a:spcBef>
              <a:buFontTx/>
              <a:buChar char="–"/>
            </a:pPr>
            <a:r>
              <a:rPr lang="en-US" sz="2000"/>
              <a:t>shear (S) points toward NE, mean low-level env. storm-relative wind (v-c) points toward W/SW</a:t>
            </a:r>
          </a:p>
          <a:p>
            <a:pPr marL="2057400" lvl="4" indent="-228600">
              <a:spcBef>
                <a:spcPct val="20000"/>
              </a:spcBef>
              <a:buFontTx/>
              <a:buChar char="–"/>
            </a:pPr>
            <a:r>
              <a:rPr lang="en-US" sz="2000"/>
              <a:t>New cells develop along the gust front in an arc extending from the flank to the N and to the E, overall propagation toward the NE</a:t>
            </a:r>
          </a:p>
        </p:txBody>
      </p:sp>
      <p:pic>
        <p:nvPicPr>
          <p:cNvPr id="193543" name="Picture 7" descr="C:\Documents and Settings\Douglas K. Miller\My Documents\schoolstuff\atms316\png_figs\fig8.13.png"/>
          <p:cNvPicPr>
            <a:picLocks noChangeAspect="1" noChangeArrowheads="1"/>
          </p:cNvPicPr>
          <p:nvPr/>
        </p:nvPicPr>
        <p:blipFill>
          <a:blip r:embed="rId3" cstate="print"/>
          <a:srcRect/>
          <a:stretch>
            <a:fillRect/>
          </a:stretch>
        </p:blipFill>
        <p:spPr bwMode="auto">
          <a:xfrm>
            <a:off x="4413250" y="39688"/>
            <a:ext cx="4730750" cy="430371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95587" name="Rectangle 7"/>
          <p:cNvSpPr>
            <a:spLocks noGrp="1" noChangeArrowheads="1"/>
          </p:cNvSpPr>
          <p:nvPr>
            <p:ph type="title" idx="4294967295"/>
          </p:nvPr>
        </p:nvSpPr>
        <p:spPr/>
        <p:txBody>
          <a:bodyPr/>
          <a:lstStyle/>
          <a:p>
            <a:pPr eaLnBrk="1" hangingPunct="1"/>
            <a:r>
              <a:rPr lang="en-US" smtClean="0"/>
              <a:t>ATMS 316- Isolated Convection</a:t>
            </a:r>
          </a:p>
        </p:txBody>
      </p:sp>
      <p:pic>
        <p:nvPicPr>
          <p:cNvPr id="195590" name="Picture 6" descr="C:\Documents and Settings\Douglas K. Miller\My Documents\schoolstuff\atms316\png_figs\fig8.14.png"/>
          <p:cNvPicPr>
            <a:picLocks noChangeAspect="1" noChangeArrowheads="1"/>
          </p:cNvPicPr>
          <p:nvPr/>
        </p:nvPicPr>
        <p:blipFill>
          <a:blip r:embed="rId3" cstate="print"/>
          <a:srcRect/>
          <a:stretch>
            <a:fillRect/>
          </a:stretch>
        </p:blipFill>
        <p:spPr bwMode="auto">
          <a:xfrm>
            <a:off x="4953000" y="76200"/>
            <a:ext cx="4114800" cy="3159125"/>
          </a:xfrm>
          <a:prstGeom prst="rect">
            <a:avLst/>
          </a:prstGeom>
          <a:noFill/>
        </p:spPr>
      </p:pic>
      <p:sp>
        <p:nvSpPr>
          <p:cNvPr id="195591" name="Rectangle 6"/>
          <p:cNvSpPr>
            <a:spLocks noChangeArrowheads="1"/>
          </p:cNvSpPr>
          <p:nvPr/>
        </p:nvSpPr>
        <p:spPr bwMode="auto">
          <a:xfrm>
            <a:off x="304800" y="2057400"/>
            <a:ext cx="5181600" cy="4572000"/>
          </a:xfrm>
          <a:prstGeom prst="rect">
            <a:avLst/>
          </a:prstGeom>
          <a:noFill/>
          <a:ln w="9525">
            <a:noFill/>
            <a:miter lim="800000"/>
            <a:headEnd/>
            <a:tailEnd/>
          </a:ln>
        </p:spPr>
        <p:txBody>
          <a:bodyPr/>
          <a:lstStyle/>
          <a:p>
            <a:pPr marL="342900" indent="-342900">
              <a:spcBef>
                <a:spcPct val="20000"/>
              </a:spcBef>
              <a:buFontTx/>
              <a:buChar char="•"/>
            </a:pPr>
            <a:r>
              <a:rPr lang="en-US" sz="2800"/>
              <a:t>Multicellular convection</a:t>
            </a:r>
          </a:p>
          <a:p>
            <a:pPr marL="742950" lvl="1" indent="-285750">
              <a:spcBef>
                <a:spcPct val="20000"/>
              </a:spcBef>
              <a:buFontTx/>
              <a:buChar char="–"/>
            </a:pPr>
            <a:r>
              <a:rPr lang="en-US"/>
              <a:t>Environmental heterogeneities</a:t>
            </a:r>
          </a:p>
          <a:p>
            <a:pPr marL="1143000" lvl="2" indent="-228600">
              <a:spcBef>
                <a:spcPct val="20000"/>
              </a:spcBef>
              <a:buFontTx/>
              <a:buChar char="•"/>
            </a:pPr>
            <a:r>
              <a:rPr lang="en-US" sz="2200"/>
              <a:t>Mesoscale boundary (outflow, dryline)</a:t>
            </a:r>
          </a:p>
          <a:p>
            <a:pPr marL="1143000" lvl="2" indent="-228600">
              <a:spcBef>
                <a:spcPct val="20000"/>
              </a:spcBef>
              <a:buFontTx/>
              <a:buChar char="•"/>
            </a:pPr>
            <a:r>
              <a:rPr lang="en-US" sz="2200"/>
              <a:t>Synoptic front</a:t>
            </a:r>
          </a:p>
          <a:p>
            <a:pPr marL="1143000" lvl="2" indent="-228600">
              <a:spcBef>
                <a:spcPct val="20000"/>
              </a:spcBef>
              <a:buFontTx/>
              <a:buChar char="•"/>
            </a:pPr>
            <a:r>
              <a:rPr lang="en-US" sz="2200"/>
              <a:t>Terrain</a:t>
            </a:r>
          </a:p>
          <a:p>
            <a:pPr marL="1143000" lvl="2" indent="-228600">
              <a:spcBef>
                <a:spcPct val="20000"/>
              </a:spcBef>
            </a:pPr>
            <a:r>
              <a:rPr lang="en-US" sz="2200" i="1" u="sng"/>
              <a:t>backbuilding</a:t>
            </a:r>
            <a:r>
              <a:rPr lang="en-US" sz="2200"/>
              <a:t> – system propagation is in the opposite direction to individual cell motions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97635" name="Rectangle 7"/>
          <p:cNvSpPr>
            <a:spLocks noGrp="1" noChangeArrowheads="1"/>
          </p:cNvSpPr>
          <p:nvPr>
            <p:ph type="title" idx="4294967295"/>
          </p:nvPr>
        </p:nvSpPr>
        <p:spPr/>
        <p:txBody>
          <a:bodyPr/>
          <a:lstStyle/>
          <a:p>
            <a:pPr eaLnBrk="1" hangingPunct="1"/>
            <a:r>
              <a:rPr lang="en-US" smtClean="0"/>
              <a:t>ATMS 316- Isolated Convection</a:t>
            </a:r>
          </a:p>
        </p:txBody>
      </p:sp>
      <p:pic>
        <p:nvPicPr>
          <p:cNvPr id="197636" name="Picture 4" descr="C:\Documents and Settings\Douglas K. Miller\My Documents\schoolstuff\atms316\png_figs\fig8.14.png"/>
          <p:cNvPicPr>
            <a:picLocks noChangeAspect="1" noChangeArrowheads="1"/>
          </p:cNvPicPr>
          <p:nvPr/>
        </p:nvPicPr>
        <p:blipFill>
          <a:blip r:embed="rId3" cstate="print"/>
          <a:srcRect/>
          <a:stretch>
            <a:fillRect/>
          </a:stretch>
        </p:blipFill>
        <p:spPr bwMode="auto">
          <a:xfrm>
            <a:off x="4953000" y="76200"/>
            <a:ext cx="4114800" cy="3159125"/>
          </a:xfrm>
          <a:prstGeom prst="rect">
            <a:avLst/>
          </a:prstGeom>
          <a:noFill/>
        </p:spPr>
      </p:pic>
      <p:sp>
        <p:nvSpPr>
          <p:cNvPr id="197637" name="Rectangle 6"/>
          <p:cNvSpPr>
            <a:spLocks noChangeArrowheads="1"/>
          </p:cNvSpPr>
          <p:nvPr/>
        </p:nvSpPr>
        <p:spPr bwMode="auto">
          <a:xfrm>
            <a:off x="304800" y="2057400"/>
            <a:ext cx="5181600" cy="4572000"/>
          </a:xfrm>
          <a:prstGeom prst="rect">
            <a:avLst/>
          </a:prstGeom>
          <a:noFill/>
          <a:ln w="9525">
            <a:noFill/>
            <a:miter lim="800000"/>
            <a:headEnd/>
            <a:tailEnd/>
          </a:ln>
        </p:spPr>
        <p:txBody>
          <a:bodyPr/>
          <a:lstStyle/>
          <a:p>
            <a:pPr marL="342900" indent="-342900">
              <a:spcBef>
                <a:spcPct val="20000"/>
              </a:spcBef>
              <a:buFontTx/>
              <a:buChar char="•"/>
            </a:pPr>
            <a:r>
              <a:rPr lang="en-US" sz="2800"/>
              <a:t>Multicellular convection</a:t>
            </a:r>
          </a:p>
          <a:p>
            <a:pPr marL="742950" lvl="1" indent="-285750">
              <a:spcBef>
                <a:spcPct val="20000"/>
              </a:spcBef>
              <a:buFontTx/>
              <a:buChar char="–"/>
            </a:pPr>
            <a:r>
              <a:rPr lang="en-US"/>
              <a:t>Environmental heterogeneities</a:t>
            </a:r>
          </a:p>
          <a:p>
            <a:pPr marL="1143000" lvl="2" indent="-228600">
              <a:spcBef>
                <a:spcPct val="20000"/>
              </a:spcBef>
              <a:buFontTx/>
              <a:buChar char="•"/>
            </a:pPr>
            <a:r>
              <a:rPr lang="en-US" sz="2200"/>
              <a:t>Variability of CIN</a:t>
            </a:r>
          </a:p>
          <a:p>
            <a:pPr marL="1600200" lvl="3" indent="-228600">
              <a:spcBef>
                <a:spcPct val="20000"/>
              </a:spcBef>
              <a:buFontTx/>
              <a:buChar char="•"/>
            </a:pPr>
            <a:r>
              <a:rPr lang="en-US" sz="2200"/>
              <a:t>New cell generation (and system propagation) depend on where superposition of gust front lifting and weak CIN is optimal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12643" name="Text Box 4"/>
          <p:cNvSpPr txBox="1">
            <a:spLocks noChangeArrowheads="1"/>
          </p:cNvSpPr>
          <p:nvPr/>
        </p:nvSpPr>
        <p:spPr bwMode="auto">
          <a:xfrm>
            <a:off x="228600" y="5949950"/>
            <a:ext cx="8763000" cy="831850"/>
          </a:xfrm>
          <a:prstGeom prst="rect">
            <a:avLst/>
          </a:prstGeom>
          <a:solidFill>
            <a:schemeClr val="bg1"/>
          </a:solidFill>
          <a:ln w="9525">
            <a:solidFill>
              <a:srgbClr val="FF0000"/>
            </a:solidFill>
            <a:miter lim="800000"/>
            <a:headEnd/>
            <a:tailEnd/>
          </a:ln>
        </p:spPr>
        <p:txBody>
          <a:bodyPr>
            <a:spAutoFit/>
          </a:bodyPr>
          <a:lstStyle/>
          <a:p>
            <a:r>
              <a:rPr lang="en-US"/>
              <a:t>Simulation of multicellular convection in which the environment contains horizontally varying moisture and CIN (Fig 8.14)</a:t>
            </a:r>
          </a:p>
        </p:txBody>
      </p:sp>
      <p:pic>
        <p:nvPicPr>
          <p:cNvPr id="112645" name="Picture 5" descr="C:\Documents and Settings\Douglas K. Miller\My Documents\schoolstuff\atms316\png_figs\fig8.14.png"/>
          <p:cNvPicPr>
            <a:picLocks noChangeAspect="1" noChangeArrowheads="1"/>
          </p:cNvPicPr>
          <p:nvPr/>
        </p:nvPicPr>
        <p:blipFill>
          <a:blip r:embed="rId3" cstate="print"/>
          <a:srcRect/>
          <a:stretch>
            <a:fillRect/>
          </a:stretch>
        </p:blipFill>
        <p:spPr bwMode="auto">
          <a:xfrm>
            <a:off x="304800" y="76200"/>
            <a:ext cx="7620000" cy="5849938"/>
          </a:xfrm>
          <a:prstGeom prst="rect">
            <a:avLst/>
          </a:prstGeom>
          <a:noFill/>
        </p:spPr>
      </p:pic>
      <p:sp>
        <p:nvSpPr>
          <p:cNvPr id="112646" name="Line 6"/>
          <p:cNvSpPr>
            <a:spLocks noChangeShapeType="1"/>
          </p:cNvSpPr>
          <p:nvPr/>
        </p:nvSpPr>
        <p:spPr bwMode="auto">
          <a:xfrm>
            <a:off x="8001000" y="1905000"/>
            <a:ext cx="0" cy="2209800"/>
          </a:xfrm>
          <a:prstGeom prst="line">
            <a:avLst/>
          </a:prstGeom>
          <a:noFill/>
          <a:ln w="76200">
            <a:solidFill>
              <a:srgbClr val="FF0000"/>
            </a:solidFill>
            <a:round/>
            <a:headEnd type="triangle" w="med" len="med"/>
            <a:tailEnd/>
          </a:ln>
          <a:effectLst/>
        </p:spPr>
        <p:txBody>
          <a:bodyPr/>
          <a:lstStyle/>
          <a:p>
            <a:endParaRPr lang="en-US"/>
          </a:p>
        </p:txBody>
      </p:sp>
      <p:sp>
        <p:nvSpPr>
          <p:cNvPr id="112647" name="Text Box 7"/>
          <p:cNvSpPr txBox="1">
            <a:spLocks noChangeArrowheads="1"/>
          </p:cNvSpPr>
          <p:nvPr/>
        </p:nvSpPr>
        <p:spPr bwMode="auto">
          <a:xfrm>
            <a:off x="7132638" y="4114800"/>
            <a:ext cx="1782762" cy="457200"/>
          </a:xfrm>
          <a:prstGeom prst="rect">
            <a:avLst/>
          </a:prstGeom>
          <a:noFill/>
          <a:ln w="9525">
            <a:noFill/>
            <a:miter lim="800000"/>
            <a:headEnd/>
            <a:tailEnd/>
          </a:ln>
          <a:effectLst/>
        </p:spPr>
        <p:txBody>
          <a:bodyPr wrap="none">
            <a:spAutoFit/>
          </a:bodyPr>
          <a:lstStyle/>
          <a:p>
            <a:r>
              <a:rPr lang="en-US"/>
              <a:t>CIN gradient</a:t>
            </a:r>
          </a:p>
        </p:txBody>
      </p:sp>
      <p:sp>
        <p:nvSpPr>
          <p:cNvPr id="112648" name="Text Box 8"/>
          <p:cNvSpPr txBox="1">
            <a:spLocks noChangeArrowheads="1"/>
          </p:cNvSpPr>
          <p:nvPr/>
        </p:nvSpPr>
        <p:spPr bwMode="auto">
          <a:xfrm>
            <a:off x="7315200" y="4841875"/>
            <a:ext cx="1446213" cy="457200"/>
          </a:xfrm>
          <a:prstGeom prst="rect">
            <a:avLst/>
          </a:prstGeom>
          <a:noFill/>
          <a:ln w="9525">
            <a:noFill/>
            <a:miter lim="800000"/>
            <a:headEnd/>
            <a:tailEnd/>
          </a:ln>
          <a:effectLst/>
        </p:spPr>
        <p:txBody>
          <a:bodyPr wrap="none">
            <a:spAutoFit/>
          </a:bodyPr>
          <a:lstStyle/>
          <a:p>
            <a:r>
              <a:rPr lang="en-US">
                <a:solidFill>
                  <a:srgbClr val="FF0000"/>
                </a:solidFill>
              </a:rPr>
              <a:t>(low CIN)</a:t>
            </a:r>
          </a:p>
        </p:txBody>
      </p:sp>
      <p:sp>
        <p:nvSpPr>
          <p:cNvPr id="112649" name="Text Box 9"/>
          <p:cNvSpPr txBox="1">
            <a:spLocks noChangeArrowheads="1"/>
          </p:cNvSpPr>
          <p:nvPr/>
        </p:nvSpPr>
        <p:spPr bwMode="auto">
          <a:xfrm>
            <a:off x="7239000" y="381000"/>
            <a:ext cx="1530350" cy="457200"/>
          </a:xfrm>
          <a:prstGeom prst="rect">
            <a:avLst/>
          </a:prstGeom>
          <a:noFill/>
          <a:ln w="9525">
            <a:noFill/>
            <a:miter lim="800000"/>
            <a:headEnd/>
            <a:tailEnd/>
          </a:ln>
          <a:effectLst/>
        </p:spPr>
        <p:txBody>
          <a:bodyPr wrap="none">
            <a:spAutoFit/>
          </a:bodyPr>
          <a:lstStyle/>
          <a:p>
            <a:r>
              <a:rPr lang="en-US">
                <a:solidFill>
                  <a:srgbClr val="FF0000"/>
                </a:solidFill>
              </a:rPr>
              <a:t>(high CIN)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99683" name="Rectangle 7"/>
          <p:cNvSpPr>
            <a:spLocks noGrp="1" noChangeArrowheads="1"/>
          </p:cNvSpPr>
          <p:nvPr>
            <p:ph type="title" idx="4294967295"/>
          </p:nvPr>
        </p:nvSpPr>
        <p:spPr/>
        <p:txBody>
          <a:bodyPr/>
          <a:lstStyle/>
          <a:p>
            <a:pPr eaLnBrk="1" hangingPunct="1"/>
            <a:r>
              <a:rPr lang="en-US" smtClean="0"/>
              <a:t>ATMS 316- Isolated Convection</a:t>
            </a:r>
          </a:p>
        </p:txBody>
      </p:sp>
      <p:pic>
        <p:nvPicPr>
          <p:cNvPr id="199684" name="Picture 4" descr="C:\Documents and Settings\Douglas K. Miller\My Documents\schoolstuff\atms316\png_figs\fig8.14.png"/>
          <p:cNvPicPr>
            <a:picLocks noChangeAspect="1" noChangeArrowheads="1"/>
          </p:cNvPicPr>
          <p:nvPr/>
        </p:nvPicPr>
        <p:blipFill>
          <a:blip r:embed="rId3" cstate="print"/>
          <a:srcRect/>
          <a:stretch>
            <a:fillRect/>
          </a:stretch>
        </p:blipFill>
        <p:spPr bwMode="auto">
          <a:xfrm>
            <a:off x="4953000" y="76200"/>
            <a:ext cx="4114800" cy="3159125"/>
          </a:xfrm>
          <a:prstGeom prst="rect">
            <a:avLst/>
          </a:prstGeom>
          <a:noFill/>
        </p:spPr>
      </p:pic>
      <p:sp>
        <p:nvSpPr>
          <p:cNvPr id="199685" name="Rectangle 6"/>
          <p:cNvSpPr>
            <a:spLocks noChangeArrowheads="1"/>
          </p:cNvSpPr>
          <p:nvPr/>
        </p:nvSpPr>
        <p:spPr bwMode="auto">
          <a:xfrm>
            <a:off x="304800" y="2057400"/>
            <a:ext cx="5181600" cy="4572000"/>
          </a:xfrm>
          <a:prstGeom prst="rect">
            <a:avLst/>
          </a:prstGeom>
          <a:noFill/>
          <a:ln w="9525">
            <a:noFill/>
            <a:miter lim="800000"/>
            <a:headEnd/>
            <a:tailEnd/>
          </a:ln>
        </p:spPr>
        <p:txBody>
          <a:bodyPr/>
          <a:lstStyle/>
          <a:p>
            <a:pPr marL="342900" indent="-342900">
              <a:spcBef>
                <a:spcPct val="20000"/>
              </a:spcBef>
              <a:buFontTx/>
              <a:buChar char="•"/>
            </a:pPr>
            <a:r>
              <a:rPr lang="en-US" sz="2800"/>
              <a:t>Multicellular convection</a:t>
            </a:r>
          </a:p>
          <a:p>
            <a:pPr marL="742950" lvl="1" indent="-285750">
              <a:spcBef>
                <a:spcPct val="20000"/>
              </a:spcBef>
              <a:buFontTx/>
              <a:buChar char="–"/>
            </a:pPr>
            <a:r>
              <a:rPr lang="en-US"/>
              <a:t>Environmental heterogeneities</a:t>
            </a:r>
          </a:p>
          <a:p>
            <a:pPr marL="1143000" lvl="2" indent="-228600">
              <a:spcBef>
                <a:spcPct val="20000"/>
              </a:spcBef>
              <a:buFontTx/>
              <a:buChar char="•"/>
            </a:pPr>
            <a:r>
              <a:rPr lang="en-US" sz="2200"/>
              <a:t>Variability of CIN</a:t>
            </a:r>
          </a:p>
          <a:p>
            <a:pPr marL="1600200" lvl="3" indent="-228600">
              <a:spcBef>
                <a:spcPct val="20000"/>
              </a:spcBef>
              <a:buFontTx/>
              <a:buChar char="•"/>
            </a:pPr>
            <a:r>
              <a:rPr lang="en-US" sz="2200"/>
              <a:t>Multicellular convection has a propagation component toward smaller CIN when CIN gradients exist in the environment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6691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66916"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Supercellular convection</a:t>
            </a:r>
          </a:p>
          <a:p>
            <a:pPr lvl="1" eaLnBrk="1" hangingPunct="1"/>
            <a:r>
              <a:rPr lang="en-US" sz="2400" smtClean="0"/>
              <a:t>Dynamic vertical pressure gradient forces act over large depths within supercells</a:t>
            </a:r>
          </a:p>
          <a:p>
            <a:pPr lvl="2" eaLnBrk="1" hangingPunct="1"/>
            <a:r>
              <a:rPr lang="en-US" sz="2000" smtClean="0"/>
              <a:t>lifting forces are largely independent of the gust front</a:t>
            </a:r>
          </a:p>
          <a:p>
            <a:pPr lvl="2" eaLnBrk="1" hangingPunct="1"/>
            <a:r>
              <a:rPr lang="en-US" sz="2000" smtClean="0"/>
              <a:t>propagate nearly continuously</a:t>
            </a:r>
          </a:p>
        </p:txBody>
      </p:sp>
      <p:pic>
        <p:nvPicPr>
          <p:cNvPr id="166917"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66918"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1731"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1732"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Supercellular convection</a:t>
            </a:r>
          </a:p>
          <a:p>
            <a:pPr lvl="1" eaLnBrk="1" hangingPunct="1"/>
            <a:r>
              <a:rPr lang="en-US" sz="2400" smtClean="0"/>
              <a:t>Least common storm type</a:t>
            </a:r>
          </a:p>
          <a:p>
            <a:pPr lvl="1" eaLnBrk="1" hangingPunct="1"/>
            <a:r>
              <a:rPr lang="en-US" sz="2400" smtClean="0"/>
              <a:t>Responsible for disproportionately large fraction of severe weather reports</a:t>
            </a:r>
          </a:p>
          <a:p>
            <a:pPr lvl="2" eaLnBrk="1" hangingPunct="1"/>
            <a:r>
              <a:rPr lang="en-US" sz="2000" smtClean="0"/>
              <a:t>Almost all reports of large hail (d &gt; 5 cm) and strong/ violent tornadoes (EF4 or EF5) are associated with supercell convection</a:t>
            </a:r>
          </a:p>
          <a:p>
            <a:pPr lvl="2" eaLnBrk="1" hangingPunct="1"/>
            <a:r>
              <a:rPr lang="en-US" sz="2000" smtClean="0"/>
              <a:t>High lightning flash rates</a:t>
            </a:r>
          </a:p>
          <a:p>
            <a:pPr lvl="2" eaLnBrk="1" hangingPunct="1"/>
            <a:r>
              <a:rPr lang="en-US" sz="2000" smtClean="0"/>
              <a:t>Long-lived (1-4 h lifetimes, as long as 8 h)</a:t>
            </a:r>
          </a:p>
        </p:txBody>
      </p:sp>
      <p:pic>
        <p:nvPicPr>
          <p:cNvPr id="201733"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201734"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027"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028" name="Rectangle 6"/>
          <p:cNvSpPr>
            <a:spLocks noGrp="1" noChangeArrowheads="1"/>
          </p:cNvSpPr>
          <p:nvPr>
            <p:ph type="body" sz="half" idx="4294967295"/>
          </p:nvPr>
        </p:nvSpPr>
        <p:spPr>
          <a:xfrm>
            <a:off x="304800" y="2057400"/>
            <a:ext cx="5334000" cy="4572000"/>
          </a:xfrm>
        </p:spPr>
        <p:txBody>
          <a:bodyPr/>
          <a:lstStyle/>
          <a:p>
            <a:pPr eaLnBrk="1" hangingPunct="1">
              <a:lnSpc>
                <a:spcPct val="90000"/>
              </a:lnSpc>
            </a:pPr>
            <a:r>
              <a:rPr lang="en-US" sz="2800" smtClean="0"/>
              <a:t>Role of vertical wind shear</a:t>
            </a:r>
          </a:p>
          <a:p>
            <a:pPr lvl="1" eaLnBrk="1" hangingPunct="1">
              <a:lnSpc>
                <a:spcPct val="90000"/>
              </a:lnSpc>
            </a:pPr>
            <a:r>
              <a:rPr lang="en-US" sz="2400" smtClean="0"/>
              <a:t>Organization affected by</a:t>
            </a:r>
          </a:p>
          <a:p>
            <a:pPr lvl="2" eaLnBrk="1" hangingPunct="1">
              <a:lnSpc>
                <a:spcPct val="90000"/>
              </a:lnSpc>
            </a:pPr>
            <a:r>
              <a:rPr lang="en-US" sz="2000" smtClean="0"/>
              <a:t>Vertical wind shear, CAPE, RH, and their vertical distribution</a:t>
            </a:r>
          </a:p>
          <a:p>
            <a:pPr lvl="1" eaLnBrk="1" hangingPunct="1">
              <a:lnSpc>
                <a:spcPct val="90000"/>
              </a:lnSpc>
            </a:pPr>
            <a:r>
              <a:rPr lang="en-US" sz="2400" smtClean="0"/>
              <a:t>Vertical wind shear exerts greatest influence on storm type</a:t>
            </a:r>
          </a:p>
          <a:p>
            <a:pPr lvl="2" eaLnBrk="1" hangingPunct="1">
              <a:lnSpc>
                <a:spcPct val="90000"/>
              </a:lnSpc>
            </a:pPr>
            <a:r>
              <a:rPr lang="en-US" sz="2000" smtClean="0"/>
              <a:t>Promotes storm organization and longevity</a:t>
            </a:r>
          </a:p>
          <a:p>
            <a:pPr lvl="2" eaLnBrk="1" hangingPunct="1">
              <a:lnSpc>
                <a:spcPct val="90000"/>
              </a:lnSpc>
            </a:pPr>
            <a:r>
              <a:rPr lang="en-US" sz="2000" smtClean="0"/>
              <a:t>Can be detrimental under certain conditions</a:t>
            </a:r>
          </a:p>
          <a:p>
            <a:pPr lvl="1" eaLnBrk="1" hangingPunct="1">
              <a:lnSpc>
                <a:spcPct val="90000"/>
              </a:lnSpc>
            </a:pPr>
            <a:r>
              <a:rPr lang="en-US" sz="2400" smtClean="0"/>
              <a:t>Quantifying vertical wind shear</a:t>
            </a:r>
          </a:p>
          <a:p>
            <a:pPr lvl="2" eaLnBrk="1" hangingPunct="1">
              <a:lnSpc>
                <a:spcPct val="90000"/>
              </a:lnSpc>
            </a:pPr>
            <a:r>
              <a:rPr lang="en-US" sz="2000" smtClean="0"/>
              <a:t>0-6 km vector wind difference; 0-6 km shear</a:t>
            </a:r>
          </a:p>
        </p:txBody>
      </p:sp>
      <p:pic>
        <p:nvPicPr>
          <p:cNvPr id="1029"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030" name="Text Box 6"/>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3779"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3780"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Supercellular convection</a:t>
            </a:r>
          </a:p>
          <a:p>
            <a:pPr lvl="1" eaLnBrk="1" hangingPunct="1"/>
            <a:r>
              <a:rPr lang="en-US" sz="2400" smtClean="0"/>
              <a:t>How to qualify?</a:t>
            </a:r>
          </a:p>
          <a:p>
            <a:pPr lvl="2" eaLnBrk="1" hangingPunct="1"/>
            <a:r>
              <a:rPr lang="en-US" sz="2000" u="sng" smtClean="0"/>
              <a:t>Dynamical criterion</a:t>
            </a:r>
            <a:r>
              <a:rPr lang="en-US" sz="2000" smtClean="0"/>
              <a:t>- presence of a persistent, deep mesocyclone within the updraft</a:t>
            </a:r>
          </a:p>
          <a:p>
            <a:pPr lvl="2" eaLnBrk="1" hangingPunct="1"/>
            <a:r>
              <a:rPr lang="en-US" sz="2000" smtClean="0"/>
              <a:t>Mesocyclone</a:t>
            </a:r>
          </a:p>
          <a:p>
            <a:pPr lvl="3" eaLnBrk="1" hangingPunct="1"/>
            <a:r>
              <a:rPr lang="en-US" sz="1800" smtClean="0"/>
              <a:t>3-8 km width</a:t>
            </a:r>
          </a:p>
          <a:p>
            <a:pPr lvl="3" eaLnBrk="1" hangingPunct="1"/>
            <a:r>
              <a:rPr lang="en-US" sz="1800" smtClean="0"/>
              <a:t>Vertical vorticity ~ O(10</a:t>
            </a:r>
            <a:r>
              <a:rPr lang="en-US" sz="1800" baseline="30000" smtClean="0"/>
              <a:t>-2</a:t>
            </a:r>
            <a:r>
              <a:rPr lang="en-US" sz="1800" smtClean="0"/>
              <a:t>) s</a:t>
            </a:r>
            <a:r>
              <a:rPr lang="en-US" sz="1800" baseline="30000" smtClean="0"/>
              <a:t>-1</a:t>
            </a:r>
          </a:p>
          <a:p>
            <a:pPr lvl="3" eaLnBrk="1" hangingPunct="1"/>
            <a:r>
              <a:rPr lang="en-US" sz="1800" smtClean="0"/>
              <a:t>Persistent (~ 20 min)</a:t>
            </a:r>
          </a:p>
          <a:p>
            <a:pPr lvl="3" eaLnBrk="1" hangingPunct="1"/>
            <a:r>
              <a:rPr lang="en-US" sz="1800" smtClean="0"/>
              <a:t>Extend over at least half the depth of the updraft</a:t>
            </a:r>
          </a:p>
        </p:txBody>
      </p:sp>
      <p:pic>
        <p:nvPicPr>
          <p:cNvPr id="203781"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203782" name="Text Box 6"/>
          <p:cNvSpPr txBox="1">
            <a:spLocks noChangeArrowheads="1"/>
          </p:cNvSpPr>
          <p:nvPr/>
        </p:nvSpPr>
        <p:spPr bwMode="auto">
          <a:xfrm>
            <a:off x="6081713" y="65373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14691" name="Text Box 4"/>
          <p:cNvSpPr txBox="1">
            <a:spLocks noChangeArrowheads="1"/>
          </p:cNvSpPr>
          <p:nvPr/>
        </p:nvSpPr>
        <p:spPr bwMode="auto">
          <a:xfrm>
            <a:off x="2590800" y="4489450"/>
            <a:ext cx="6400800" cy="1927225"/>
          </a:xfrm>
          <a:prstGeom prst="rect">
            <a:avLst/>
          </a:prstGeom>
          <a:solidFill>
            <a:schemeClr val="bg1"/>
          </a:solidFill>
          <a:ln w="9525">
            <a:solidFill>
              <a:srgbClr val="FF0000"/>
            </a:solidFill>
            <a:miter lim="800000"/>
            <a:headEnd/>
            <a:tailEnd/>
          </a:ln>
        </p:spPr>
        <p:txBody>
          <a:bodyPr>
            <a:spAutoFit/>
          </a:bodyPr>
          <a:lstStyle/>
          <a:p>
            <a:r>
              <a:rPr lang="en-US"/>
              <a:t>Composite hodograph based on a nationwide sample of over 400 proximity soundings in the environments of cyclonically rotating supercell thunderstorms in the U.S. Mean storm motion indicated by magenta arrow (Fig 8.15)</a:t>
            </a:r>
          </a:p>
        </p:txBody>
      </p:sp>
      <p:pic>
        <p:nvPicPr>
          <p:cNvPr id="114693" name="Picture 5"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152400" y="1371600"/>
            <a:ext cx="5711825" cy="293687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5827"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5828"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Supercellular convection</a:t>
            </a:r>
          </a:p>
          <a:p>
            <a:pPr lvl="1" eaLnBrk="1" hangingPunct="1"/>
            <a:r>
              <a:rPr lang="en-US" sz="2400" smtClean="0"/>
              <a:t>Large vertical wind shear</a:t>
            </a:r>
          </a:p>
          <a:p>
            <a:pPr lvl="2" eaLnBrk="1" hangingPunct="1"/>
            <a:r>
              <a:rPr lang="en-US" sz="2000" smtClean="0"/>
              <a:t>Source of vertical vorticity</a:t>
            </a:r>
          </a:p>
          <a:p>
            <a:pPr lvl="2" eaLnBrk="1" hangingPunct="1"/>
            <a:r>
              <a:rPr lang="en-US" sz="2000" smtClean="0"/>
              <a:t>Extends over a significant depth of the troposphere</a:t>
            </a:r>
          </a:p>
          <a:p>
            <a:pPr lvl="1" eaLnBrk="1" hangingPunct="1"/>
            <a:r>
              <a:rPr lang="en-US" sz="2400" smtClean="0"/>
              <a:t>Motion of supercells deviates significantly from mean wind</a:t>
            </a:r>
          </a:p>
          <a:p>
            <a:pPr lvl="2" eaLnBrk="1" hangingPunct="1"/>
            <a:r>
              <a:rPr lang="en-US" sz="2000" smtClean="0"/>
              <a:t>Cyclonic rotation; propagate to right of mean wind</a:t>
            </a:r>
          </a:p>
          <a:p>
            <a:pPr lvl="2" eaLnBrk="1" hangingPunct="1"/>
            <a:r>
              <a:rPr lang="en-US" sz="2000" smtClean="0"/>
              <a:t>Anticyclonic rotation; propagate to left of mean wind</a:t>
            </a:r>
          </a:p>
        </p:txBody>
      </p:sp>
      <p:pic>
        <p:nvPicPr>
          <p:cNvPr id="205831" name="Picture 7"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5334000" cy="4572000"/>
          </a:xfrm>
        </p:spPr>
        <p:txBody>
          <a:bodyPr/>
          <a:lstStyle/>
          <a:p>
            <a:pPr eaLnBrk="1" hangingPunct="1"/>
            <a:r>
              <a:rPr lang="en-US" sz="2800" dirty="0" err="1" smtClean="0"/>
              <a:t>Supercellular</a:t>
            </a:r>
            <a:r>
              <a:rPr lang="en-US" sz="2800" dirty="0" smtClean="0"/>
              <a:t> convection</a:t>
            </a:r>
          </a:p>
          <a:p>
            <a:pPr lvl="1" eaLnBrk="1" hangingPunct="1"/>
            <a:r>
              <a:rPr lang="en-US" sz="2400" dirty="0" smtClean="0"/>
              <a:t>Large vertical wind shear, extends over a significant depth of the troposphere</a:t>
            </a:r>
          </a:p>
          <a:p>
            <a:pPr lvl="2" eaLnBrk="1" hangingPunct="1"/>
            <a:r>
              <a:rPr lang="en-US" sz="2000" dirty="0" smtClean="0"/>
              <a:t>Significant storm-relative winds at low and upper levels (see Section 8.1)</a:t>
            </a:r>
          </a:p>
          <a:p>
            <a:pPr lvl="1" eaLnBrk="1" hangingPunct="1"/>
            <a:r>
              <a:rPr lang="en-US" sz="2400" dirty="0" smtClean="0"/>
              <a:t>Interaction of updraft with vertical wind shear</a:t>
            </a:r>
          </a:p>
          <a:p>
            <a:pPr lvl="2" eaLnBrk="1" hangingPunct="1"/>
            <a:r>
              <a:rPr lang="en-US" sz="2000" dirty="0" smtClean="0"/>
              <a:t>Induce vertical pressure gradients that can enhance the updraft</a:t>
            </a:r>
          </a:p>
          <a:p>
            <a:pPr lvl="2" eaLnBrk="1" hangingPunct="1"/>
            <a:r>
              <a:rPr lang="en-US" sz="2000" dirty="0" smtClean="0"/>
              <a:t>Extreme amount of CAPE are not necessary for </a:t>
            </a:r>
            <a:r>
              <a:rPr lang="en-US" sz="2000" dirty="0" err="1" smtClean="0"/>
              <a:t>supercells</a:t>
            </a:r>
            <a:endParaRPr lang="en-US" sz="2000" dirty="0" smtClean="0"/>
          </a:p>
        </p:txBody>
      </p:sp>
      <p:pic>
        <p:nvPicPr>
          <p:cNvPr id="207877" name="Picture 5"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smtClean="0"/>
              <a:t>Single dominant updraft</a:t>
            </a:r>
          </a:p>
          <a:p>
            <a:pPr lvl="1" eaLnBrk="1" hangingPunct="1"/>
            <a:r>
              <a:rPr lang="en-US" sz="2400" dirty="0" smtClean="0"/>
              <a:t>Flanking line of updrafts</a:t>
            </a:r>
          </a:p>
          <a:p>
            <a:pPr lvl="1" eaLnBrk="1" hangingPunct="1"/>
            <a:r>
              <a:rPr lang="en-US" sz="2400" dirty="0" smtClean="0"/>
              <a:t>Large vertical velocities</a:t>
            </a:r>
          </a:p>
          <a:p>
            <a:pPr lvl="2" eaLnBrk="1" hangingPunct="1"/>
            <a:r>
              <a:rPr lang="en-US" sz="2000" dirty="0" smtClean="0"/>
              <a:t>Can exceed 50 m s</a:t>
            </a:r>
            <a:r>
              <a:rPr lang="en-US" sz="2000" baseline="30000" dirty="0" smtClean="0"/>
              <a:t>-1</a:t>
            </a:r>
            <a:r>
              <a:rPr lang="en-US" dirty="0" smtClean="0"/>
              <a:t> </a:t>
            </a:r>
          </a:p>
          <a:p>
            <a:pPr lvl="1" eaLnBrk="1" hangingPunct="1"/>
            <a:r>
              <a:rPr lang="en-US" sz="2400" dirty="0" smtClean="0"/>
              <a:t>Main updraft and associated </a:t>
            </a:r>
            <a:r>
              <a:rPr lang="en-US" sz="2400" dirty="0" err="1" smtClean="0"/>
              <a:t>mesocyclone</a:t>
            </a:r>
            <a:r>
              <a:rPr lang="en-US" sz="2400" dirty="0" smtClean="0"/>
              <a:t> “visually stunning”</a:t>
            </a:r>
          </a:p>
        </p:txBody>
      </p:sp>
      <p:pic>
        <p:nvPicPr>
          <p:cNvPr id="6" name="Picture 5" descr="C:\Documents and Settings\Douglas K. Miller\My Documents\schoolstuff\atms316\png_figs\fig8.16.png"/>
          <p:cNvPicPr>
            <a:picLocks noChangeAspect="1" noChangeArrowheads="1"/>
          </p:cNvPicPr>
          <p:nvPr/>
        </p:nvPicPr>
        <p:blipFill>
          <a:blip r:embed="rId3" cstate="print"/>
          <a:srcRect/>
          <a:stretch>
            <a:fillRect/>
          </a:stretch>
        </p:blipFill>
        <p:spPr bwMode="auto">
          <a:xfrm>
            <a:off x="4876800" y="304800"/>
            <a:ext cx="4194175" cy="5449887"/>
          </a:xfrm>
          <a:prstGeom prst="rect">
            <a:avLst/>
          </a:prstGeom>
          <a:noFill/>
        </p:spPr>
      </p:pic>
      <p:sp>
        <p:nvSpPr>
          <p:cNvPr id="7" name="Text Box 4"/>
          <p:cNvSpPr txBox="1">
            <a:spLocks noChangeArrowheads="1"/>
          </p:cNvSpPr>
          <p:nvPr/>
        </p:nvSpPr>
        <p:spPr bwMode="auto">
          <a:xfrm>
            <a:off x="4953000" y="5874603"/>
            <a:ext cx="3962400" cy="830997"/>
          </a:xfrm>
          <a:prstGeom prst="rect">
            <a:avLst/>
          </a:prstGeom>
          <a:solidFill>
            <a:schemeClr val="bg1"/>
          </a:solidFill>
          <a:ln w="9525">
            <a:solidFill>
              <a:srgbClr val="FF0000"/>
            </a:solidFill>
            <a:miter lim="800000"/>
            <a:headEnd/>
            <a:tailEnd/>
          </a:ln>
        </p:spPr>
        <p:txBody>
          <a:bodyPr wrap="square">
            <a:spAutoFit/>
          </a:bodyPr>
          <a:lstStyle/>
          <a:p>
            <a:r>
              <a:rPr lang="en-US" dirty="0" smtClean="0"/>
              <a:t>Classic </a:t>
            </a:r>
            <a:r>
              <a:rPr lang="en-US" dirty="0" err="1" smtClean="0"/>
              <a:t>supercell</a:t>
            </a:r>
            <a:r>
              <a:rPr lang="en-US" dirty="0" smtClean="0"/>
              <a:t> structure (Fig 8.16)</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18787" name="Text Box 4"/>
          <p:cNvSpPr txBox="1">
            <a:spLocks noChangeArrowheads="1"/>
          </p:cNvSpPr>
          <p:nvPr/>
        </p:nvSpPr>
        <p:spPr bwMode="auto">
          <a:xfrm>
            <a:off x="228600" y="5048071"/>
            <a:ext cx="8763000" cy="830997"/>
          </a:xfrm>
          <a:prstGeom prst="rect">
            <a:avLst/>
          </a:prstGeom>
          <a:solidFill>
            <a:schemeClr val="bg1"/>
          </a:solidFill>
          <a:ln w="9525">
            <a:solidFill>
              <a:srgbClr val="FF0000"/>
            </a:solidFill>
            <a:miter lim="800000"/>
            <a:headEnd/>
            <a:tailEnd/>
          </a:ln>
        </p:spPr>
        <p:txBody>
          <a:bodyPr wrap="square">
            <a:spAutoFit/>
          </a:bodyPr>
          <a:lstStyle/>
          <a:p>
            <a:r>
              <a:rPr lang="en-US" dirty="0" smtClean="0"/>
              <a:t>A midlevel </a:t>
            </a:r>
            <a:r>
              <a:rPr lang="en-US" dirty="0" err="1" smtClean="0"/>
              <a:t>mesocyclone</a:t>
            </a:r>
            <a:r>
              <a:rPr lang="en-US" dirty="0" smtClean="0"/>
              <a:t> is the defining characteristic of a </a:t>
            </a:r>
            <a:r>
              <a:rPr lang="en-US" dirty="0" err="1" smtClean="0"/>
              <a:t>supercell</a:t>
            </a:r>
            <a:r>
              <a:rPr lang="en-US" dirty="0" smtClean="0"/>
              <a:t> storm (DOW in foreground) (Fig 8.17)</a:t>
            </a:r>
            <a:endParaRPr lang="en-US" dirty="0"/>
          </a:p>
        </p:txBody>
      </p:sp>
      <p:pic>
        <p:nvPicPr>
          <p:cNvPr id="118789" name="Picture 5" descr="C:\Documents and Settings\Douglas K. Miller\My Documents\schoolstuff\atms316\png_figs\fig8.17.png"/>
          <p:cNvPicPr>
            <a:picLocks noChangeAspect="1" noChangeArrowheads="1"/>
          </p:cNvPicPr>
          <p:nvPr/>
        </p:nvPicPr>
        <p:blipFill>
          <a:blip r:embed="rId3" cstate="print"/>
          <a:srcRect/>
          <a:stretch>
            <a:fillRect/>
          </a:stretch>
        </p:blipFill>
        <p:spPr bwMode="auto">
          <a:xfrm>
            <a:off x="76200" y="762000"/>
            <a:ext cx="6183588" cy="419417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smtClean="0"/>
              <a:t>Couplet of inbound/outbound radial velocities</a:t>
            </a:r>
          </a:p>
          <a:p>
            <a:pPr lvl="1" eaLnBrk="1" hangingPunct="1"/>
            <a:r>
              <a:rPr lang="en-US" sz="2400" dirty="0" smtClean="0"/>
              <a:t>Wall cloud (rain cooled air from </a:t>
            </a:r>
            <a:r>
              <a:rPr lang="en-US" sz="2400" dirty="0" err="1" smtClean="0"/>
              <a:t>precip</a:t>
            </a:r>
            <a:r>
              <a:rPr lang="en-US" sz="2400" dirty="0" smtClean="0"/>
              <a:t> regions is drawn into the updraft)</a:t>
            </a:r>
          </a:p>
          <a:p>
            <a:pPr lvl="1" eaLnBrk="1" hangingPunct="1"/>
            <a:r>
              <a:rPr lang="en-US" sz="2400" dirty="0" smtClean="0"/>
              <a:t>Airflow schematics shown in Figs. 8.19 and 8.20</a:t>
            </a:r>
          </a:p>
        </p:txBody>
      </p:sp>
      <p:pic>
        <p:nvPicPr>
          <p:cNvPr id="6" name="Picture 5" descr="C:\Documents and Settings\Douglas K. Miller\My Documents\schoolstuff\atms316\png_figs\fig8.16.png"/>
          <p:cNvPicPr>
            <a:picLocks noChangeAspect="1" noChangeArrowheads="1"/>
          </p:cNvPicPr>
          <p:nvPr/>
        </p:nvPicPr>
        <p:blipFill>
          <a:blip r:embed="rId3" cstate="print"/>
          <a:srcRect/>
          <a:stretch>
            <a:fillRect/>
          </a:stretch>
        </p:blipFill>
        <p:spPr bwMode="auto">
          <a:xfrm>
            <a:off x="4876800" y="304800"/>
            <a:ext cx="4194175" cy="5449887"/>
          </a:xfrm>
          <a:prstGeom prst="rect">
            <a:avLst/>
          </a:prstGeom>
          <a:noFill/>
        </p:spPr>
      </p:pic>
      <p:sp>
        <p:nvSpPr>
          <p:cNvPr id="7" name="Text Box 4"/>
          <p:cNvSpPr txBox="1">
            <a:spLocks noChangeArrowheads="1"/>
          </p:cNvSpPr>
          <p:nvPr/>
        </p:nvSpPr>
        <p:spPr bwMode="auto">
          <a:xfrm>
            <a:off x="4953000" y="5874603"/>
            <a:ext cx="3962400" cy="830997"/>
          </a:xfrm>
          <a:prstGeom prst="rect">
            <a:avLst/>
          </a:prstGeom>
          <a:solidFill>
            <a:schemeClr val="bg1"/>
          </a:solidFill>
          <a:ln w="9525">
            <a:solidFill>
              <a:srgbClr val="FF0000"/>
            </a:solidFill>
            <a:miter lim="800000"/>
            <a:headEnd/>
            <a:tailEnd/>
          </a:ln>
        </p:spPr>
        <p:txBody>
          <a:bodyPr wrap="square">
            <a:spAutoFit/>
          </a:bodyPr>
          <a:lstStyle/>
          <a:p>
            <a:r>
              <a:rPr lang="en-US" dirty="0" smtClean="0"/>
              <a:t>Classic </a:t>
            </a:r>
            <a:r>
              <a:rPr lang="en-US" dirty="0" err="1" smtClean="0"/>
              <a:t>supercell</a:t>
            </a:r>
            <a:r>
              <a:rPr lang="en-US" dirty="0" smtClean="0"/>
              <a:t> structure (Fig 8.16)</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20835" name="Text Box 4"/>
          <p:cNvSpPr txBox="1">
            <a:spLocks noChangeArrowheads="1"/>
          </p:cNvSpPr>
          <p:nvPr/>
        </p:nvSpPr>
        <p:spPr bwMode="auto">
          <a:xfrm>
            <a:off x="152400" y="4946650"/>
            <a:ext cx="8839200" cy="830997"/>
          </a:xfrm>
          <a:prstGeom prst="rect">
            <a:avLst/>
          </a:prstGeom>
          <a:solidFill>
            <a:schemeClr val="bg1"/>
          </a:solidFill>
          <a:ln w="9525">
            <a:solidFill>
              <a:srgbClr val="FF0000"/>
            </a:solidFill>
            <a:miter lim="800000"/>
            <a:headEnd/>
            <a:tailEnd/>
          </a:ln>
        </p:spPr>
        <p:txBody>
          <a:bodyPr wrap="square">
            <a:spAutoFit/>
          </a:bodyPr>
          <a:lstStyle/>
          <a:p>
            <a:r>
              <a:rPr lang="en-US" dirty="0" smtClean="0"/>
              <a:t>Hook echo in (a) reflectivity data and  an inbound/outbound couplet (highlighted by arrows) in (b) radial velocity data (Fig 8.18)</a:t>
            </a:r>
            <a:endParaRPr lang="en-US" dirty="0"/>
          </a:p>
        </p:txBody>
      </p:sp>
      <p:pic>
        <p:nvPicPr>
          <p:cNvPr id="120837" name="Picture 5" descr="C:\Documents and Settings\Douglas K. Miller\My Documents\schoolstuff\atms316\png_figs\fig8.18.png"/>
          <p:cNvPicPr>
            <a:picLocks noChangeAspect="1" noChangeArrowheads="1"/>
          </p:cNvPicPr>
          <p:nvPr/>
        </p:nvPicPr>
        <p:blipFill>
          <a:blip r:embed="rId3" cstate="print"/>
          <a:srcRect/>
          <a:stretch>
            <a:fillRect/>
          </a:stretch>
        </p:blipFill>
        <p:spPr bwMode="auto">
          <a:xfrm>
            <a:off x="139844" y="127785"/>
            <a:ext cx="8165956" cy="474901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22883" name="Text Box 4"/>
          <p:cNvSpPr txBox="1">
            <a:spLocks noChangeArrowheads="1"/>
          </p:cNvSpPr>
          <p:nvPr/>
        </p:nvSpPr>
        <p:spPr bwMode="auto">
          <a:xfrm>
            <a:off x="228600" y="4953000"/>
            <a:ext cx="8763000" cy="1200329"/>
          </a:xfrm>
          <a:prstGeom prst="rect">
            <a:avLst/>
          </a:prstGeom>
          <a:solidFill>
            <a:schemeClr val="bg1"/>
          </a:solidFill>
          <a:ln w="9525">
            <a:solidFill>
              <a:srgbClr val="FF0000"/>
            </a:solidFill>
            <a:miter lim="800000"/>
            <a:headEnd/>
            <a:tailEnd/>
          </a:ln>
        </p:spPr>
        <p:txBody>
          <a:bodyPr wrap="square">
            <a:spAutoFit/>
          </a:bodyPr>
          <a:lstStyle/>
          <a:p>
            <a:r>
              <a:rPr lang="en-US" dirty="0" smtClean="0"/>
              <a:t>Perspective view of a </a:t>
            </a:r>
            <a:r>
              <a:rPr lang="en-US" dirty="0" err="1" smtClean="0"/>
              <a:t>supercell</a:t>
            </a:r>
            <a:r>
              <a:rPr lang="en-US" dirty="0" smtClean="0"/>
              <a:t> depicting storm-relative airflow and reflectivity structure, rear-flank gust front shown {frontal symbol} (Fig 8.19)</a:t>
            </a:r>
            <a:endParaRPr lang="en-US" dirty="0"/>
          </a:p>
        </p:txBody>
      </p:sp>
      <p:pic>
        <p:nvPicPr>
          <p:cNvPr id="122885" name="Picture 5" descr="C:\Documents and Settings\Douglas K. Miller\My Documents\schoolstuff\atms316\png_figs\fig8.19.png"/>
          <p:cNvPicPr>
            <a:picLocks noChangeAspect="1" noChangeArrowheads="1"/>
          </p:cNvPicPr>
          <p:nvPr/>
        </p:nvPicPr>
        <p:blipFill>
          <a:blip r:embed="rId3" cstate="print"/>
          <a:srcRect/>
          <a:stretch>
            <a:fillRect/>
          </a:stretch>
        </p:blipFill>
        <p:spPr bwMode="auto">
          <a:xfrm>
            <a:off x="118977" y="404774"/>
            <a:ext cx="8491623" cy="450536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r>
              <a:rPr lang="en-US" sz="4000" smtClean="0"/>
              <a:t>ATMS 316- Isolated Convection</a:t>
            </a:r>
          </a:p>
        </p:txBody>
      </p:sp>
      <p:pic>
        <p:nvPicPr>
          <p:cNvPr id="124933" name="Picture 5" descr="C:\Documents and Settings\Douglas K. Miller\My Documents\schoolstuff\atms316\png_figs\fig8.20.png"/>
          <p:cNvPicPr>
            <a:picLocks noChangeAspect="1" noChangeArrowheads="1"/>
          </p:cNvPicPr>
          <p:nvPr/>
        </p:nvPicPr>
        <p:blipFill>
          <a:blip r:embed="rId3" cstate="print"/>
          <a:srcRect/>
          <a:stretch>
            <a:fillRect/>
          </a:stretch>
        </p:blipFill>
        <p:spPr bwMode="auto">
          <a:xfrm>
            <a:off x="63500" y="57150"/>
            <a:ext cx="5194300" cy="6742113"/>
          </a:xfrm>
          <a:prstGeom prst="rect">
            <a:avLst/>
          </a:prstGeom>
          <a:noFill/>
        </p:spPr>
      </p:pic>
      <p:sp>
        <p:nvSpPr>
          <p:cNvPr id="124931" name="Text Box 4"/>
          <p:cNvSpPr txBox="1">
            <a:spLocks noChangeArrowheads="1"/>
          </p:cNvSpPr>
          <p:nvPr/>
        </p:nvSpPr>
        <p:spPr bwMode="auto">
          <a:xfrm>
            <a:off x="5181600" y="1828800"/>
            <a:ext cx="3886200" cy="2308324"/>
          </a:xfrm>
          <a:prstGeom prst="rect">
            <a:avLst/>
          </a:prstGeom>
          <a:solidFill>
            <a:schemeClr val="bg1"/>
          </a:solidFill>
          <a:ln w="9525">
            <a:solidFill>
              <a:srgbClr val="FF0000"/>
            </a:solidFill>
            <a:miter lim="800000"/>
            <a:headEnd/>
            <a:tailEnd/>
          </a:ln>
        </p:spPr>
        <p:txBody>
          <a:bodyPr wrap="square">
            <a:spAutoFit/>
          </a:bodyPr>
          <a:lstStyle/>
          <a:p>
            <a:r>
              <a:rPr lang="en-US" dirty="0" smtClean="0"/>
              <a:t>Schematic 3D depiction of updraft and downdraft structure in a </a:t>
            </a:r>
            <a:r>
              <a:rPr lang="en-US" dirty="0" err="1" smtClean="0"/>
              <a:t>supercell</a:t>
            </a:r>
            <a:r>
              <a:rPr lang="en-US" dirty="0" smtClean="0"/>
              <a:t> storm during  (a) early and (b) mature stages of the storm (8.20)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C:\Documents and Settings\Douglas K. Miller\My Documents\schoolstuff\atms316\png_figs\fig8.1.png"/>
          <p:cNvPicPr>
            <a:picLocks noChangeAspect="1" noChangeArrowheads="1"/>
          </p:cNvPicPr>
          <p:nvPr/>
        </p:nvPicPr>
        <p:blipFill>
          <a:blip r:embed="rId3" cstate="print"/>
          <a:srcRect/>
          <a:stretch>
            <a:fillRect/>
          </a:stretch>
        </p:blipFill>
        <p:spPr bwMode="auto">
          <a:xfrm>
            <a:off x="0" y="1676400"/>
            <a:ext cx="5486400" cy="2579688"/>
          </a:xfrm>
          <a:prstGeom prst="rect">
            <a:avLst/>
          </a:prstGeom>
          <a:noFill/>
        </p:spPr>
      </p:pic>
      <p:sp>
        <p:nvSpPr>
          <p:cNvPr id="14338" name="Rectangle 2"/>
          <p:cNvSpPr>
            <a:spLocks noGrp="1" noChangeArrowheads="1"/>
          </p:cNvSpPr>
          <p:nvPr>
            <p:ph type="title"/>
          </p:nvPr>
        </p:nvSpPr>
        <p:spPr/>
        <p:txBody>
          <a:bodyPr/>
          <a:lstStyle/>
          <a:p>
            <a:pPr eaLnBrk="1" hangingPunct="1"/>
            <a:r>
              <a:rPr lang="en-US" sz="4000" smtClean="0"/>
              <a:t>ATMS 316- Isolated Convection</a:t>
            </a:r>
          </a:p>
        </p:txBody>
      </p:sp>
      <p:sp>
        <p:nvSpPr>
          <p:cNvPr id="14339" name="Text Box 4"/>
          <p:cNvSpPr txBox="1">
            <a:spLocks noChangeArrowheads="1"/>
          </p:cNvSpPr>
          <p:nvPr/>
        </p:nvSpPr>
        <p:spPr bwMode="auto">
          <a:xfrm>
            <a:off x="5029200" y="1828800"/>
            <a:ext cx="3962400" cy="1927225"/>
          </a:xfrm>
          <a:prstGeom prst="rect">
            <a:avLst/>
          </a:prstGeom>
          <a:solidFill>
            <a:schemeClr val="bg1"/>
          </a:solidFill>
          <a:ln w="9525">
            <a:solidFill>
              <a:srgbClr val="FF0000"/>
            </a:solidFill>
            <a:miter lim="800000"/>
            <a:headEnd/>
            <a:tailEnd/>
          </a:ln>
        </p:spPr>
        <p:txBody>
          <a:bodyPr>
            <a:spAutoFit/>
          </a:bodyPr>
          <a:lstStyle/>
          <a:p>
            <a:r>
              <a:rPr lang="en-US"/>
              <a:t>Hodograph and 0-6 km shear. “0” is level of lowest wind measurement; typically a few meters above the ground* (Fig 8.1)</a:t>
            </a:r>
          </a:p>
        </p:txBody>
      </p:sp>
      <p:sp>
        <p:nvSpPr>
          <p:cNvPr id="14342" name="Text Box 6"/>
          <p:cNvSpPr txBox="1">
            <a:spLocks noChangeArrowheads="1"/>
          </p:cNvSpPr>
          <p:nvPr/>
        </p:nvSpPr>
        <p:spPr bwMode="auto">
          <a:xfrm>
            <a:off x="1295400" y="5638800"/>
            <a:ext cx="7102475" cy="822325"/>
          </a:xfrm>
          <a:prstGeom prst="rect">
            <a:avLst/>
          </a:prstGeom>
          <a:noFill/>
          <a:ln w="9525">
            <a:noFill/>
            <a:miter lim="800000"/>
            <a:headEnd/>
            <a:tailEnd/>
          </a:ln>
          <a:effectLst/>
        </p:spPr>
        <p:txBody>
          <a:bodyPr>
            <a:spAutoFit/>
          </a:bodyPr>
          <a:lstStyle/>
          <a:p>
            <a:r>
              <a:rPr lang="en-US"/>
              <a:t>*small-scale hodograph details do not appear to be critical for anticipating storm type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smtClean="0"/>
              <a:t>Updraft is typically associated with reflectivity minimum (BWER, bounded weak echo region), insufficient hydrometeors to “paint” a significant reflectivity signal</a:t>
            </a:r>
          </a:p>
          <a:p>
            <a:pPr lvl="2" eaLnBrk="1" hangingPunct="1"/>
            <a:r>
              <a:rPr lang="en-US" sz="2000" dirty="0" smtClean="0"/>
              <a:t>Updraft too strong for descent of hydrometeors</a:t>
            </a:r>
          </a:p>
          <a:p>
            <a:pPr lvl="2" eaLnBrk="1" hangingPunct="1"/>
            <a:r>
              <a:rPr lang="en-US" sz="2000" dirty="0" smtClean="0"/>
              <a:t>Insufficient time for </a:t>
            </a:r>
            <a:r>
              <a:rPr lang="en-US" sz="2000" dirty="0" err="1" smtClean="0"/>
              <a:t>precip</a:t>
            </a:r>
            <a:r>
              <a:rPr lang="en-US" sz="2000" dirty="0" smtClean="0"/>
              <a:t> formation</a:t>
            </a:r>
          </a:p>
        </p:txBody>
      </p:sp>
      <p:pic>
        <p:nvPicPr>
          <p:cNvPr id="8" name="Picture 7"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26979" name="Text Box 4"/>
          <p:cNvSpPr txBox="1">
            <a:spLocks noChangeArrowheads="1"/>
          </p:cNvSpPr>
          <p:nvPr/>
        </p:nvSpPr>
        <p:spPr bwMode="auto">
          <a:xfrm>
            <a:off x="152400" y="5410200"/>
            <a:ext cx="8839200" cy="1200329"/>
          </a:xfrm>
          <a:prstGeom prst="rect">
            <a:avLst/>
          </a:prstGeom>
          <a:solidFill>
            <a:schemeClr val="bg1"/>
          </a:solidFill>
          <a:ln w="9525">
            <a:solidFill>
              <a:srgbClr val="FF0000"/>
            </a:solidFill>
            <a:miter lim="800000"/>
            <a:headEnd/>
            <a:tailEnd/>
          </a:ln>
        </p:spPr>
        <p:txBody>
          <a:bodyPr wrap="square">
            <a:spAutoFit/>
          </a:bodyPr>
          <a:lstStyle/>
          <a:p>
            <a:r>
              <a:rPr lang="en-US" u="sng" dirty="0" smtClean="0"/>
              <a:t>Top</a:t>
            </a:r>
            <a:r>
              <a:rPr lang="en-US" dirty="0" smtClean="0"/>
              <a:t>, schematic of reflectivity structure of a </a:t>
            </a:r>
            <a:r>
              <a:rPr lang="en-US" dirty="0" err="1" smtClean="0"/>
              <a:t>supercell</a:t>
            </a:r>
            <a:r>
              <a:rPr lang="en-US" dirty="0" smtClean="0"/>
              <a:t>, </a:t>
            </a:r>
            <a:r>
              <a:rPr lang="en-US" u="sng" dirty="0" smtClean="0"/>
              <a:t>bottom</a:t>
            </a:r>
            <a:r>
              <a:rPr lang="en-US" dirty="0" smtClean="0"/>
              <a:t>, actual quasi-vertical cross-section of radar reflectivity factor in a </a:t>
            </a:r>
            <a:r>
              <a:rPr lang="en-US" dirty="0" err="1" smtClean="0"/>
              <a:t>supercell</a:t>
            </a:r>
            <a:r>
              <a:rPr lang="en-US" dirty="0" smtClean="0"/>
              <a:t> thunderstorm at 2306 UTC 16 May 1995 (Fig 8.21</a:t>
            </a:r>
            <a:r>
              <a:rPr lang="en-US" dirty="0"/>
              <a:t>)</a:t>
            </a:r>
          </a:p>
        </p:txBody>
      </p:sp>
      <p:pic>
        <p:nvPicPr>
          <p:cNvPr id="126981" name="Picture 5" descr="C:\Documents and Settings\Douglas K. Miller\My Documents\schoolstuff\atms316\png_figs\fig8.21.png"/>
          <p:cNvPicPr>
            <a:picLocks noChangeAspect="1" noChangeArrowheads="1"/>
          </p:cNvPicPr>
          <p:nvPr/>
        </p:nvPicPr>
        <p:blipFill>
          <a:blip r:embed="rId3" cstate="print"/>
          <a:srcRect/>
          <a:stretch>
            <a:fillRect/>
          </a:stretch>
        </p:blipFill>
        <p:spPr bwMode="auto">
          <a:xfrm>
            <a:off x="67935" y="152401"/>
            <a:ext cx="7161540" cy="5208588"/>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smtClean="0"/>
              <a:t>Hook echo</a:t>
            </a:r>
          </a:p>
          <a:p>
            <a:pPr lvl="2" eaLnBrk="1" hangingPunct="1"/>
            <a:r>
              <a:rPr lang="en-US" sz="2000" dirty="0" smtClean="0"/>
              <a:t>Downward extension of the rear side of the echo overhang that caps the BWER</a:t>
            </a:r>
          </a:p>
          <a:p>
            <a:pPr lvl="2" eaLnBrk="1" hangingPunct="1"/>
            <a:r>
              <a:rPr lang="en-US" sz="2000" dirty="0" smtClean="0"/>
              <a:t>Best-recognized reflectivity feature associated with a </a:t>
            </a:r>
            <a:r>
              <a:rPr lang="en-US" sz="2000" dirty="0" err="1" smtClean="0"/>
              <a:t>supercell</a:t>
            </a:r>
            <a:r>
              <a:rPr lang="en-US" sz="2000" dirty="0" smtClean="0"/>
              <a:t> storm</a:t>
            </a:r>
          </a:p>
          <a:p>
            <a:pPr lvl="2" eaLnBrk="1" hangingPunct="1"/>
            <a:r>
              <a:rPr lang="en-US" sz="2000" dirty="0" smtClean="0"/>
              <a:t>Formation uncertain; hydrometeors are not good tracers of airflow because of their large fall speeds [don’t “go with the (air) flow”]</a:t>
            </a:r>
          </a:p>
        </p:txBody>
      </p:sp>
      <p:pic>
        <p:nvPicPr>
          <p:cNvPr id="6" name="Picture 5" descr="fig8.21b.png"/>
          <p:cNvPicPr>
            <a:picLocks noChangeAspect="1"/>
          </p:cNvPicPr>
          <p:nvPr/>
        </p:nvPicPr>
        <p:blipFill>
          <a:blip r:embed="rId3" cstate="print"/>
          <a:stretch>
            <a:fillRect/>
          </a:stretch>
        </p:blipFill>
        <p:spPr>
          <a:xfrm>
            <a:off x="4918141" y="914401"/>
            <a:ext cx="4149660" cy="2938454"/>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smtClean="0"/>
              <a:t>Two main downdraft regions</a:t>
            </a:r>
          </a:p>
          <a:p>
            <a:pPr lvl="2" eaLnBrk="1" hangingPunct="1"/>
            <a:r>
              <a:rPr lang="en-US" sz="2000" dirty="0" smtClean="0"/>
              <a:t>Hook echo region (rear-flank downdraft, RFD)</a:t>
            </a:r>
          </a:p>
          <a:p>
            <a:pPr lvl="2" eaLnBrk="1" hangingPunct="1"/>
            <a:r>
              <a:rPr lang="en-US" sz="2000" dirty="0" smtClean="0"/>
              <a:t>Forward-flank downdraft (FFD)</a:t>
            </a:r>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29027" name="Text Box 4"/>
          <p:cNvSpPr txBox="1">
            <a:spLocks noChangeArrowheads="1"/>
          </p:cNvSpPr>
          <p:nvPr/>
        </p:nvSpPr>
        <p:spPr bwMode="auto">
          <a:xfrm>
            <a:off x="228600" y="3879850"/>
            <a:ext cx="8763000" cy="1200329"/>
          </a:xfrm>
          <a:prstGeom prst="rect">
            <a:avLst/>
          </a:prstGeom>
          <a:solidFill>
            <a:schemeClr val="bg1"/>
          </a:solidFill>
          <a:ln w="9525">
            <a:solidFill>
              <a:srgbClr val="FF0000"/>
            </a:solidFill>
            <a:miter lim="800000"/>
            <a:headEnd/>
            <a:tailEnd/>
          </a:ln>
        </p:spPr>
        <p:txBody>
          <a:bodyPr wrap="square">
            <a:spAutoFit/>
          </a:bodyPr>
          <a:lstStyle/>
          <a:p>
            <a:r>
              <a:rPr lang="en-US" dirty="0" smtClean="0"/>
              <a:t>(Left) schematic representation of a </a:t>
            </a:r>
            <a:r>
              <a:rPr lang="en-US" dirty="0" err="1" smtClean="0"/>
              <a:t>supercell</a:t>
            </a:r>
            <a:r>
              <a:rPr lang="en-US" dirty="0" smtClean="0"/>
              <a:t> thunderstorm (right) photograph of a </a:t>
            </a:r>
            <a:r>
              <a:rPr lang="en-US" dirty="0" err="1" smtClean="0"/>
              <a:t>tornadic</a:t>
            </a:r>
            <a:r>
              <a:rPr lang="en-US" dirty="0" smtClean="0"/>
              <a:t> </a:t>
            </a:r>
            <a:r>
              <a:rPr lang="en-US" dirty="0" err="1" smtClean="0"/>
              <a:t>supercell</a:t>
            </a:r>
            <a:r>
              <a:rPr lang="en-US" dirty="0" smtClean="0"/>
              <a:t> closely resembling schematic on left (Fig 8.22) {star = photographer position}</a:t>
            </a:r>
            <a:endParaRPr lang="en-US" dirty="0"/>
          </a:p>
        </p:txBody>
      </p:sp>
      <p:pic>
        <p:nvPicPr>
          <p:cNvPr id="129029" name="Picture 5" descr="C:\Documents and Settings\Douglas K. Miller\My Documents\schoolstuff\atms316\png_figs\fig8.22.png"/>
          <p:cNvPicPr>
            <a:picLocks noChangeAspect="1" noChangeArrowheads="1"/>
          </p:cNvPicPr>
          <p:nvPr/>
        </p:nvPicPr>
        <p:blipFill>
          <a:blip r:embed="rId3" cstate="print"/>
          <a:srcRect/>
          <a:stretch>
            <a:fillRect/>
          </a:stretch>
        </p:blipFill>
        <p:spPr bwMode="auto">
          <a:xfrm>
            <a:off x="203250" y="304800"/>
            <a:ext cx="8559750" cy="3382963"/>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smtClean="0"/>
              <a:t>RFD formation</a:t>
            </a:r>
          </a:p>
          <a:p>
            <a:pPr lvl="2" eaLnBrk="1" hangingPunct="1"/>
            <a:r>
              <a:rPr lang="en-US" sz="2000" dirty="0" smtClean="0"/>
              <a:t>Dry winds impinge on backside of updraft (evaporative chilling and negative buoyancy) {thermodynamically forced}</a:t>
            </a:r>
          </a:p>
          <a:p>
            <a:pPr lvl="2" eaLnBrk="1" hangingPunct="1"/>
            <a:r>
              <a:rPr lang="en-US" sz="2000" dirty="0" smtClean="0"/>
              <a:t>Downward-directed vertical pressure gradient forces on the storm </a:t>
            </a:r>
            <a:r>
              <a:rPr lang="en-US" sz="2000" dirty="0" err="1" smtClean="0"/>
              <a:t>upshear</a:t>
            </a:r>
            <a:r>
              <a:rPr lang="en-US" sz="2000" dirty="0" smtClean="0"/>
              <a:t> flank {dynamically forced}</a:t>
            </a:r>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smtClean="0"/>
              <a:t>FFD formation</a:t>
            </a:r>
          </a:p>
          <a:p>
            <a:pPr lvl="2" eaLnBrk="1" hangingPunct="1"/>
            <a:r>
              <a:rPr lang="en-US" sz="2000" dirty="0" smtClean="0"/>
              <a:t>Bulk of hydrometeors deposited on forward flank of the updraft (evaporative chilling and negative </a:t>
            </a:r>
            <a:r>
              <a:rPr lang="en-US" sz="2000" dirty="0" err="1" smtClean="0"/>
              <a:t>bouyancy</a:t>
            </a:r>
            <a:r>
              <a:rPr lang="en-US" sz="2000" dirty="0" smtClean="0"/>
              <a:t>)</a:t>
            </a:r>
          </a:p>
          <a:p>
            <a:pPr lvl="1" eaLnBrk="1" hangingPunct="1"/>
            <a:r>
              <a:rPr lang="en-US" sz="2400" dirty="0" smtClean="0"/>
              <a:t>RFD and FFD collectively produce a surface gust front structure ~ </a:t>
            </a:r>
            <a:r>
              <a:rPr lang="en-US" sz="2400" dirty="0" err="1" smtClean="0"/>
              <a:t>midlatitude</a:t>
            </a:r>
            <a:r>
              <a:rPr lang="en-US" sz="2400" dirty="0" smtClean="0"/>
              <a:t> cyclone (Fig. 8.22)</a:t>
            </a:r>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smtClean="0"/>
              <a:t>Occlusion downdraft</a:t>
            </a:r>
          </a:p>
          <a:p>
            <a:pPr lvl="2" eaLnBrk="1" hangingPunct="1"/>
            <a:r>
              <a:rPr lang="en-US" sz="2000" dirty="0" smtClean="0"/>
              <a:t>Vertical </a:t>
            </a:r>
            <a:r>
              <a:rPr lang="en-US" sz="2000" dirty="0" err="1" smtClean="0"/>
              <a:t>vorticity</a:t>
            </a:r>
            <a:r>
              <a:rPr lang="en-US" sz="2000" dirty="0" smtClean="0"/>
              <a:t> amplifies near the ground and exceeds vertical </a:t>
            </a:r>
            <a:r>
              <a:rPr lang="en-US" sz="2000" dirty="0" err="1" smtClean="0"/>
              <a:t>vorticity</a:t>
            </a:r>
            <a:r>
              <a:rPr lang="en-US" sz="2000" dirty="0" smtClean="0"/>
              <a:t> aloft </a:t>
            </a:r>
            <a:r>
              <a:rPr lang="en-US" sz="2000" dirty="0" smtClean="0">
                <a:sym typeface="Wingdings" pitchFamily="2" charset="2"/>
              </a:rPr>
              <a:t> vertical gradient of dynamic perturbation pressure develops, resulting in a downward acceleration of air (occurs in close proximity to the RFD)</a:t>
            </a:r>
            <a:endParaRPr lang="en-US" sz="2000" dirty="0" smtClean="0"/>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smtClean="0"/>
              <a:t>Inflow</a:t>
            </a:r>
          </a:p>
          <a:p>
            <a:pPr lvl="2" eaLnBrk="1" hangingPunct="1"/>
            <a:r>
              <a:rPr lang="en-US" sz="2000" dirty="0" smtClean="0"/>
              <a:t>Commonly strong and occasionally damaging ( speeds &gt; 20 m s</a:t>
            </a:r>
            <a:r>
              <a:rPr lang="en-US" sz="2000" baseline="30000" dirty="0" smtClean="0"/>
              <a:t>-1</a:t>
            </a:r>
            <a:r>
              <a:rPr lang="en-US" sz="2000" dirty="0" smtClean="0"/>
              <a:t>)</a:t>
            </a:r>
          </a:p>
          <a:p>
            <a:pPr lvl="2" eaLnBrk="1" hangingPunct="1"/>
            <a:r>
              <a:rPr lang="en-US" sz="2000" dirty="0" smtClean="0"/>
              <a:t>Inflow low; dynamic pressure minimum of 1-3 </a:t>
            </a:r>
            <a:r>
              <a:rPr lang="en-US" sz="2000" dirty="0" err="1" smtClean="0"/>
              <a:t>mb</a:t>
            </a:r>
            <a:r>
              <a:rPr lang="en-US" sz="2000" dirty="0" smtClean="0"/>
              <a:t> (Fig. 8.23)</a:t>
            </a:r>
          </a:p>
          <a:p>
            <a:pPr lvl="2" eaLnBrk="1" hangingPunct="1"/>
            <a:r>
              <a:rPr lang="en-US" sz="2000" dirty="0" smtClean="0"/>
              <a:t>Speeds explained using Bernoulli equation; flow is fast where pressure is low</a:t>
            </a:r>
          </a:p>
          <a:p>
            <a:pPr lvl="2" eaLnBrk="1" hangingPunct="1"/>
            <a:r>
              <a:rPr lang="en-US" sz="2000" dirty="0" smtClean="0"/>
              <a:t>Inflow that accelerates from 5 to 20 m s</a:t>
            </a:r>
            <a:r>
              <a:rPr lang="en-US" sz="2000" baseline="30000" dirty="0" smtClean="0"/>
              <a:t>-1</a:t>
            </a:r>
            <a:r>
              <a:rPr lang="en-US" sz="2000" dirty="0" smtClean="0"/>
              <a:t> generates an inflow low having a pressure deficit ~ 2 </a:t>
            </a:r>
            <a:r>
              <a:rPr lang="en-US" sz="2000" dirty="0" err="1" smtClean="0"/>
              <a:t>mb</a:t>
            </a:r>
            <a:endParaRPr lang="en-US" sz="2000" dirty="0" smtClean="0"/>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31075" name="Text Box 4"/>
          <p:cNvSpPr txBox="1">
            <a:spLocks noChangeArrowheads="1"/>
          </p:cNvSpPr>
          <p:nvPr/>
        </p:nvSpPr>
        <p:spPr bwMode="auto">
          <a:xfrm>
            <a:off x="5029200" y="1828800"/>
            <a:ext cx="3962400" cy="2308324"/>
          </a:xfrm>
          <a:prstGeom prst="rect">
            <a:avLst/>
          </a:prstGeom>
          <a:solidFill>
            <a:schemeClr val="bg1"/>
          </a:solidFill>
          <a:ln w="9525">
            <a:solidFill>
              <a:srgbClr val="FF0000"/>
            </a:solidFill>
            <a:miter lim="800000"/>
            <a:headEnd/>
            <a:tailEnd/>
          </a:ln>
        </p:spPr>
        <p:txBody>
          <a:bodyPr>
            <a:spAutoFit/>
          </a:bodyPr>
          <a:lstStyle/>
          <a:p>
            <a:r>
              <a:rPr lang="en-US" dirty="0" smtClean="0"/>
              <a:t>Pressure perturbations at 125 m AGL in a numerical simulation of a </a:t>
            </a:r>
            <a:r>
              <a:rPr lang="en-US" dirty="0" err="1" smtClean="0"/>
              <a:t>supercell</a:t>
            </a:r>
            <a:r>
              <a:rPr lang="en-US" dirty="0" smtClean="0"/>
              <a:t>. Rainwater concentrations in green, updraft speeds (at 1.125 km) in pink (Fig 8.23)</a:t>
            </a:r>
            <a:endParaRPr lang="en-US" dirty="0"/>
          </a:p>
        </p:txBody>
      </p:sp>
      <p:pic>
        <p:nvPicPr>
          <p:cNvPr id="131077" name="Picture 5" descr="C:\Documents and Settings\Douglas K. Miller\My Documents\schoolstuff\atms316\png_figs\fig8.23.png"/>
          <p:cNvPicPr>
            <a:picLocks noChangeAspect="1" noChangeArrowheads="1"/>
          </p:cNvPicPr>
          <p:nvPr/>
        </p:nvPicPr>
        <p:blipFill>
          <a:blip r:embed="rId3" cstate="print"/>
          <a:srcRect/>
          <a:stretch>
            <a:fillRect/>
          </a:stretch>
        </p:blipFill>
        <p:spPr bwMode="auto">
          <a:xfrm>
            <a:off x="152400" y="149402"/>
            <a:ext cx="4757739" cy="52607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40291"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40292" name="Rectangle 6"/>
          <p:cNvSpPr>
            <a:spLocks noGrp="1" noChangeArrowheads="1"/>
          </p:cNvSpPr>
          <p:nvPr>
            <p:ph type="body" sz="half" idx="4294967295"/>
          </p:nvPr>
        </p:nvSpPr>
        <p:spPr>
          <a:xfrm>
            <a:off x="304800" y="2057400"/>
            <a:ext cx="5334000" cy="4572000"/>
          </a:xfrm>
        </p:spPr>
        <p:txBody>
          <a:bodyPr/>
          <a:lstStyle/>
          <a:p>
            <a:pPr eaLnBrk="1" hangingPunct="1">
              <a:lnSpc>
                <a:spcPct val="90000"/>
              </a:lnSpc>
            </a:pPr>
            <a:r>
              <a:rPr lang="en-US" sz="2800" smtClean="0"/>
              <a:t>Role of vertical wind shear</a:t>
            </a:r>
          </a:p>
          <a:p>
            <a:pPr lvl="1" eaLnBrk="1" hangingPunct="1">
              <a:lnSpc>
                <a:spcPct val="90000"/>
              </a:lnSpc>
            </a:pPr>
            <a:r>
              <a:rPr lang="en-US" sz="2400" smtClean="0"/>
              <a:t>categorizing 0-6 km shear</a:t>
            </a:r>
          </a:p>
          <a:p>
            <a:pPr lvl="2" eaLnBrk="1" hangingPunct="1">
              <a:lnSpc>
                <a:spcPct val="90000"/>
              </a:lnSpc>
            </a:pPr>
            <a:r>
              <a:rPr lang="en-US" sz="2000" smtClean="0"/>
              <a:t>less than 10 m s</a:t>
            </a:r>
            <a:r>
              <a:rPr lang="en-US" sz="2000" baseline="30000" smtClean="0"/>
              <a:t>-1</a:t>
            </a:r>
            <a:r>
              <a:rPr lang="en-US" sz="2000" smtClean="0"/>
              <a:t>; weak shear</a:t>
            </a:r>
          </a:p>
          <a:p>
            <a:pPr lvl="2" eaLnBrk="1" hangingPunct="1">
              <a:lnSpc>
                <a:spcPct val="90000"/>
              </a:lnSpc>
            </a:pPr>
            <a:r>
              <a:rPr lang="en-US" sz="2000" smtClean="0"/>
              <a:t>between 10-20 m s</a:t>
            </a:r>
            <a:r>
              <a:rPr lang="en-US" sz="2000" baseline="30000" smtClean="0"/>
              <a:t>-1</a:t>
            </a:r>
            <a:r>
              <a:rPr lang="en-US" sz="2000" smtClean="0"/>
              <a:t>; moderate</a:t>
            </a:r>
          </a:p>
          <a:p>
            <a:pPr lvl="2" eaLnBrk="1" hangingPunct="1">
              <a:lnSpc>
                <a:spcPct val="90000"/>
              </a:lnSpc>
            </a:pPr>
            <a:r>
              <a:rPr lang="en-US" sz="2000" smtClean="0"/>
              <a:t>greater than 20 m s</a:t>
            </a:r>
            <a:r>
              <a:rPr lang="en-US" sz="2000" baseline="30000" smtClean="0"/>
              <a:t>-1 </a:t>
            </a:r>
            <a:r>
              <a:rPr lang="en-US" sz="2000" smtClean="0"/>
              <a:t>; strong</a:t>
            </a:r>
          </a:p>
          <a:p>
            <a:pPr lvl="1" eaLnBrk="1" hangingPunct="1">
              <a:lnSpc>
                <a:spcPct val="90000"/>
              </a:lnSpc>
            </a:pPr>
            <a:r>
              <a:rPr lang="en-US" sz="2400" smtClean="0"/>
              <a:t>Bulk Richardson number (BRN) combines shear and CAPE</a:t>
            </a:r>
          </a:p>
          <a:p>
            <a:pPr lvl="1" eaLnBrk="1" hangingPunct="1">
              <a:lnSpc>
                <a:spcPct val="90000"/>
              </a:lnSpc>
            </a:pPr>
            <a:endParaRPr lang="en-US" sz="2400" smtClean="0"/>
          </a:p>
          <a:p>
            <a:pPr lvl="2" eaLnBrk="1" hangingPunct="1">
              <a:lnSpc>
                <a:spcPct val="90000"/>
              </a:lnSpc>
            </a:pPr>
            <a:r>
              <a:rPr lang="en-US" sz="2000" smtClean="0">
                <a:solidFill>
                  <a:srgbClr val="FF0000"/>
                </a:solidFill>
              </a:rPr>
              <a:t>Eq (8.1) here</a:t>
            </a:r>
          </a:p>
          <a:p>
            <a:pPr lvl="2" eaLnBrk="1" hangingPunct="1">
              <a:lnSpc>
                <a:spcPct val="90000"/>
              </a:lnSpc>
            </a:pPr>
            <a:endParaRPr lang="en-US" sz="2000" smtClean="0">
              <a:solidFill>
                <a:srgbClr val="FF0000"/>
              </a:solidFill>
            </a:endParaRPr>
          </a:p>
          <a:p>
            <a:pPr lvl="2" eaLnBrk="1" hangingPunct="1">
              <a:lnSpc>
                <a:spcPct val="90000"/>
              </a:lnSpc>
              <a:buFontTx/>
              <a:buNone/>
            </a:pPr>
            <a:r>
              <a:rPr lang="en-US" sz="2000" i="1" smtClean="0"/>
              <a:t>U</a:t>
            </a:r>
            <a:r>
              <a:rPr lang="en-US" sz="2000" smtClean="0"/>
              <a:t> is the magnitude of the vector difference between the 0-6 km mean wind and the 0-500 m mean wind</a:t>
            </a:r>
          </a:p>
        </p:txBody>
      </p:sp>
      <p:pic>
        <p:nvPicPr>
          <p:cNvPr id="140293"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40294" name="Text Box 6"/>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pic>
        <p:nvPicPr>
          <p:cNvPr id="140295" name="Picture 7"/>
          <p:cNvPicPr>
            <a:picLocks noChangeAspect="1" noChangeArrowheads="1"/>
          </p:cNvPicPr>
          <p:nvPr/>
        </p:nvPicPr>
        <p:blipFill>
          <a:blip r:embed="rId4" cstate="print"/>
          <a:srcRect/>
          <a:stretch>
            <a:fillRect/>
          </a:stretch>
        </p:blipFill>
        <p:spPr bwMode="auto">
          <a:xfrm rot="10800000">
            <a:off x="914401" y="4724399"/>
            <a:ext cx="406717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err="1" smtClean="0"/>
              <a:t>Supercell</a:t>
            </a:r>
            <a:r>
              <a:rPr lang="en-US" sz="2400" dirty="0" smtClean="0"/>
              <a:t> spectrum – spatial distribution of precipitation</a:t>
            </a:r>
          </a:p>
          <a:p>
            <a:pPr lvl="2" eaLnBrk="1" hangingPunct="1"/>
            <a:r>
              <a:rPr lang="en-US" sz="2000" dirty="0" smtClean="0"/>
              <a:t>Classic (CL) </a:t>
            </a:r>
            <a:r>
              <a:rPr lang="en-US" sz="2000" dirty="0" err="1" smtClean="0"/>
              <a:t>supercells</a:t>
            </a:r>
            <a:endParaRPr lang="en-US" sz="2000" dirty="0" smtClean="0"/>
          </a:p>
          <a:p>
            <a:pPr lvl="2" eaLnBrk="1" hangingPunct="1"/>
            <a:r>
              <a:rPr lang="en-US" sz="2000" dirty="0" smtClean="0"/>
              <a:t>Low-precipitation (LP) </a:t>
            </a:r>
            <a:r>
              <a:rPr lang="en-US" sz="2000" dirty="0" err="1" smtClean="0"/>
              <a:t>supercells</a:t>
            </a:r>
            <a:endParaRPr lang="en-US" sz="2000" dirty="0" smtClean="0"/>
          </a:p>
          <a:p>
            <a:pPr lvl="2" eaLnBrk="1" hangingPunct="1"/>
            <a:r>
              <a:rPr lang="en-US" sz="2000" dirty="0" smtClean="0"/>
              <a:t>Heavy- or high-precipitation (HP) </a:t>
            </a:r>
            <a:r>
              <a:rPr lang="en-US" sz="2000" dirty="0" err="1" smtClean="0"/>
              <a:t>supercells</a:t>
            </a:r>
            <a:endParaRPr lang="en-US" sz="2000" dirty="0" smtClean="0"/>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err="1" smtClean="0"/>
              <a:t>Supercell</a:t>
            </a:r>
            <a:r>
              <a:rPr lang="en-US" sz="2400" dirty="0" smtClean="0"/>
              <a:t> spectrum – spatial distribution of precipitation</a:t>
            </a:r>
          </a:p>
          <a:p>
            <a:pPr lvl="2" eaLnBrk="1" hangingPunct="1"/>
            <a:r>
              <a:rPr lang="en-US" sz="2000" dirty="0" smtClean="0"/>
              <a:t>Classic (CL) </a:t>
            </a:r>
            <a:r>
              <a:rPr lang="en-US" sz="2000" dirty="0" err="1" smtClean="0"/>
              <a:t>supercells</a:t>
            </a:r>
            <a:r>
              <a:rPr lang="en-US" sz="2000" dirty="0" smtClean="0"/>
              <a:t> – most precipitation falls on the forward flank, with only a small amount </a:t>
            </a:r>
            <a:r>
              <a:rPr lang="en-US" sz="2000" dirty="0" err="1" smtClean="0"/>
              <a:t>withing</a:t>
            </a:r>
            <a:r>
              <a:rPr lang="en-US" sz="2000" dirty="0" smtClean="0"/>
              <a:t> the hook echo at the rear of the updraft</a:t>
            </a:r>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33123" name="Text Box 4"/>
          <p:cNvSpPr txBox="1">
            <a:spLocks noChangeArrowheads="1"/>
          </p:cNvSpPr>
          <p:nvPr/>
        </p:nvSpPr>
        <p:spPr bwMode="auto">
          <a:xfrm>
            <a:off x="5105400" y="1828800"/>
            <a:ext cx="3962400" cy="830997"/>
          </a:xfrm>
          <a:prstGeom prst="rect">
            <a:avLst/>
          </a:prstGeom>
          <a:solidFill>
            <a:schemeClr val="bg1"/>
          </a:solidFill>
          <a:ln w="9525">
            <a:solidFill>
              <a:srgbClr val="FF0000"/>
            </a:solidFill>
            <a:miter lim="800000"/>
            <a:headEnd/>
            <a:tailEnd/>
          </a:ln>
        </p:spPr>
        <p:txBody>
          <a:bodyPr>
            <a:spAutoFit/>
          </a:bodyPr>
          <a:lstStyle/>
          <a:p>
            <a:r>
              <a:rPr lang="en-US" dirty="0" smtClean="0"/>
              <a:t>LP </a:t>
            </a:r>
            <a:r>
              <a:rPr lang="en-US" dirty="0" err="1" smtClean="0"/>
              <a:t>supercell</a:t>
            </a:r>
            <a:r>
              <a:rPr lang="en-US" dirty="0" smtClean="0"/>
              <a:t> structure (Fig 8.24)</a:t>
            </a:r>
            <a:endParaRPr lang="en-US" dirty="0"/>
          </a:p>
        </p:txBody>
      </p:sp>
      <p:pic>
        <p:nvPicPr>
          <p:cNvPr id="133125" name="Picture 5" descr="C:\Documents and Settings\Douglas K. Miller\My Documents\schoolstuff\atms316\png_figs\fig8.24.png"/>
          <p:cNvPicPr>
            <a:picLocks noChangeAspect="1" noChangeArrowheads="1"/>
          </p:cNvPicPr>
          <p:nvPr/>
        </p:nvPicPr>
        <p:blipFill>
          <a:blip r:embed="rId3" cstate="print"/>
          <a:srcRect/>
          <a:stretch>
            <a:fillRect/>
          </a:stretch>
        </p:blipFill>
        <p:spPr bwMode="auto">
          <a:xfrm>
            <a:off x="76200" y="187875"/>
            <a:ext cx="5029200" cy="6593925"/>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err="1" smtClean="0"/>
              <a:t>Supercell</a:t>
            </a:r>
            <a:r>
              <a:rPr lang="en-US" sz="2400" dirty="0" smtClean="0"/>
              <a:t> spectrum – spatial distribution of precipitation</a:t>
            </a:r>
          </a:p>
          <a:p>
            <a:pPr lvl="2" eaLnBrk="1" hangingPunct="1"/>
            <a:r>
              <a:rPr lang="en-US" sz="2000" dirty="0" smtClean="0"/>
              <a:t>Low-precipitation (LP) </a:t>
            </a:r>
            <a:r>
              <a:rPr lang="en-US" sz="2000" dirty="0" err="1" smtClean="0"/>
              <a:t>supercells</a:t>
            </a:r>
            <a:r>
              <a:rPr lang="en-US" sz="2000" dirty="0" smtClean="0"/>
              <a:t>- nearly all precipitation falls far from the updraft in the forward region of the storm, much of it evaporating before reaching the ground</a:t>
            </a:r>
          </a:p>
          <a:p>
            <a:pPr lvl="3" eaLnBrk="1" hangingPunct="1"/>
            <a:r>
              <a:rPr lang="en-US" sz="1600" dirty="0" smtClean="0"/>
              <a:t>RFD absent?</a:t>
            </a:r>
          </a:p>
          <a:p>
            <a:pPr lvl="3" eaLnBrk="1" hangingPunct="1"/>
            <a:r>
              <a:rPr lang="en-US" sz="1600" dirty="0" smtClean="0"/>
              <a:t>Tornadoes are rare in LP storms</a:t>
            </a:r>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p:txBody>
          <a:bodyPr/>
          <a:lstStyle/>
          <a:p>
            <a:pPr eaLnBrk="1" hangingPunct="1"/>
            <a:r>
              <a:rPr lang="en-US" sz="4000" smtClean="0"/>
              <a:t>ATMS 316- Isolated Convection</a:t>
            </a:r>
          </a:p>
        </p:txBody>
      </p:sp>
      <p:sp>
        <p:nvSpPr>
          <p:cNvPr id="135171" name="Text Box 4"/>
          <p:cNvSpPr txBox="1">
            <a:spLocks noChangeArrowheads="1"/>
          </p:cNvSpPr>
          <p:nvPr/>
        </p:nvSpPr>
        <p:spPr bwMode="auto">
          <a:xfrm>
            <a:off x="5105400" y="1828800"/>
            <a:ext cx="3962400" cy="1200329"/>
          </a:xfrm>
          <a:prstGeom prst="rect">
            <a:avLst/>
          </a:prstGeom>
          <a:solidFill>
            <a:schemeClr val="bg1"/>
          </a:solidFill>
          <a:ln w="9525">
            <a:solidFill>
              <a:srgbClr val="FF0000"/>
            </a:solidFill>
            <a:miter lim="800000"/>
            <a:headEnd/>
            <a:tailEnd/>
          </a:ln>
        </p:spPr>
        <p:txBody>
          <a:bodyPr>
            <a:spAutoFit/>
          </a:bodyPr>
          <a:lstStyle/>
          <a:p>
            <a:r>
              <a:rPr lang="en-US" dirty="0" smtClean="0"/>
              <a:t>Photographs of an LP (top) and HP (bottom) </a:t>
            </a:r>
            <a:r>
              <a:rPr lang="en-US" dirty="0" err="1" smtClean="0"/>
              <a:t>supercell</a:t>
            </a:r>
            <a:r>
              <a:rPr lang="en-US" dirty="0" smtClean="0"/>
              <a:t> (Fig 8.25)</a:t>
            </a:r>
            <a:endParaRPr lang="en-US" dirty="0"/>
          </a:p>
        </p:txBody>
      </p:sp>
      <p:pic>
        <p:nvPicPr>
          <p:cNvPr id="135173" name="Picture 5" descr="C:\Documents and Settings\Douglas K. Miller\My Documents\schoolstuff\atms316\png_figs\fig8.25.png"/>
          <p:cNvPicPr>
            <a:picLocks noChangeAspect="1" noChangeArrowheads="1"/>
          </p:cNvPicPr>
          <p:nvPr/>
        </p:nvPicPr>
        <p:blipFill>
          <a:blip r:embed="rId3" cstate="print"/>
          <a:srcRect/>
          <a:stretch>
            <a:fillRect/>
          </a:stretch>
        </p:blipFill>
        <p:spPr bwMode="auto">
          <a:xfrm>
            <a:off x="76200" y="139357"/>
            <a:ext cx="4953000" cy="6642444"/>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err="1" smtClean="0"/>
              <a:t>Supercell</a:t>
            </a:r>
            <a:r>
              <a:rPr lang="en-US" sz="2400" dirty="0" smtClean="0"/>
              <a:t> spectrum – spatial distribution of precipitation</a:t>
            </a:r>
          </a:p>
          <a:p>
            <a:pPr lvl="2" eaLnBrk="1" hangingPunct="1"/>
            <a:r>
              <a:rPr lang="en-US" sz="2000" dirty="0" smtClean="0"/>
              <a:t>Heavy- or high-precipitation (HP) </a:t>
            </a:r>
            <a:r>
              <a:rPr lang="en-US" sz="2000" dirty="0" err="1" smtClean="0"/>
              <a:t>supercells</a:t>
            </a:r>
            <a:r>
              <a:rPr lang="en-US" sz="2000" dirty="0" smtClean="0"/>
              <a:t>- have a large amount of precipitation fall in the hook echo region and on the backside of the storm</a:t>
            </a:r>
          </a:p>
          <a:p>
            <a:pPr lvl="2" eaLnBrk="1" hangingPunct="1"/>
            <a:r>
              <a:rPr lang="en-US" sz="2000" dirty="0" smtClean="0"/>
              <a:t>Kidney-bean reflectivity appearance</a:t>
            </a:r>
          </a:p>
          <a:p>
            <a:pPr lvl="2" eaLnBrk="1" hangingPunct="1"/>
            <a:r>
              <a:rPr lang="en-US" sz="2000" dirty="0" smtClean="0"/>
              <a:t>Intense downdrafts </a:t>
            </a:r>
            <a:r>
              <a:rPr lang="en-US" sz="2000" dirty="0" smtClean="0">
                <a:sym typeface="Wingdings" pitchFamily="2" charset="2"/>
              </a:rPr>
              <a:t> fewer tornadoes than CL (cause??)</a:t>
            </a:r>
            <a:endParaRPr lang="en-US" sz="2000" dirty="0" smtClean="0"/>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
        <p:nvSpPr>
          <p:cNvPr id="6" name="TextBox 5"/>
          <p:cNvSpPr txBox="1"/>
          <p:nvPr/>
        </p:nvSpPr>
        <p:spPr>
          <a:xfrm>
            <a:off x="5562600" y="4038600"/>
            <a:ext cx="3352800" cy="1015663"/>
          </a:xfrm>
          <a:prstGeom prst="rect">
            <a:avLst/>
          </a:prstGeom>
          <a:noFill/>
          <a:ln>
            <a:solidFill>
              <a:schemeClr val="tx1"/>
            </a:solidFill>
          </a:ln>
        </p:spPr>
        <p:txBody>
          <a:bodyPr wrap="square" rtlCol="0">
            <a:spAutoFit/>
          </a:bodyPr>
          <a:lstStyle/>
          <a:p>
            <a:r>
              <a:rPr lang="en-US" sz="2000" dirty="0" smtClean="0"/>
              <a:t>Large hail and damaging downburst winds are common with HP </a:t>
            </a:r>
            <a:r>
              <a:rPr lang="en-US" sz="2000" dirty="0" err="1" smtClean="0"/>
              <a:t>supercells</a:t>
            </a:r>
            <a:endParaRPr lang="en-US" sz="2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lstStyle/>
          <a:p>
            <a:pPr eaLnBrk="1" hangingPunct="1"/>
            <a:r>
              <a:rPr lang="en-US" sz="4000" smtClean="0"/>
              <a:t>ATMS 316- Isolated Convection</a:t>
            </a:r>
          </a:p>
        </p:txBody>
      </p:sp>
      <p:pic>
        <p:nvPicPr>
          <p:cNvPr id="137221" name="Picture 5" descr="C:\Documents and Settings\Douglas K. Miller\My Documents\schoolstuff\atms316\png_figs\fig8.26.png"/>
          <p:cNvPicPr>
            <a:picLocks noChangeAspect="1" noChangeArrowheads="1"/>
          </p:cNvPicPr>
          <p:nvPr/>
        </p:nvPicPr>
        <p:blipFill>
          <a:blip r:embed="rId3" cstate="print"/>
          <a:srcRect/>
          <a:stretch>
            <a:fillRect/>
          </a:stretch>
        </p:blipFill>
        <p:spPr bwMode="auto">
          <a:xfrm>
            <a:off x="76200" y="228601"/>
            <a:ext cx="5119294" cy="6553200"/>
          </a:xfrm>
          <a:prstGeom prst="rect">
            <a:avLst/>
          </a:prstGeom>
          <a:noFill/>
        </p:spPr>
      </p:pic>
      <p:sp>
        <p:nvSpPr>
          <p:cNvPr id="137219" name="Text Box 4"/>
          <p:cNvSpPr txBox="1">
            <a:spLocks noChangeArrowheads="1"/>
          </p:cNvSpPr>
          <p:nvPr/>
        </p:nvSpPr>
        <p:spPr bwMode="auto">
          <a:xfrm>
            <a:off x="5105400" y="1828800"/>
            <a:ext cx="3962400" cy="830997"/>
          </a:xfrm>
          <a:prstGeom prst="rect">
            <a:avLst/>
          </a:prstGeom>
          <a:solidFill>
            <a:schemeClr val="bg1"/>
          </a:solidFill>
          <a:ln w="9525">
            <a:solidFill>
              <a:srgbClr val="FF0000"/>
            </a:solidFill>
            <a:miter lim="800000"/>
            <a:headEnd/>
            <a:tailEnd/>
          </a:ln>
        </p:spPr>
        <p:txBody>
          <a:bodyPr>
            <a:spAutoFit/>
          </a:bodyPr>
          <a:lstStyle/>
          <a:p>
            <a:r>
              <a:rPr lang="en-US" dirty="0" smtClean="0"/>
              <a:t>HP </a:t>
            </a:r>
            <a:r>
              <a:rPr lang="en-US" dirty="0" err="1" smtClean="0"/>
              <a:t>supercell</a:t>
            </a:r>
            <a:r>
              <a:rPr lang="en-US" dirty="0" smtClean="0"/>
              <a:t> structure (</a:t>
            </a:r>
            <a:r>
              <a:rPr lang="en-US" dirty="0"/>
              <a:t>Fig </a:t>
            </a:r>
            <a:r>
              <a:rPr lang="en-US" dirty="0" smtClean="0"/>
              <a:t>8.26)</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207875"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207876" name="Rectangle 6"/>
          <p:cNvSpPr>
            <a:spLocks noGrp="1" noChangeArrowheads="1"/>
          </p:cNvSpPr>
          <p:nvPr>
            <p:ph type="body" sz="half" idx="4294967295"/>
          </p:nvPr>
        </p:nvSpPr>
        <p:spPr>
          <a:xfrm>
            <a:off x="304800" y="2057400"/>
            <a:ext cx="4800600" cy="4572000"/>
          </a:xfrm>
        </p:spPr>
        <p:txBody>
          <a:bodyPr/>
          <a:lstStyle/>
          <a:p>
            <a:pPr eaLnBrk="1" hangingPunct="1"/>
            <a:r>
              <a:rPr lang="en-US" sz="2800" dirty="0" smtClean="0"/>
              <a:t>Structure of </a:t>
            </a:r>
            <a:r>
              <a:rPr lang="en-US" sz="2800" dirty="0" err="1" smtClean="0"/>
              <a:t>supercells</a:t>
            </a:r>
            <a:endParaRPr lang="en-US" sz="2800" dirty="0" smtClean="0"/>
          </a:p>
          <a:p>
            <a:pPr lvl="1" eaLnBrk="1" hangingPunct="1"/>
            <a:r>
              <a:rPr lang="en-US" sz="2400" dirty="0" err="1" smtClean="0"/>
              <a:t>Supercell</a:t>
            </a:r>
            <a:r>
              <a:rPr lang="en-US" sz="2400" dirty="0" smtClean="0"/>
              <a:t> spectrum – a continuum</a:t>
            </a:r>
          </a:p>
          <a:p>
            <a:pPr lvl="2" eaLnBrk="1" hangingPunct="1"/>
            <a:r>
              <a:rPr lang="en-US" sz="2000" dirty="0" smtClean="0"/>
              <a:t>Most dangerous tornado threat; LP-CL transition region</a:t>
            </a:r>
          </a:p>
          <a:p>
            <a:pPr lvl="2" eaLnBrk="1" hangingPunct="1"/>
            <a:r>
              <a:rPr lang="en-US" sz="2000" u="sng" dirty="0" err="1" smtClean="0"/>
              <a:t>Supercell</a:t>
            </a:r>
            <a:r>
              <a:rPr lang="en-US" sz="2000" u="sng" dirty="0" smtClean="0"/>
              <a:t> type </a:t>
            </a:r>
            <a:r>
              <a:rPr lang="en-US" sz="2000" dirty="0" smtClean="0"/>
              <a:t>- a strong function of upper-level storm-relative winds near the anvil level (9-12 km)</a:t>
            </a:r>
          </a:p>
          <a:p>
            <a:pPr lvl="3" eaLnBrk="1" hangingPunct="1"/>
            <a:r>
              <a:rPr lang="en-US" sz="1600" dirty="0" smtClean="0"/>
              <a:t>Weak</a:t>
            </a:r>
            <a:r>
              <a:rPr lang="en-US" sz="1600" dirty="0" smtClean="0">
                <a:sym typeface="Wingdings" pitchFamily="2" charset="2"/>
              </a:rPr>
              <a:t> HP</a:t>
            </a:r>
          </a:p>
          <a:p>
            <a:pPr lvl="3" eaLnBrk="1" hangingPunct="1"/>
            <a:r>
              <a:rPr lang="en-US" sz="1600" dirty="0" smtClean="0">
                <a:sym typeface="Wingdings" pitchFamily="2" charset="2"/>
              </a:rPr>
              <a:t>Strong  LP</a:t>
            </a:r>
          </a:p>
          <a:p>
            <a:pPr lvl="3" eaLnBrk="1" hangingPunct="1"/>
            <a:r>
              <a:rPr lang="en-US" sz="1600" dirty="0" smtClean="0">
                <a:sym typeface="Wingdings" pitchFamily="2" charset="2"/>
              </a:rPr>
              <a:t>Moderate (18-28 m s</a:t>
            </a:r>
            <a:r>
              <a:rPr lang="en-US" sz="1600" baseline="30000" dirty="0" smtClean="0">
                <a:sym typeface="Wingdings" pitchFamily="2" charset="2"/>
              </a:rPr>
              <a:t>-1</a:t>
            </a:r>
            <a:r>
              <a:rPr lang="en-US" sz="1600" dirty="0" smtClean="0">
                <a:sym typeface="Wingdings" pitchFamily="2" charset="2"/>
              </a:rPr>
              <a:t>)  CL</a:t>
            </a:r>
            <a:endParaRPr lang="en-US" sz="1600" dirty="0" smtClean="0"/>
          </a:p>
        </p:txBody>
      </p:sp>
      <p:pic>
        <p:nvPicPr>
          <p:cNvPr id="7" name="Picture 6" descr="C:\Documents and Settings\Douglas K. Miller\My Documents\schoolstuff\atms316\png_figs\fig8.15.png"/>
          <p:cNvPicPr>
            <a:picLocks noChangeAspect="1" noChangeArrowheads="1"/>
          </p:cNvPicPr>
          <p:nvPr/>
        </p:nvPicPr>
        <p:blipFill>
          <a:blip r:embed="rId3" cstate="print"/>
          <a:srcRect/>
          <a:stretch>
            <a:fillRect/>
          </a:stretch>
        </p:blipFill>
        <p:spPr bwMode="auto">
          <a:xfrm>
            <a:off x="5565775" y="1552575"/>
            <a:ext cx="3502025" cy="1800225"/>
          </a:xfrm>
          <a:prstGeom prst="rect">
            <a:avLst/>
          </a:prstGeom>
          <a:noFill/>
        </p:spPr>
      </p:pic>
      <p:sp>
        <p:nvSpPr>
          <p:cNvPr id="8" name="TextBox 7"/>
          <p:cNvSpPr txBox="1"/>
          <p:nvPr/>
        </p:nvSpPr>
        <p:spPr>
          <a:xfrm>
            <a:off x="5562600" y="4038600"/>
            <a:ext cx="3352800" cy="1015663"/>
          </a:xfrm>
          <a:prstGeom prst="rect">
            <a:avLst/>
          </a:prstGeom>
          <a:noFill/>
          <a:ln>
            <a:solidFill>
              <a:schemeClr val="tx1"/>
            </a:solidFill>
          </a:ln>
        </p:spPr>
        <p:txBody>
          <a:bodyPr wrap="square" rtlCol="0">
            <a:spAutoFit/>
          </a:bodyPr>
          <a:lstStyle/>
          <a:p>
            <a:r>
              <a:rPr lang="en-US" sz="2000" dirty="0" err="1" smtClean="0"/>
              <a:t>Supercells</a:t>
            </a:r>
            <a:r>
              <a:rPr lang="en-US" sz="2000" dirty="0" smtClean="0"/>
              <a:t> can “seed” nearby storms, pushing them toward the HP end of the spectrum</a:t>
            </a:r>
            <a:endParaRPr lang="en-US"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http://www.erh.noaa.gov/gsp/localdat/cases/2011/27April_EpicOutbreak/KGSP_RegionalRadar_28Apr0157Z_annotated.gif"/>
          <p:cNvPicPr>
            <a:picLocks noChangeAspect="1" noChangeArrowheads="1"/>
          </p:cNvPicPr>
          <p:nvPr/>
        </p:nvPicPr>
        <p:blipFill>
          <a:blip r:embed="rId3" cstate="print"/>
          <a:srcRect/>
          <a:stretch>
            <a:fillRect/>
          </a:stretch>
        </p:blipFill>
        <p:spPr bwMode="auto">
          <a:xfrm>
            <a:off x="4114800" y="2019300"/>
            <a:ext cx="5029200" cy="3771900"/>
          </a:xfrm>
          <a:prstGeom prst="rect">
            <a:avLst/>
          </a:prstGeom>
          <a:noFill/>
        </p:spPr>
      </p:pic>
      <p:sp>
        <p:nvSpPr>
          <p:cNvPr id="36866" name="Rectangle 3"/>
          <p:cNvSpPr>
            <a:spLocks noGrp="1" noChangeArrowheads="1"/>
          </p:cNvSpPr>
          <p:nvPr>
            <p:ph type="title"/>
          </p:nvPr>
        </p:nvSpPr>
        <p:spPr/>
        <p:txBody>
          <a:bodyPr/>
          <a:lstStyle/>
          <a:p>
            <a:pPr eaLnBrk="1" hangingPunct="1"/>
            <a:r>
              <a:rPr lang="en-US" sz="4000" smtClean="0"/>
              <a:t>ATMS 316- Isolated Convection</a:t>
            </a:r>
          </a:p>
        </p:txBody>
      </p:sp>
      <p:sp>
        <p:nvSpPr>
          <p:cNvPr id="36868" name="Text Box 8"/>
          <p:cNvSpPr txBox="1">
            <a:spLocks noChangeArrowheads="1"/>
          </p:cNvSpPr>
          <p:nvPr/>
        </p:nvSpPr>
        <p:spPr bwMode="auto">
          <a:xfrm>
            <a:off x="838200" y="5883275"/>
            <a:ext cx="2357697" cy="830997"/>
          </a:xfrm>
          <a:prstGeom prst="rect">
            <a:avLst/>
          </a:prstGeom>
          <a:noFill/>
          <a:ln w="9525">
            <a:solidFill>
              <a:srgbClr val="FF0000"/>
            </a:solidFill>
            <a:miter lim="800000"/>
            <a:headEnd/>
            <a:tailEnd/>
          </a:ln>
        </p:spPr>
        <p:txBody>
          <a:bodyPr wrap="none">
            <a:spAutoFit/>
          </a:bodyPr>
          <a:lstStyle/>
          <a:p>
            <a:r>
              <a:rPr lang="en-US" dirty="0" smtClean="0"/>
              <a:t>27 April 2011</a:t>
            </a:r>
            <a:endParaRPr lang="en-US" dirty="0"/>
          </a:p>
          <a:p>
            <a:r>
              <a:rPr lang="en-US" dirty="0" smtClean="0"/>
              <a:t>Tornado outbreak</a:t>
            </a:r>
            <a:endParaRPr lang="en-US" dirty="0"/>
          </a:p>
        </p:txBody>
      </p:sp>
      <p:sp>
        <p:nvSpPr>
          <p:cNvPr id="36869" name="Rectangle 10"/>
          <p:cNvSpPr>
            <a:spLocks noGrp="1" noChangeArrowheads="1"/>
          </p:cNvSpPr>
          <p:nvPr>
            <p:ph type="body" idx="1"/>
          </p:nvPr>
        </p:nvSpPr>
        <p:spPr>
          <a:xfrm>
            <a:off x="0" y="1981200"/>
            <a:ext cx="4114800" cy="4114800"/>
          </a:xfrm>
        </p:spPr>
        <p:txBody>
          <a:bodyPr/>
          <a:lstStyle/>
          <a:p>
            <a:pPr eaLnBrk="1" hangingPunct="1"/>
            <a:r>
              <a:rPr lang="en-US" dirty="0" smtClean="0"/>
              <a:t>Which scenario?</a:t>
            </a:r>
          </a:p>
          <a:p>
            <a:pPr lvl="1" eaLnBrk="1" hangingPunct="1"/>
            <a:r>
              <a:rPr lang="en-US" dirty="0" smtClean="0"/>
              <a:t>Scenario#1; synoptic scale forcing alone</a:t>
            </a:r>
          </a:p>
          <a:p>
            <a:pPr lvl="1" eaLnBrk="1" hangingPunct="1"/>
            <a:r>
              <a:rPr lang="en-US" dirty="0" smtClean="0"/>
              <a:t>Scenario#2; synoptic scale dominates </a:t>
            </a:r>
            <a:r>
              <a:rPr lang="en-US" dirty="0" err="1" smtClean="0"/>
              <a:t>mesoscale</a:t>
            </a:r>
            <a:r>
              <a:rPr lang="en-US" dirty="0" smtClean="0"/>
              <a:t> forcing </a:t>
            </a:r>
          </a:p>
          <a:p>
            <a:pPr lvl="1" eaLnBrk="1" hangingPunct="1"/>
            <a:r>
              <a:rPr lang="en-US" dirty="0" smtClean="0"/>
              <a:t>Scenario#3; weak synoptic scale forcing</a:t>
            </a:r>
          </a:p>
        </p:txBody>
      </p:sp>
      <p:sp>
        <p:nvSpPr>
          <p:cNvPr id="8" name="TextBox 7"/>
          <p:cNvSpPr txBox="1"/>
          <p:nvPr/>
        </p:nvSpPr>
        <p:spPr>
          <a:xfrm>
            <a:off x="3657600" y="6248400"/>
            <a:ext cx="5402441" cy="261610"/>
          </a:xfrm>
          <a:prstGeom prst="rect">
            <a:avLst/>
          </a:prstGeom>
          <a:noFill/>
        </p:spPr>
        <p:txBody>
          <a:bodyPr wrap="none" rtlCol="0">
            <a:spAutoFit/>
          </a:bodyPr>
          <a:lstStyle/>
          <a:p>
            <a:r>
              <a:rPr lang="en-US" sz="1100" dirty="0" smtClean="0"/>
              <a:t>http://www.erh.noaa.gov/gsp/localdat/cases/2011/27April_EpicOutbreak/EpicOutbreak.html</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42339"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42340" name="Rectangle 6"/>
          <p:cNvSpPr>
            <a:spLocks noGrp="1" noChangeArrowheads="1"/>
          </p:cNvSpPr>
          <p:nvPr>
            <p:ph type="body" sz="half" idx="4294967295"/>
          </p:nvPr>
        </p:nvSpPr>
        <p:spPr>
          <a:xfrm>
            <a:off x="304800" y="2057400"/>
            <a:ext cx="5334000" cy="4572000"/>
          </a:xfrm>
        </p:spPr>
        <p:txBody>
          <a:bodyPr/>
          <a:lstStyle/>
          <a:p>
            <a:pPr eaLnBrk="1" hangingPunct="1">
              <a:lnSpc>
                <a:spcPct val="90000"/>
              </a:lnSpc>
            </a:pPr>
            <a:r>
              <a:rPr lang="en-US" sz="2800" smtClean="0"/>
              <a:t>Role of vertical wind shear</a:t>
            </a:r>
          </a:p>
          <a:p>
            <a:pPr lvl="1" eaLnBrk="1" hangingPunct="1">
              <a:lnSpc>
                <a:spcPct val="90000"/>
              </a:lnSpc>
            </a:pPr>
            <a:r>
              <a:rPr lang="en-US" sz="2400" smtClean="0"/>
              <a:t>CAPE</a:t>
            </a:r>
          </a:p>
          <a:p>
            <a:pPr lvl="2" eaLnBrk="1" hangingPunct="1">
              <a:lnSpc>
                <a:spcPct val="90000"/>
              </a:lnSpc>
            </a:pPr>
            <a:r>
              <a:rPr lang="en-US" sz="2000" smtClean="0"/>
              <a:t>measure of potential updraft strength*</a:t>
            </a:r>
          </a:p>
          <a:p>
            <a:pPr lvl="2" eaLnBrk="1" hangingPunct="1">
              <a:lnSpc>
                <a:spcPct val="90000"/>
              </a:lnSpc>
            </a:pPr>
            <a:r>
              <a:rPr lang="en-US" sz="2000" smtClean="0"/>
              <a:t>proxy for strength of </a:t>
            </a:r>
            <a:r>
              <a:rPr lang="en-US" sz="2000" u="sng" smtClean="0"/>
              <a:t>outflow</a:t>
            </a:r>
            <a:r>
              <a:rPr lang="en-US" sz="2000" smtClean="0"/>
              <a:t> produced by evaporation, melting, and sublimation of hydrometeors within a storm (larger CAPE, stronger cold pools; to be discussed in Chapter 10)</a:t>
            </a:r>
          </a:p>
          <a:p>
            <a:pPr lvl="1" eaLnBrk="1" hangingPunct="1">
              <a:lnSpc>
                <a:spcPct val="90000"/>
              </a:lnSpc>
            </a:pPr>
            <a:r>
              <a:rPr lang="en-US" sz="2400" i="1" smtClean="0"/>
              <a:t>U</a:t>
            </a:r>
            <a:r>
              <a:rPr lang="en-US" sz="2400" smtClean="0"/>
              <a:t> a measure of 0-500 m storm-relative wind</a:t>
            </a:r>
          </a:p>
          <a:p>
            <a:pPr lvl="2" eaLnBrk="1" hangingPunct="1">
              <a:lnSpc>
                <a:spcPct val="90000"/>
              </a:lnSpc>
            </a:pPr>
            <a:r>
              <a:rPr lang="en-US" sz="2000" smtClean="0"/>
              <a:t>½ </a:t>
            </a:r>
            <a:r>
              <a:rPr lang="en-US" sz="2000" i="1" smtClean="0"/>
              <a:t>U</a:t>
            </a:r>
            <a:r>
              <a:rPr lang="en-US" sz="2000" baseline="30000" smtClean="0"/>
              <a:t>2</a:t>
            </a:r>
            <a:r>
              <a:rPr lang="en-US" sz="2000" smtClean="0"/>
              <a:t> storm-relative </a:t>
            </a:r>
            <a:r>
              <a:rPr lang="en-US" sz="2000" u="sng" smtClean="0"/>
              <a:t>inflow</a:t>
            </a:r>
            <a:r>
              <a:rPr lang="en-US" sz="2000" smtClean="0"/>
              <a:t> KE</a:t>
            </a:r>
          </a:p>
          <a:p>
            <a:pPr lvl="1" eaLnBrk="1" hangingPunct="1">
              <a:lnSpc>
                <a:spcPct val="90000"/>
              </a:lnSpc>
            </a:pPr>
            <a:r>
              <a:rPr lang="en-US" sz="2400" smtClean="0"/>
              <a:t>BRN- balance between </a:t>
            </a:r>
            <a:r>
              <a:rPr lang="en-US" sz="2400" u="sng" smtClean="0"/>
              <a:t>inflow</a:t>
            </a:r>
            <a:r>
              <a:rPr lang="en-US" sz="2400" smtClean="0"/>
              <a:t> &amp; </a:t>
            </a:r>
            <a:r>
              <a:rPr lang="en-US" sz="2400" u="sng" smtClean="0"/>
              <a:t>outflow</a:t>
            </a:r>
          </a:p>
        </p:txBody>
      </p:sp>
      <p:pic>
        <p:nvPicPr>
          <p:cNvPr id="142341"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42342" name="Text Box 6"/>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
        <p:nvSpPr>
          <p:cNvPr id="142343" name="Text Box 7"/>
          <p:cNvSpPr txBox="1">
            <a:spLocks noChangeArrowheads="1"/>
          </p:cNvSpPr>
          <p:nvPr/>
        </p:nvSpPr>
        <p:spPr bwMode="auto">
          <a:xfrm>
            <a:off x="5576888" y="5070475"/>
            <a:ext cx="3414712" cy="457200"/>
          </a:xfrm>
          <a:prstGeom prst="rect">
            <a:avLst/>
          </a:prstGeom>
          <a:noFill/>
          <a:ln w="9525">
            <a:noFill/>
            <a:miter lim="800000"/>
            <a:headEnd/>
            <a:tailEnd/>
          </a:ln>
          <a:effectLst/>
        </p:spPr>
        <p:txBody>
          <a:bodyPr wrap="none">
            <a:spAutoFit/>
          </a:bodyPr>
          <a:lstStyle/>
          <a:p>
            <a:r>
              <a:rPr lang="en-US"/>
              <a:t>*updraft speed </a:t>
            </a:r>
            <a:r>
              <a:rPr lang="en-US">
                <a:cs typeface="Times New Roman" pitchFamily="18" charset="0"/>
              </a:rPr>
              <a:t>α </a:t>
            </a:r>
            <a:r>
              <a:rPr lang="en-US"/>
              <a:t>CAPE </a:t>
            </a:r>
            <a:r>
              <a:rPr lang="en-US" baseline="30000"/>
              <a:t>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144387" name="Rectangle 7"/>
          <p:cNvSpPr>
            <a:spLocks noGrp="1" noChangeArrowheads="1"/>
          </p:cNvSpPr>
          <p:nvPr>
            <p:ph type="title" idx="4294967295"/>
          </p:nvPr>
        </p:nvSpPr>
        <p:spPr/>
        <p:txBody>
          <a:bodyPr/>
          <a:lstStyle/>
          <a:p>
            <a:pPr eaLnBrk="1" hangingPunct="1"/>
            <a:r>
              <a:rPr lang="en-US" smtClean="0"/>
              <a:t>ATMS 316- Isolated Convection</a:t>
            </a:r>
          </a:p>
        </p:txBody>
      </p:sp>
      <p:sp>
        <p:nvSpPr>
          <p:cNvPr id="144388" name="Rectangle 6"/>
          <p:cNvSpPr>
            <a:spLocks noGrp="1" noChangeArrowheads="1"/>
          </p:cNvSpPr>
          <p:nvPr>
            <p:ph type="body" sz="half" idx="4294967295"/>
          </p:nvPr>
        </p:nvSpPr>
        <p:spPr>
          <a:xfrm>
            <a:off x="304800" y="2057400"/>
            <a:ext cx="5334000" cy="4572000"/>
          </a:xfrm>
        </p:spPr>
        <p:txBody>
          <a:bodyPr/>
          <a:lstStyle/>
          <a:p>
            <a:pPr eaLnBrk="1" hangingPunct="1"/>
            <a:r>
              <a:rPr lang="en-US" sz="2800" smtClean="0"/>
              <a:t>Role of vertical wind shear</a:t>
            </a:r>
          </a:p>
          <a:p>
            <a:pPr lvl="1" eaLnBrk="1" hangingPunct="1"/>
            <a:r>
              <a:rPr lang="en-US" sz="2400" smtClean="0"/>
              <a:t>BRN</a:t>
            </a:r>
          </a:p>
          <a:p>
            <a:pPr lvl="2" eaLnBrk="1" hangingPunct="1"/>
            <a:r>
              <a:rPr lang="en-US" sz="2000" smtClean="0"/>
              <a:t>Small (&lt; 50); inflow and outflow well matched; longer-lived, more severe storms</a:t>
            </a:r>
          </a:p>
          <a:p>
            <a:pPr lvl="3" eaLnBrk="1" hangingPunct="1"/>
            <a:r>
              <a:rPr lang="en-US" sz="1800" smtClean="0"/>
              <a:t>updrafts could develop significant rotation*</a:t>
            </a:r>
          </a:p>
          <a:p>
            <a:pPr lvl="2" eaLnBrk="1" hangingPunct="1"/>
            <a:r>
              <a:rPr lang="en-US" sz="2000" smtClean="0"/>
              <a:t>Large (&gt; 50); outflow might overwhelm inflow and undercut the updraft; short-lived cells</a:t>
            </a:r>
          </a:p>
        </p:txBody>
      </p:sp>
      <p:pic>
        <p:nvPicPr>
          <p:cNvPr id="144389" name="Picture 5"/>
          <p:cNvPicPr>
            <a:picLocks noChangeAspect="1" noChangeArrowheads="1"/>
          </p:cNvPicPr>
          <p:nvPr/>
        </p:nvPicPr>
        <p:blipFill>
          <a:blip r:embed="rId3" cstate="print"/>
          <a:srcRect/>
          <a:stretch>
            <a:fillRect/>
          </a:stretch>
        </p:blipFill>
        <p:spPr bwMode="auto">
          <a:xfrm>
            <a:off x="5715000" y="1862138"/>
            <a:ext cx="3355975" cy="2252662"/>
          </a:xfrm>
          <a:prstGeom prst="rect">
            <a:avLst/>
          </a:prstGeom>
          <a:noFill/>
          <a:ln w="9525">
            <a:noFill/>
            <a:miter lim="800000"/>
            <a:headEnd/>
            <a:tailEnd/>
          </a:ln>
          <a:effectLst/>
        </p:spPr>
      </p:pic>
      <p:sp>
        <p:nvSpPr>
          <p:cNvPr id="144390" name="Text Box 6"/>
          <p:cNvSpPr txBox="1">
            <a:spLocks noChangeArrowheads="1"/>
          </p:cNvSpPr>
          <p:nvPr/>
        </p:nvSpPr>
        <p:spPr bwMode="auto">
          <a:xfrm>
            <a:off x="6081713" y="6308725"/>
            <a:ext cx="2605087" cy="244475"/>
          </a:xfrm>
          <a:prstGeom prst="rect">
            <a:avLst/>
          </a:prstGeom>
          <a:noFill/>
          <a:ln w="9525">
            <a:noFill/>
            <a:miter lim="800000"/>
            <a:headEnd/>
            <a:tailEnd/>
          </a:ln>
          <a:effectLst/>
        </p:spPr>
        <p:txBody>
          <a:bodyPr wrap="none">
            <a:spAutoFit/>
          </a:bodyPr>
          <a:lstStyle/>
          <a:p>
            <a:r>
              <a:rPr lang="en-US" sz="1000"/>
              <a:t>http://radarmet.atmos.colostate.edu/toga_coare/</a:t>
            </a:r>
          </a:p>
        </p:txBody>
      </p:sp>
      <p:sp>
        <p:nvSpPr>
          <p:cNvPr id="144392" name="Text Box 8"/>
          <p:cNvSpPr txBox="1">
            <a:spLocks noChangeArrowheads="1"/>
          </p:cNvSpPr>
          <p:nvPr/>
        </p:nvSpPr>
        <p:spPr bwMode="auto">
          <a:xfrm>
            <a:off x="4495800" y="4876800"/>
            <a:ext cx="4572000" cy="1190625"/>
          </a:xfrm>
          <a:prstGeom prst="rect">
            <a:avLst/>
          </a:prstGeom>
          <a:noFill/>
          <a:ln w="9525">
            <a:noFill/>
            <a:miter lim="800000"/>
            <a:headEnd/>
            <a:tailEnd/>
          </a:ln>
          <a:effectLst/>
        </p:spPr>
        <p:txBody>
          <a:bodyPr>
            <a:spAutoFit/>
          </a:bodyPr>
          <a:lstStyle/>
          <a:p>
            <a:pPr lvl="3">
              <a:spcBef>
                <a:spcPct val="20000"/>
              </a:spcBef>
            </a:pPr>
            <a:r>
              <a:rPr lang="en-US" sz="1800"/>
              <a:t>*high inflow KE measures the ability of an updraft to acquire rotation via tilting of horizontal vorticity</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3276</TotalTime>
  <Words>3711</Words>
  <Application>Microsoft Office PowerPoint</Application>
  <PresentationFormat>On-screen Show (4:3)</PresentationFormat>
  <Paragraphs>507</Paragraphs>
  <Slides>78</Slides>
  <Notes>78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Default Design</vt:lpstr>
      <vt:lpstr>ATMS 316- Mesoscale Meteorology</vt:lpstr>
      <vt:lpstr>ATMS 316- Mesoscale Meteorology</vt:lpstr>
      <vt:lpstr>ATMS 316- Background</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lpstr>ATMS 316- Isolated Convection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Douglas K. Miller</cp:lastModifiedBy>
  <cp:revision>692</cp:revision>
  <dcterms:created xsi:type="dcterms:W3CDTF">1601-01-01T00:00:00Z</dcterms:created>
  <dcterms:modified xsi:type="dcterms:W3CDTF">2013-03-13T15:38:42Z</dcterms:modified>
</cp:coreProperties>
</file>