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71" r:id="rId4"/>
    <p:sldId id="304" r:id="rId5"/>
    <p:sldId id="301" r:id="rId6"/>
    <p:sldId id="302" r:id="rId7"/>
    <p:sldId id="309" r:id="rId8"/>
    <p:sldId id="300" r:id="rId9"/>
    <p:sldId id="273" r:id="rId10"/>
    <p:sldId id="276" r:id="rId11"/>
    <p:sldId id="274" r:id="rId12"/>
    <p:sldId id="272" r:id="rId13"/>
    <p:sldId id="277" r:id="rId14"/>
    <p:sldId id="275" r:id="rId15"/>
    <p:sldId id="278" r:id="rId16"/>
    <p:sldId id="279" r:id="rId17"/>
    <p:sldId id="303" r:id="rId18"/>
    <p:sldId id="310" r:id="rId19"/>
    <p:sldId id="306" r:id="rId20"/>
    <p:sldId id="308" r:id="rId21"/>
    <p:sldId id="307" r:id="rId22"/>
    <p:sldId id="298" r:id="rId23"/>
    <p:sldId id="299" r:id="rId24"/>
    <p:sldId id="31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 autoAdjust="0"/>
    <p:restoredTop sz="94660"/>
  </p:normalViewPr>
  <p:slideViewPr>
    <p:cSldViewPr>
      <p:cViewPr varScale="1">
        <p:scale>
          <a:sx n="105" d="100"/>
          <a:sy n="105" d="100"/>
        </p:scale>
        <p:origin x="3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66A7B-1B48-415A-AC52-35EF22B32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1C15B-D111-4E18-8E00-839B328C0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66A94-6A72-4B94-9C9E-62A8888AE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C12386-656C-4452-A25C-DD7F851DE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B6566-B4DE-4C64-98B6-F58E10E9F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C7841-F77A-4423-BA23-8E0CB7D13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BB5B-9AA1-4DE5-AC93-D78555177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1C529-D4FF-4F33-9F65-2D0EA70D8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3C6E-49D1-4407-8302-CDABB8271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CC838-1EDC-4F04-B182-201B91BDE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80A96-603C-4487-80BB-CE8065AF0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5FD4D-B7E9-4CE6-81F3-B58CFFC6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1A615-F01D-45EA-98E5-CCA0FA033C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0-apps.webofknowledge.com.wncln.wncln.org/UA_GeneralSearch_input.do?product=UA&amp;search_mode=GeneralSearch&amp;SID=4BNH9dmdAgO52C4ObMj&amp;preferencesSaved=" TargetMode="External"/><Relationship Id="rId2" Type="http://schemas.openxmlformats.org/officeDocument/2006/relationships/hyperlink" Target="http://wncln.wncln.org/search/j?SEARCH=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572000" y="6278563"/>
            <a:ext cx="414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http://www.ucar.edu/communications/factsheets/Tornadoes.html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sz="2800"/>
              <a:t>Packet#1</a:t>
            </a:r>
          </a:p>
          <a:p>
            <a:pPr lvl="1"/>
            <a:r>
              <a:rPr lang="en-US" sz="2400"/>
              <a:t>What is meant by “Mesoscale Meteorology”?</a:t>
            </a:r>
          </a:p>
        </p:txBody>
      </p:sp>
      <p:pic>
        <p:nvPicPr>
          <p:cNvPr id="81925" name="Picture 5" descr="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61443" name="Freeform 3"/>
          <p:cNvSpPr>
            <a:spLocks/>
          </p:cNvSpPr>
          <p:nvPr/>
        </p:nvSpPr>
        <p:spPr bwMode="auto">
          <a:xfrm>
            <a:off x="1752600" y="2108200"/>
            <a:ext cx="6781800" cy="3860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912" y="1792"/>
              </a:cxn>
              <a:cxn ang="0">
                <a:pos x="1776" y="256"/>
              </a:cxn>
              <a:cxn ang="0">
                <a:pos x="2352" y="304"/>
              </a:cxn>
              <a:cxn ang="0">
                <a:pos x="3168" y="2080"/>
              </a:cxn>
              <a:cxn ang="0">
                <a:pos x="4272" y="2416"/>
              </a:cxn>
            </a:cxnLst>
            <a:rect l="0" t="0" r="r" b="b"/>
            <a:pathLst>
              <a:path w="4272" h="2432">
                <a:moveTo>
                  <a:pt x="0" y="2272"/>
                </a:moveTo>
                <a:cubicBezTo>
                  <a:pt x="308" y="2200"/>
                  <a:pt x="616" y="2128"/>
                  <a:pt x="912" y="1792"/>
                </a:cubicBezTo>
                <a:cubicBezTo>
                  <a:pt x="1208" y="1456"/>
                  <a:pt x="1536" y="504"/>
                  <a:pt x="1776" y="256"/>
                </a:cubicBezTo>
                <a:cubicBezTo>
                  <a:pt x="2016" y="8"/>
                  <a:pt x="2120" y="0"/>
                  <a:pt x="2352" y="304"/>
                </a:cubicBezTo>
                <a:cubicBezTo>
                  <a:pt x="2584" y="608"/>
                  <a:pt x="2848" y="1728"/>
                  <a:pt x="3168" y="2080"/>
                </a:cubicBezTo>
                <a:cubicBezTo>
                  <a:pt x="3488" y="2432"/>
                  <a:pt x="3880" y="2424"/>
                  <a:pt x="4272" y="24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6019800" y="35814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413125" y="5222875"/>
            <a:ext cx="1909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 scale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251325" y="40036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59395" name="Freeform 3"/>
          <p:cNvSpPr>
            <a:spLocks/>
          </p:cNvSpPr>
          <p:nvPr/>
        </p:nvSpPr>
        <p:spPr bwMode="auto">
          <a:xfrm>
            <a:off x="1752600" y="2108200"/>
            <a:ext cx="6781800" cy="3860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912" y="1792"/>
              </a:cxn>
              <a:cxn ang="0">
                <a:pos x="1776" y="256"/>
              </a:cxn>
              <a:cxn ang="0">
                <a:pos x="2352" y="304"/>
              </a:cxn>
              <a:cxn ang="0">
                <a:pos x="3168" y="2080"/>
              </a:cxn>
              <a:cxn ang="0">
                <a:pos x="4272" y="2416"/>
              </a:cxn>
            </a:cxnLst>
            <a:rect l="0" t="0" r="r" b="b"/>
            <a:pathLst>
              <a:path w="4272" h="2432">
                <a:moveTo>
                  <a:pt x="0" y="2272"/>
                </a:moveTo>
                <a:cubicBezTo>
                  <a:pt x="308" y="2200"/>
                  <a:pt x="616" y="2128"/>
                  <a:pt x="912" y="1792"/>
                </a:cubicBezTo>
                <a:cubicBezTo>
                  <a:pt x="1208" y="1456"/>
                  <a:pt x="1536" y="504"/>
                  <a:pt x="1776" y="256"/>
                </a:cubicBezTo>
                <a:cubicBezTo>
                  <a:pt x="2016" y="8"/>
                  <a:pt x="2120" y="0"/>
                  <a:pt x="2352" y="304"/>
                </a:cubicBezTo>
                <a:cubicBezTo>
                  <a:pt x="2584" y="608"/>
                  <a:pt x="2848" y="1728"/>
                  <a:pt x="3168" y="2080"/>
                </a:cubicBezTo>
                <a:cubicBezTo>
                  <a:pt x="3488" y="2432"/>
                  <a:pt x="3880" y="2424"/>
                  <a:pt x="4272" y="24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8077200" y="54864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413125" y="5222875"/>
            <a:ext cx="1909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 scale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251325" y="40036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HILL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317750" y="5943600"/>
            <a:ext cx="4735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synoptic scale forcing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57347" name="Freeform 3"/>
          <p:cNvSpPr>
            <a:spLocks/>
          </p:cNvSpPr>
          <p:nvPr/>
        </p:nvSpPr>
        <p:spPr bwMode="auto">
          <a:xfrm>
            <a:off x="1752600" y="2108200"/>
            <a:ext cx="6781800" cy="3860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912" y="1792"/>
              </a:cxn>
              <a:cxn ang="0">
                <a:pos x="1776" y="256"/>
              </a:cxn>
              <a:cxn ang="0">
                <a:pos x="2352" y="304"/>
              </a:cxn>
              <a:cxn ang="0">
                <a:pos x="3168" y="2080"/>
              </a:cxn>
              <a:cxn ang="0">
                <a:pos x="4272" y="2416"/>
              </a:cxn>
            </a:cxnLst>
            <a:rect l="0" t="0" r="r" b="b"/>
            <a:pathLst>
              <a:path w="4272" h="2432">
                <a:moveTo>
                  <a:pt x="0" y="2272"/>
                </a:moveTo>
                <a:cubicBezTo>
                  <a:pt x="308" y="2200"/>
                  <a:pt x="616" y="2128"/>
                  <a:pt x="912" y="1792"/>
                </a:cubicBezTo>
                <a:cubicBezTo>
                  <a:pt x="1208" y="1456"/>
                  <a:pt x="1536" y="504"/>
                  <a:pt x="1776" y="256"/>
                </a:cubicBezTo>
                <a:cubicBezTo>
                  <a:pt x="2016" y="8"/>
                  <a:pt x="2120" y="0"/>
                  <a:pt x="2352" y="304"/>
                </a:cubicBezTo>
                <a:cubicBezTo>
                  <a:pt x="2584" y="608"/>
                  <a:pt x="2848" y="1728"/>
                  <a:pt x="3168" y="2080"/>
                </a:cubicBezTo>
                <a:cubicBezTo>
                  <a:pt x="3488" y="2432"/>
                  <a:pt x="3880" y="2424"/>
                  <a:pt x="4272" y="24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4800600" y="17526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3962400" y="1676400"/>
            <a:ext cx="838200" cy="533400"/>
          </a:xfrm>
          <a:prstGeom prst="chevron">
            <a:avLst>
              <a:gd name="adj" fmla="val 3928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 rot="365709">
            <a:off x="5638800" y="2971800"/>
            <a:ext cx="381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192" y="192"/>
              </a:cxn>
              <a:cxn ang="0">
                <a:pos x="192" y="336"/>
              </a:cxn>
              <a:cxn ang="0">
                <a:pos x="192" y="432"/>
              </a:cxn>
            </a:cxnLst>
            <a:rect l="0" t="0" r="r" b="b"/>
            <a:pathLst>
              <a:path w="208" h="432">
                <a:moveTo>
                  <a:pt x="0" y="0"/>
                </a:moveTo>
                <a:cubicBezTo>
                  <a:pt x="32" y="8"/>
                  <a:pt x="64" y="16"/>
                  <a:pt x="96" y="48"/>
                </a:cubicBezTo>
                <a:cubicBezTo>
                  <a:pt x="128" y="80"/>
                  <a:pt x="176" y="144"/>
                  <a:pt x="192" y="192"/>
                </a:cubicBezTo>
                <a:cubicBezTo>
                  <a:pt x="208" y="240"/>
                  <a:pt x="192" y="296"/>
                  <a:pt x="192" y="336"/>
                </a:cubicBezTo>
                <a:cubicBezTo>
                  <a:pt x="192" y="376"/>
                  <a:pt x="192" y="404"/>
                  <a:pt x="192" y="4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413125" y="5222875"/>
            <a:ext cx="1909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 scale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710363" y="2514600"/>
            <a:ext cx="1444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mesoscale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5943600" y="2743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251325" y="40036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HILL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6361113" y="32004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BUMP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41325" y="3600450"/>
            <a:ext cx="2022475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Scenario#2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62467" name="Freeform 3"/>
          <p:cNvSpPr>
            <a:spLocks/>
          </p:cNvSpPr>
          <p:nvPr/>
        </p:nvSpPr>
        <p:spPr bwMode="auto">
          <a:xfrm>
            <a:off x="1752600" y="2108200"/>
            <a:ext cx="6781800" cy="3860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912" y="1792"/>
              </a:cxn>
              <a:cxn ang="0">
                <a:pos x="1776" y="256"/>
              </a:cxn>
              <a:cxn ang="0">
                <a:pos x="2352" y="304"/>
              </a:cxn>
              <a:cxn ang="0">
                <a:pos x="3168" y="2080"/>
              </a:cxn>
              <a:cxn ang="0">
                <a:pos x="4272" y="2416"/>
              </a:cxn>
            </a:cxnLst>
            <a:rect l="0" t="0" r="r" b="b"/>
            <a:pathLst>
              <a:path w="4272" h="2432">
                <a:moveTo>
                  <a:pt x="0" y="2272"/>
                </a:moveTo>
                <a:cubicBezTo>
                  <a:pt x="308" y="2200"/>
                  <a:pt x="616" y="2128"/>
                  <a:pt x="912" y="1792"/>
                </a:cubicBezTo>
                <a:cubicBezTo>
                  <a:pt x="1208" y="1456"/>
                  <a:pt x="1536" y="504"/>
                  <a:pt x="1776" y="256"/>
                </a:cubicBezTo>
                <a:cubicBezTo>
                  <a:pt x="2016" y="8"/>
                  <a:pt x="2120" y="0"/>
                  <a:pt x="2352" y="304"/>
                </a:cubicBezTo>
                <a:cubicBezTo>
                  <a:pt x="2584" y="608"/>
                  <a:pt x="2848" y="1728"/>
                  <a:pt x="3168" y="2080"/>
                </a:cubicBezTo>
                <a:cubicBezTo>
                  <a:pt x="3488" y="2432"/>
                  <a:pt x="3880" y="2424"/>
                  <a:pt x="4272" y="24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 rot="365709">
            <a:off x="5638800" y="2971800"/>
            <a:ext cx="381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192" y="192"/>
              </a:cxn>
              <a:cxn ang="0">
                <a:pos x="192" y="336"/>
              </a:cxn>
              <a:cxn ang="0">
                <a:pos x="192" y="432"/>
              </a:cxn>
            </a:cxnLst>
            <a:rect l="0" t="0" r="r" b="b"/>
            <a:pathLst>
              <a:path w="208" h="432">
                <a:moveTo>
                  <a:pt x="0" y="0"/>
                </a:moveTo>
                <a:cubicBezTo>
                  <a:pt x="32" y="8"/>
                  <a:pt x="64" y="16"/>
                  <a:pt x="96" y="48"/>
                </a:cubicBezTo>
                <a:cubicBezTo>
                  <a:pt x="128" y="80"/>
                  <a:pt x="176" y="144"/>
                  <a:pt x="192" y="192"/>
                </a:cubicBezTo>
                <a:cubicBezTo>
                  <a:pt x="208" y="240"/>
                  <a:pt x="192" y="296"/>
                  <a:pt x="192" y="336"/>
                </a:cubicBezTo>
                <a:cubicBezTo>
                  <a:pt x="192" y="376"/>
                  <a:pt x="192" y="404"/>
                  <a:pt x="192" y="4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413125" y="5222875"/>
            <a:ext cx="1909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 scale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6710363" y="2514600"/>
            <a:ext cx="1444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mesoscale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251325" y="40036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HILL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361113" y="32004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BUMP</a:t>
            </a:r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6705600" y="37338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60419" name="Freeform 3"/>
          <p:cNvSpPr>
            <a:spLocks/>
          </p:cNvSpPr>
          <p:nvPr/>
        </p:nvSpPr>
        <p:spPr bwMode="auto">
          <a:xfrm>
            <a:off x="1752600" y="2108200"/>
            <a:ext cx="6781800" cy="3860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912" y="1792"/>
              </a:cxn>
              <a:cxn ang="0">
                <a:pos x="1776" y="256"/>
              </a:cxn>
              <a:cxn ang="0">
                <a:pos x="2352" y="304"/>
              </a:cxn>
              <a:cxn ang="0">
                <a:pos x="3168" y="2080"/>
              </a:cxn>
              <a:cxn ang="0">
                <a:pos x="4272" y="2416"/>
              </a:cxn>
            </a:cxnLst>
            <a:rect l="0" t="0" r="r" b="b"/>
            <a:pathLst>
              <a:path w="4272" h="2432">
                <a:moveTo>
                  <a:pt x="0" y="2272"/>
                </a:moveTo>
                <a:cubicBezTo>
                  <a:pt x="308" y="2200"/>
                  <a:pt x="616" y="2128"/>
                  <a:pt x="912" y="1792"/>
                </a:cubicBezTo>
                <a:cubicBezTo>
                  <a:pt x="1208" y="1456"/>
                  <a:pt x="1536" y="504"/>
                  <a:pt x="1776" y="256"/>
                </a:cubicBezTo>
                <a:cubicBezTo>
                  <a:pt x="2016" y="8"/>
                  <a:pt x="2120" y="0"/>
                  <a:pt x="2352" y="304"/>
                </a:cubicBezTo>
                <a:cubicBezTo>
                  <a:pt x="2584" y="608"/>
                  <a:pt x="2848" y="1728"/>
                  <a:pt x="3168" y="2080"/>
                </a:cubicBezTo>
                <a:cubicBezTo>
                  <a:pt x="3488" y="2432"/>
                  <a:pt x="3880" y="2424"/>
                  <a:pt x="4272" y="24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8077200" y="54864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413125" y="5222875"/>
            <a:ext cx="1909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 scale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251325" y="40036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HILL</a:t>
            </a:r>
          </a:p>
        </p:txBody>
      </p:sp>
      <p:sp>
        <p:nvSpPr>
          <p:cNvPr id="60424" name="Freeform 8"/>
          <p:cNvSpPr>
            <a:spLocks/>
          </p:cNvSpPr>
          <p:nvPr/>
        </p:nvSpPr>
        <p:spPr bwMode="auto">
          <a:xfrm rot="365709">
            <a:off x="5638800" y="2971800"/>
            <a:ext cx="381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192" y="192"/>
              </a:cxn>
              <a:cxn ang="0">
                <a:pos x="192" y="336"/>
              </a:cxn>
              <a:cxn ang="0">
                <a:pos x="192" y="432"/>
              </a:cxn>
            </a:cxnLst>
            <a:rect l="0" t="0" r="r" b="b"/>
            <a:pathLst>
              <a:path w="208" h="432">
                <a:moveTo>
                  <a:pt x="0" y="0"/>
                </a:moveTo>
                <a:cubicBezTo>
                  <a:pt x="32" y="8"/>
                  <a:pt x="64" y="16"/>
                  <a:pt x="96" y="48"/>
                </a:cubicBezTo>
                <a:cubicBezTo>
                  <a:pt x="128" y="80"/>
                  <a:pt x="176" y="144"/>
                  <a:pt x="192" y="192"/>
                </a:cubicBezTo>
                <a:cubicBezTo>
                  <a:pt x="208" y="240"/>
                  <a:pt x="192" y="296"/>
                  <a:pt x="192" y="336"/>
                </a:cubicBezTo>
                <a:cubicBezTo>
                  <a:pt x="192" y="376"/>
                  <a:pt x="192" y="404"/>
                  <a:pt x="192" y="4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6361113" y="32004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BUMP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710363" y="2514600"/>
            <a:ext cx="1444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mesoscale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38200" y="5943600"/>
            <a:ext cx="7377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synoptic scale dominates mesoscale forcing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4800600" y="41910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3962400" y="4191000"/>
            <a:ext cx="838200" cy="533400"/>
          </a:xfrm>
          <a:prstGeom prst="chevron">
            <a:avLst>
              <a:gd name="adj" fmla="val 3928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Freeform 7"/>
          <p:cNvSpPr>
            <a:spLocks/>
          </p:cNvSpPr>
          <p:nvPr/>
        </p:nvSpPr>
        <p:spPr bwMode="auto">
          <a:xfrm rot="-3732108">
            <a:off x="4800600" y="4495800"/>
            <a:ext cx="381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192" y="192"/>
              </a:cxn>
              <a:cxn ang="0">
                <a:pos x="192" y="336"/>
              </a:cxn>
              <a:cxn ang="0">
                <a:pos x="192" y="432"/>
              </a:cxn>
            </a:cxnLst>
            <a:rect l="0" t="0" r="r" b="b"/>
            <a:pathLst>
              <a:path w="208" h="432">
                <a:moveTo>
                  <a:pt x="0" y="0"/>
                </a:moveTo>
                <a:cubicBezTo>
                  <a:pt x="32" y="8"/>
                  <a:pt x="64" y="16"/>
                  <a:pt x="96" y="48"/>
                </a:cubicBezTo>
                <a:cubicBezTo>
                  <a:pt x="128" y="80"/>
                  <a:pt x="176" y="144"/>
                  <a:pt x="192" y="192"/>
                </a:cubicBezTo>
                <a:cubicBezTo>
                  <a:pt x="208" y="240"/>
                  <a:pt x="192" y="296"/>
                  <a:pt x="192" y="336"/>
                </a:cubicBezTo>
                <a:cubicBezTo>
                  <a:pt x="192" y="376"/>
                  <a:pt x="192" y="404"/>
                  <a:pt x="192" y="4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62000" y="5222875"/>
            <a:ext cx="1935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synoptic-scale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638800" y="3648075"/>
            <a:ext cx="1444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mesoscale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V="1">
            <a:off x="5181600" y="41148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990600" y="42672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PLAIN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265863" y="4267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BUMP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914400" y="4876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441325" y="3600450"/>
            <a:ext cx="2022475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Scenario#3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7924800" y="44196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 rot="-3732108">
            <a:off x="4800600" y="4495800"/>
            <a:ext cx="381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192" y="192"/>
              </a:cxn>
              <a:cxn ang="0">
                <a:pos x="192" y="336"/>
              </a:cxn>
              <a:cxn ang="0">
                <a:pos x="192" y="432"/>
              </a:cxn>
            </a:cxnLst>
            <a:rect l="0" t="0" r="r" b="b"/>
            <a:pathLst>
              <a:path w="208" h="432">
                <a:moveTo>
                  <a:pt x="0" y="0"/>
                </a:moveTo>
                <a:cubicBezTo>
                  <a:pt x="32" y="8"/>
                  <a:pt x="64" y="16"/>
                  <a:pt x="96" y="48"/>
                </a:cubicBezTo>
                <a:cubicBezTo>
                  <a:pt x="128" y="80"/>
                  <a:pt x="176" y="144"/>
                  <a:pt x="192" y="192"/>
                </a:cubicBezTo>
                <a:cubicBezTo>
                  <a:pt x="208" y="240"/>
                  <a:pt x="192" y="296"/>
                  <a:pt x="192" y="336"/>
                </a:cubicBezTo>
                <a:cubicBezTo>
                  <a:pt x="192" y="376"/>
                  <a:pt x="192" y="404"/>
                  <a:pt x="192" y="4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62000" y="5222875"/>
            <a:ext cx="19351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synoptic-scale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638800" y="3648075"/>
            <a:ext cx="1444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mesoscale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90600" y="42672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PLAIN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265863" y="4267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BUMP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914400" y="4876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449513" y="5943600"/>
            <a:ext cx="4789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weak synoptic scale forcing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315200" cy="4572000"/>
          </a:xfrm>
        </p:spPr>
        <p:txBody>
          <a:bodyPr/>
          <a:lstStyle/>
          <a:p>
            <a:r>
              <a:rPr lang="en-US" sz="2800"/>
              <a:t>Interesting things happen at the </a:t>
            </a:r>
            <a:r>
              <a:rPr lang="en-US" sz="2800" u="sng"/>
              <a:t>boundaries</a:t>
            </a:r>
            <a:r>
              <a:rPr lang="en-US" sz="2800"/>
              <a:t>, or at the </a:t>
            </a:r>
            <a:r>
              <a:rPr lang="en-US" sz="2800" i="1"/>
              <a:t>interface</a:t>
            </a:r>
            <a:r>
              <a:rPr lang="en-US" sz="2800"/>
              <a:t>…</a:t>
            </a:r>
          </a:p>
          <a:p>
            <a:pPr lvl="1"/>
            <a:r>
              <a:rPr lang="en-US" sz="2400"/>
              <a:t>Land, water (coastline)</a:t>
            </a:r>
          </a:p>
          <a:p>
            <a:pPr lvl="1"/>
            <a:r>
              <a:rPr lang="en-US" sz="2400"/>
              <a:t>Flat, mountainous</a:t>
            </a:r>
          </a:p>
          <a:p>
            <a:pPr lvl="2"/>
            <a:r>
              <a:rPr lang="en-US" sz="2000"/>
              <a:t>Smooth surface, rough surface</a:t>
            </a:r>
          </a:p>
          <a:p>
            <a:pPr lvl="1"/>
            <a:r>
              <a:rPr lang="en-US" sz="2400"/>
              <a:t>Ground, atmosphere</a:t>
            </a:r>
          </a:p>
          <a:p>
            <a:pPr lvl="1"/>
            <a:r>
              <a:rPr lang="en-US" sz="2400"/>
              <a:t>Dry land, moist land</a:t>
            </a:r>
          </a:p>
          <a:p>
            <a:pPr lvl="1"/>
            <a:r>
              <a:rPr lang="en-US" sz="2400"/>
              <a:t>Cold land, warm land</a:t>
            </a:r>
          </a:p>
          <a:p>
            <a:pPr lvl="1"/>
            <a:r>
              <a:rPr lang="en-US" sz="2400"/>
              <a:t>Dry air, moist air</a:t>
            </a:r>
          </a:p>
          <a:p>
            <a:pPr lvl="1"/>
            <a:r>
              <a:rPr lang="en-US" sz="2400"/>
              <a:t>Cold air, warm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jarre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477000" cy="4772025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ATMS 316- Introduction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28600" y="5943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Mesoscale weather events are often initiated at </a:t>
            </a:r>
            <a:r>
              <a:rPr lang="en-US" u="sng"/>
              <a:t>boundaries</a:t>
            </a:r>
            <a:r>
              <a:rPr lang="en-US"/>
              <a:t>, or at the </a:t>
            </a:r>
            <a:r>
              <a:rPr lang="en-US" i="1"/>
              <a:t>interface</a:t>
            </a:r>
            <a:r>
              <a:rPr lang="en-US"/>
              <a:t>…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00200"/>
            <a:ext cx="8915400" cy="4114800"/>
          </a:xfrm>
        </p:spPr>
        <p:txBody>
          <a:bodyPr/>
          <a:lstStyle/>
          <a:p>
            <a:r>
              <a:rPr lang="en-US" sz="2800"/>
              <a:t>How do mesoscale weather events “fit in” to the big picture?</a:t>
            </a:r>
          </a:p>
          <a:p>
            <a:pPr lvl="1"/>
            <a:endParaRPr lang="en-US" sz="240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7200" y="5441950"/>
            <a:ext cx="8194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Richardson</a:t>
            </a:r>
            <a:r>
              <a:rPr lang="en-US"/>
              <a:t>…</a:t>
            </a:r>
          </a:p>
          <a:p>
            <a:r>
              <a:rPr lang="en-US"/>
              <a:t>	“Big whirls have little whirls which feed on their velocity</a:t>
            </a:r>
          </a:p>
          <a:p>
            <a:r>
              <a:rPr lang="en-US"/>
              <a:t>	and little whirls have lesser whirls and so on to viscosity.”</a:t>
            </a:r>
          </a:p>
        </p:txBody>
      </p:sp>
      <p:pic>
        <p:nvPicPr>
          <p:cNvPr id="92166" name="Picture 6" descr="Vortex sheets showing increasingly winding spir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3200400" cy="2886075"/>
          </a:xfrm>
          <a:prstGeom prst="rect">
            <a:avLst/>
          </a:prstGeom>
          <a:noFill/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576888" y="5089525"/>
            <a:ext cx="3490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http://www.nsf.gov/pubs/2002/nsf0120/nsf0120_free1_new.html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572000" y="6278563"/>
            <a:ext cx="414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http://www.ucar.edu/communications/factsheets/Tornadoes.html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sz="2800"/>
              <a:t>Outline</a:t>
            </a:r>
          </a:p>
          <a:p>
            <a:pPr lvl="1"/>
            <a:r>
              <a:rPr lang="en-US" sz="2400"/>
              <a:t>Introduction</a:t>
            </a:r>
          </a:p>
          <a:p>
            <a:pPr lvl="1"/>
            <a:r>
              <a:rPr lang="en-US" sz="2400"/>
              <a:t>Topics</a:t>
            </a:r>
          </a:p>
          <a:p>
            <a:pPr lvl="1"/>
            <a:r>
              <a:rPr lang="en-US" sz="2400"/>
              <a:t>Literature search</a:t>
            </a:r>
          </a:p>
        </p:txBody>
      </p:sp>
      <p:pic>
        <p:nvPicPr>
          <p:cNvPr id="82949" name="Picture 5" descr="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648200"/>
          </a:xfrm>
        </p:spPr>
        <p:txBody>
          <a:bodyPr/>
          <a:lstStyle/>
          <a:p>
            <a:r>
              <a:rPr lang="en-US" sz="2800"/>
              <a:t>A method for categorizing mesoscale weather events</a:t>
            </a:r>
          </a:p>
          <a:p>
            <a:pPr lvl="1"/>
            <a:r>
              <a:rPr lang="en-US" sz="2400"/>
              <a:t>Internally generated circulations</a:t>
            </a:r>
          </a:p>
          <a:p>
            <a:pPr lvl="2"/>
            <a:r>
              <a:rPr lang="en-US" sz="2000"/>
              <a:t>Events deriving their energy from the atmosphere</a:t>
            </a:r>
          </a:p>
          <a:p>
            <a:pPr lvl="1"/>
            <a:r>
              <a:rPr lang="en-US" sz="2400"/>
              <a:t>Mesoscale convective systems</a:t>
            </a:r>
          </a:p>
          <a:p>
            <a:pPr lvl="2"/>
            <a:r>
              <a:rPr lang="en-US" sz="2000"/>
              <a:t>Cellular convection that has organized into larger-scale structures</a:t>
            </a:r>
            <a:endParaRPr lang="en-US" sz="2000">
              <a:solidFill>
                <a:srgbClr val="FF0000"/>
              </a:solidFill>
            </a:endParaRPr>
          </a:p>
          <a:p>
            <a:pPr lvl="1"/>
            <a:r>
              <a:rPr lang="en-US" sz="2400"/>
              <a:t>Externally forced circulations</a:t>
            </a:r>
          </a:p>
          <a:p>
            <a:pPr lvl="2"/>
            <a:r>
              <a:rPr lang="en-US" sz="2000"/>
              <a:t>Events deriving their energy from a source outside of the atmosphere (e.g. terrain)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648200"/>
          </a:xfrm>
        </p:spPr>
        <p:txBody>
          <a:bodyPr/>
          <a:lstStyle/>
          <a:p>
            <a:r>
              <a:rPr lang="en-US" sz="2800" dirty="0"/>
              <a:t>A method for categorizing </a:t>
            </a:r>
            <a:r>
              <a:rPr lang="en-US" sz="2800" dirty="0" err="1"/>
              <a:t>mesoscale</a:t>
            </a:r>
            <a:r>
              <a:rPr lang="en-US" sz="2800" dirty="0"/>
              <a:t> weather events</a:t>
            </a:r>
          </a:p>
          <a:p>
            <a:pPr lvl="1"/>
            <a:r>
              <a:rPr lang="en-US" sz="2400" dirty="0"/>
              <a:t>Internally generated circulations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Fronts</a:t>
            </a:r>
            <a:r>
              <a:rPr lang="en-US" sz="2000" dirty="0"/>
              <a:t> and jet streaks, </a:t>
            </a:r>
            <a:r>
              <a:rPr lang="en-US" sz="2000" dirty="0">
                <a:solidFill>
                  <a:srgbClr val="FF0000"/>
                </a:solidFill>
              </a:rPr>
              <a:t>instabilities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gravity waves</a:t>
            </a:r>
            <a:r>
              <a:rPr lang="en-US" sz="2000" dirty="0"/>
              <a:t>, quasi-stationary convective events, convection in hurricanes</a:t>
            </a:r>
          </a:p>
          <a:p>
            <a:pPr lvl="1"/>
            <a:r>
              <a:rPr lang="en-US" sz="2400" dirty="0" err="1"/>
              <a:t>Mesoscale</a:t>
            </a:r>
            <a:r>
              <a:rPr lang="en-US" sz="2400" dirty="0"/>
              <a:t> convective systems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Isolated convective storms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squall lines</a:t>
            </a:r>
            <a:r>
              <a:rPr lang="en-US" sz="2000" dirty="0"/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rainbands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FF0000"/>
                </a:solidFill>
              </a:rPr>
              <a:t>mesoscale</a:t>
            </a:r>
            <a:r>
              <a:rPr lang="en-US" sz="2000" dirty="0">
                <a:solidFill>
                  <a:srgbClr val="FF0000"/>
                </a:solidFill>
              </a:rPr>
              <a:t> convective complexes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tornadoes</a:t>
            </a:r>
          </a:p>
          <a:p>
            <a:pPr lvl="1"/>
            <a:r>
              <a:rPr lang="en-US" sz="2400" dirty="0"/>
              <a:t>Externally forced circulations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Upslope precipitation events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mountain waves</a:t>
            </a:r>
            <a:r>
              <a:rPr lang="en-US" sz="2000" dirty="0"/>
              <a:t>, lee </a:t>
            </a:r>
            <a:r>
              <a:rPr lang="en-US" sz="2000" dirty="0" err="1"/>
              <a:t>cyclogenesis</a:t>
            </a:r>
            <a:r>
              <a:rPr lang="en-US" sz="2000" dirty="0"/>
              <a:t>, differential terrain heating, </a:t>
            </a:r>
            <a:r>
              <a:rPr lang="en-US" sz="2000" dirty="0" err="1">
                <a:solidFill>
                  <a:srgbClr val="FF0000"/>
                </a:solidFill>
              </a:rPr>
              <a:t>drylines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  <a:ln/>
        </p:spPr>
        <p:txBody>
          <a:bodyPr/>
          <a:lstStyle/>
          <a:p>
            <a:r>
              <a:rPr lang="en-US" sz="2800"/>
              <a:t>Topics</a:t>
            </a:r>
          </a:p>
          <a:p>
            <a:pPr lvl="1"/>
            <a:r>
              <a:rPr lang="en-US" sz="2400"/>
              <a:t>Lake-effect convection  [LP#3]</a:t>
            </a:r>
          </a:p>
          <a:p>
            <a:pPr lvl="1"/>
            <a:r>
              <a:rPr lang="en-US" sz="2400"/>
              <a:t>Northwest flow snowfall [LP#4]</a:t>
            </a:r>
          </a:p>
          <a:p>
            <a:pPr lvl="1"/>
            <a:r>
              <a:rPr lang="en-US" sz="2400"/>
              <a:t>Polar lows [LP#5]</a:t>
            </a:r>
          </a:p>
          <a:p>
            <a:pPr lvl="1"/>
            <a:r>
              <a:rPr lang="en-US" sz="2400"/>
              <a:t>Synoptic fronts [LP#6]</a:t>
            </a:r>
          </a:p>
          <a:p>
            <a:pPr lvl="1"/>
            <a:r>
              <a:rPr lang="en-US" sz="2400"/>
              <a:t>Mesoscale Gravity Waves [LP#7]</a:t>
            </a:r>
          </a:p>
          <a:p>
            <a:pPr lvl="1"/>
            <a:r>
              <a:rPr lang="en-US" sz="2400"/>
              <a:t>Mountain Waves and Downslope Windstorms [LP#8]</a:t>
            </a:r>
          </a:p>
          <a:p>
            <a:pPr lvl="1"/>
            <a:r>
              <a:rPr lang="en-US" sz="2400"/>
              <a:t>Drylines and outflow boundaries [LP#9]</a:t>
            </a:r>
          </a:p>
          <a:p>
            <a:pPr lvl="1"/>
            <a:r>
              <a:rPr lang="en-US" sz="2400"/>
              <a:t>Convection Initiation [LP#10]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  <a:ln/>
        </p:spPr>
        <p:txBody>
          <a:bodyPr/>
          <a:lstStyle/>
          <a:p>
            <a:r>
              <a:rPr lang="en-US" sz="2800"/>
              <a:t>Topics (continued)</a:t>
            </a:r>
          </a:p>
          <a:p>
            <a:pPr lvl="1"/>
            <a:r>
              <a:rPr lang="en-US" sz="2400"/>
              <a:t>Organization of Isolated Convection [LP#11]</a:t>
            </a:r>
          </a:p>
          <a:p>
            <a:pPr lvl="1"/>
            <a:r>
              <a:rPr lang="en-US" sz="2400"/>
              <a:t>Mesoscale Convective Systems and Hazards Associated with Deep Moist Convection [LP#12]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648200"/>
          </a:xfrm>
          <a:noFill/>
          <a:ln/>
        </p:spPr>
        <p:txBody>
          <a:bodyPr/>
          <a:lstStyle/>
          <a:p>
            <a:r>
              <a:rPr lang="en-US" sz="2800" dirty="0"/>
              <a:t>Literature search</a:t>
            </a:r>
          </a:p>
          <a:p>
            <a:pPr lvl="1"/>
            <a:r>
              <a:rPr lang="en-US" sz="2400" dirty="0" smtClean="0"/>
              <a:t>UNCA library resource; </a:t>
            </a:r>
            <a:r>
              <a:rPr lang="en-US" sz="2400" dirty="0" smtClean="0"/>
              <a:t>EBSCO</a:t>
            </a:r>
            <a:endParaRPr lang="en-US" sz="2400" dirty="0"/>
          </a:p>
          <a:p>
            <a:pPr lvl="1">
              <a:buFontTx/>
              <a:buNone/>
            </a:pPr>
            <a:r>
              <a:rPr lang="en-US" sz="2400" dirty="0"/>
              <a:t>Link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>
                <a:hlinkClick r:id="rId2"/>
              </a:rPr>
              <a:t>wncln.wncln.org/search/j?SEARCH</a:t>
            </a:r>
            <a:r>
              <a:rPr lang="en-US" sz="2400" smtClean="0">
                <a:hlinkClick r:id="rId2"/>
              </a:rPr>
              <a:t>=#</a:t>
            </a:r>
            <a:r>
              <a:rPr lang="en-US" sz="2400" smtClean="0"/>
              <a:t> </a:t>
            </a:r>
            <a:endParaRPr lang="en-US" sz="2400" dirty="0" smtClean="0">
              <a:hlinkClick r:id="rId3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We as humans like to categorize things…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			…it helps us find order in nature</a:t>
            </a:r>
          </a:p>
        </p:txBody>
      </p:sp>
      <p:pic>
        <p:nvPicPr>
          <p:cNvPr id="56337" name="Picture 17" descr="The Tour Group at Rice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943225"/>
            <a:ext cx="6038850" cy="2162175"/>
          </a:xfrm>
          <a:prstGeom prst="rect">
            <a:avLst/>
          </a:prstGeom>
          <a:noFill/>
        </p:spPr>
      </p:pic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549650" y="6477000"/>
            <a:ext cx="186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http://www.ruf.rice.edu/~kekule/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114800"/>
          </a:xfrm>
        </p:spPr>
        <p:txBody>
          <a:bodyPr/>
          <a:lstStyle/>
          <a:p>
            <a:r>
              <a:rPr lang="en-US" sz="2800"/>
              <a:t>Mesoscale meteorology</a:t>
            </a:r>
          </a:p>
          <a:p>
            <a:pPr lvl="1"/>
            <a:r>
              <a:rPr lang="en-US" sz="2400"/>
              <a:t>Various attempts at categorizing “mesoscale meteorology”</a:t>
            </a:r>
          </a:p>
        </p:txBody>
      </p:sp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4648200" y="1473200"/>
          <a:ext cx="40671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Photo Editor Photo" r:id="rId3" imgW="8504762" imgH="10945753" progId="MSPhotoEd.3">
                  <p:embed/>
                </p:oleObj>
              </mc:Choice>
              <mc:Fallback>
                <p:oleObj name="Photo Editor Photo" r:id="rId3" imgW="8504762" imgH="10945753" progId="MSPhotoEd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73200"/>
                        <a:ext cx="40671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1177925" y="4676775"/>
          <a:ext cx="3317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2" name="Photo Editor Photo" r:id="rId5" imgW="7400000" imgH="4525007" progId="MSPhotoEd.3">
                  <p:embed/>
                </p:oleObj>
              </mc:Choice>
              <mc:Fallback>
                <p:oleObj name="Photo Editor Photo" r:id="rId5" imgW="7400000" imgH="4525007" progId="MSPhotoEd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4676775"/>
                        <a:ext cx="3317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10-01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1819275" cy="2514600"/>
          </a:xfrm>
          <a:prstGeom prst="rect">
            <a:avLst/>
          </a:prstGeom>
          <a:noFill/>
        </p:spPr>
      </p:pic>
      <p:pic>
        <p:nvPicPr>
          <p:cNvPr id="87043" name="Picture 3" descr="10-01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90700"/>
            <a:ext cx="1949450" cy="2552700"/>
          </a:xfrm>
          <a:prstGeom prst="rect">
            <a:avLst/>
          </a:prstGeom>
          <a:noFill/>
        </p:spPr>
      </p:pic>
      <p:pic>
        <p:nvPicPr>
          <p:cNvPr id="87044" name="Picture 4" descr="10-01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338" y="1752600"/>
            <a:ext cx="1973262" cy="2514600"/>
          </a:xfrm>
          <a:prstGeom prst="rect">
            <a:avLst/>
          </a:prstGeom>
          <a:noFill/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52400" y="4848225"/>
            <a:ext cx="891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tiny </a:t>
            </a:r>
            <a:r>
              <a:rPr lang="en-US" b="1">
                <a:solidFill>
                  <a:schemeClr val="accent2"/>
                </a:solidFill>
              </a:rPr>
              <a:t>microscale</a:t>
            </a:r>
            <a:r>
              <a:rPr lang="en-US"/>
              <a:t> motions... constitute a part of the larger </a:t>
            </a:r>
            <a:r>
              <a:rPr lang="en-US" b="1">
                <a:solidFill>
                  <a:schemeClr val="accent2"/>
                </a:solidFill>
              </a:rPr>
              <a:t>mesoscale</a:t>
            </a:r>
            <a:r>
              <a:rPr lang="en-US"/>
              <a:t> motions... which, in turn, are part of the much larger </a:t>
            </a:r>
            <a:r>
              <a:rPr lang="en-US" b="1">
                <a:solidFill>
                  <a:schemeClr val="accent2"/>
                </a:solidFill>
              </a:rPr>
              <a:t>synoptic scale</a:t>
            </a:r>
            <a:r>
              <a:rPr lang="en-US"/>
              <a:t>. Notice that as the scale becomes larger, motions observed at the smaller scale are no longer visible.</a:t>
            </a:r>
            <a:r>
              <a:rPr lang="en-US">
                <a:latin typeface="Arial" charset="0"/>
              </a:rPr>
              <a:t>    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ATMS 316-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953000" cy="4114800"/>
          </a:xfrm>
        </p:spPr>
        <p:txBody>
          <a:bodyPr/>
          <a:lstStyle/>
          <a:p>
            <a:r>
              <a:rPr lang="en-US" sz="2800"/>
              <a:t>Mesoscale meteorology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355725" y="5867400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Horizontal scale is related to time scale (lifespan)</a:t>
            </a:r>
          </a:p>
        </p:txBody>
      </p:sp>
      <p:pic>
        <p:nvPicPr>
          <p:cNvPr id="88070" name="Picture 6" descr="mmn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686800" cy="3435350"/>
          </a:xfrm>
          <a:prstGeom prst="rect">
            <a:avLst/>
          </a:prstGeom>
          <a:noFill/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013325" y="2708275"/>
            <a:ext cx="327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near-ground disturbances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953000" cy="4114800"/>
          </a:xfrm>
        </p:spPr>
        <p:txBody>
          <a:bodyPr/>
          <a:lstStyle/>
          <a:p>
            <a:r>
              <a:rPr lang="en-US" sz="2800"/>
              <a:t>Mesoscale meteorology</a:t>
            </a:r>
          </a:p>
        </p:txBody>
      </p:sp>
      <p:pic>
        <p:nvPicPr>
          <p:cNvPr id="95238" name="Picture 6" descr="mmn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610600" cy="3429000"/>
          </a:xfrm>
          <a:prstGeom prst="rect">
            <a:avLst/>
          </a:prstGeom>
          <a:noFill/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355725" y="5867400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Horizontal scale is related to time scale (lifespan)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013325" y="2708275"/>
            <a:ext cx="289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upper-air disturbances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86019" name="Freeform 3"/>
          <p:cNvSpPr>
            <a:spLocks/>
          </p:cNvSpPr>
          <p:nvPr/>
        </p:nvSpPr>
        <p:spPr bwMode="auto">
          <a:xfrm>
            <a:off x="1752600" y="2108200"/>
            <a:ext cx="6781800" cy="3860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912" y="1792"/>
              </a:cxn>
              <a:cxn ang="0">
                <a:pos x="1776" y="256"/>
              </a:cxn>
              <a:cxn ang="0">
                <a:pos x="2352" y="304"/>
              </a:cxn>
              <a:cxn ang="0">
                <a:pos x="3168" y="2080"/>
              </a:cxn>
              <a:cxn ang="0">
                <a:pos x="4272" y="2416"/>
              </a:cxn>
            </a:cxnLst>
            <a:rect l="0" t="0" r="r" b="b"/>
            <a:pathLst>
              <a:path w="4272" h="2432">
                <a:moveTo>
                  <a:pt x="0" y="2272"/>
                </a:moveTo>
                <a:cubicBezTo>
                  <a:pt x="308" y="2200"/>
                  <a:pt x="616" y="2128"/>
                  <a:pt x="912" y="1792"/>
                </a:cubicBezTo>
                <a:cubicBezTo>
                  <a:pt x="1208" y="1456"/>
                  <a:pt x="1536" y="504"/>
                  <a:pt x="1776" y="256"/>
                </a:cubicBezTo>
                <a:cubicBezTo>
                  <a:pt x="2016" y="8"/>
                  <a:pt x="2120" y="0"/>
                  <a:pt x="2352" y="304"/>
                </a:cubicBezTo>
                <a:cubicBezTo>
                  <a:pt x="2584" y="608"/>
                  <a:pt x="2848" y="1728"/>
                  <a:pt x="3168" y="2080"/>
                </a:cubicBezTo>
                <a:cubicBezTo>
                  <a:pt x="3488" y="2432"/>
                  <a:pt x="3880" y="2424"/>
                  <a:pt x="4272" y="24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Which way does the ball roll?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4800600" y="17526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413125" y="5222875"/>
            <a:ext cx="1909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 scale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251325" y="40036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ATMS 316- Introduction</a:t>
            </a:r>
          </a:p>
        </p:txBody>
      </p:sp>
      <p:sp>
        <p:nvSpPr>
          <p:cNvPr id="58371" name="Freeform 3"/>
          <p:cNvSpPr>
            <a:spLocks/>
          </p:cNvSpPr>
          <p:nvPr/>
        </p:nvSpPr>
        <p:spPr bwMode="auto">
          <a:xfrm>
            <a:off x="1752600" y="2108200"/>
            <a:ext cx="6781800" cy="3860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912" y="1792"/>
              </a:cxn>
              <a:cxn ang="0">
                <a:pos x="1776" y="256"/>
              </a:cxn>
              <a:cxn ang="0">
                <a:pos x="2352" y="304"/>
              </a:cxn>
              <a:cxn ang="0">
                <a:pos x="3168" y="2080"/>
              </a:cxn>
              <a:cxn ang="0">
                <a:pos x="4272" y="2416"/>
              </a:cxn>
            </a:cxnLst>
            <a:rect l="0" t="0" r="r" b="b"/>
            <a:pathLst>
              <a:path w="4272" h="2432">
                <a:moveTo>
                  <a:pt x="0" y="2272"/>
                </a:moveTo>
                <a:cubicBezTo>
                  <a:pt x="308" y="2200"/>
                  <a:pt x="616" y="2128"/>
                  <a:pt x="912" y="1792"/>
                </a:cubicBezTo>
                <a:cubicBezTo>
                  <a:pt x="1208" y="1456"/>
                  <a:pt x="1536" y="504"/>
                  <a:pt x="1776" y="256"/>
                </a:cubicBezTo>
                <a:cubicBezTo>
                  <a:pt x="2016" y="8"/>
                  <a:pt x="2120" y="0"/>
                  <a:pt x="2352" y="304"/>
                </a:cubicBezTo>
                <a:cubicBezTo>
                  <a:pt x="2584" y="608"/>
                  <a:pt x="2848" y="1728"/>
                  <a:pt x="3168" y="2080"/>
                </a:cubicBezTo>
                <a:cubicBezTo>
                  <a:pt x="3488" y="2432"/>
                  <a:pt x="3880" y="2424"/>
                  <a:pt x="4272" y="24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4800600" y="1752600"/>
            <a:ext cx="533400" cy="4572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962400" y="1676400"/>
            <a:ext cx="838200" cy="533400"/>
          </a:xfrm>
          <a:prstGeom prst="chevron">
            <a:avLst>
              <a:gd name="adj" fmla="val 3928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413125" y="5222875"/>
            <a:ext cx="19097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synoptic scale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251325" y="40036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HILL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41325" y="3600450"/>
            <a:ext cx="2022475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Scenario#1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529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Default Design</vt:lpstr>
      <vt:lpstr>Photo Editor Photo</vt:lpstr>
      <vt:lpstr>ATMS 316- Mesoscale Meteorology</vt:lpstr>
      <vt:lpstr>ATMS 316- Mesoscale Meteorology</vt:lpstr>
      <vt:lpstr>ATMS 316- Introduction</vt:lpstr>
      <vt:lpstr>ATMS 316- Introduction</vt:lpstr>
      <vt:lpstr>PowerPoint Presentation</vt:lpstr>
      <vt:lpstr>ATMS 316- Introduction</vt:lpstr>
      <vt:lpstr>ATMS 316- Introduction</vt:lpstr>
      <vt:lpstr>ATMS 316- Introduction</vt:lpstr>
      <vt:lpstr>ATMS 316- Introduction</vt:lpstr>
      <vt:lpstr>ATMS 316- Introduction</vt:lpstr>
      <vt:lpstr>ATMS 316- Introduction</vt:lpstr>
      <vt:lpstr>ATMS 316- Introduction</vt:lpstr>
      <vt:lpstr>ATMS 316- Introduction</vt:lpstr>
      <vt:lpstr>ATMS 316- Introduction</vt:lpstr>
      <vt:lpstr>ATMS 316- Introduction</vt:lpstr>
      <vt:lpstr>ATMS 316- Introduction</vt:lpstr>
      <vt:lpstr>ATMS 316- Introduction</vt:lpstr>
      <vt:lpstr>PowerPoint Presentation</vt:lpstr>
      <vt:lpstr>ATMS 316- Introduction</vt:lpstr>
      <vt:lpstr>ATMS 316- Introduction</vt:lpstr>
      <vt:lpstr>ATMS 316- Introduction</vt:lpstr>
      <vt:lpstr>ATMS 316- Mesoscale Meteorology</vt:lpstr>
      <vt:lpstr>ATMS 316- Mesoscale Meteorology</vt:lpstr>
      <vt:lpstr>ATMS 316- Mesoscale Meteorology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303</cp:revision>
  <dcterms:created xsi:type="dcterms:W3CDTF">1601-01-01T00:00:00Z</dcterms:created>
  <dcterms:modified xsi:type="dcterms:W3CDTF">2019-01-15T13:31:58Z</dcterms:modified>
</cp:coreProperties>
</file>