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61" r:id="rId14"/>
    <p:sldId id="274" r:id="rId15"/>
    <p:sldId id="273" r:id="rId16"/>
    <p:sldId id="275" r:id="rId17"/>
    <p:sldId id="276" r:id="rId18"/>
    <p:sldId id="271" r:id="rId19"/>
    <p:sldId id="277" r:id="rId20"/>
    <p:sldId id="272" r:id="rId21"/>
    <p:sldId id="278" r:id="rId22"/>
    <p:sldId id="279" r:id="rId23"/>
    <p:sldId id="280" r:id="rId24"/>
    <p:sldId id="262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9" r:id="rId33"/>
    <p:sldId id="26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F0EA-2DF1-486A-ABFA-7BF1F28B394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5048-E540-4163-A999-D1F64488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ationalgeographic.com/products/national-geographic-hillary-globe?gclid=EAIaIQobChMIhvvEkq_M5gIVAoiGCh13zwwLEAQYCCABEgLw9PD_Bw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mach/science/5-ways-world-s-fastest-supercomputer-could-change-world-ncna8837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1549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Common prefixes in science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48" y="2908010"/>
            <a:ext cx="5121103" cy="35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Scaling depends on the expected…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agnitude, perturbation (fluctuation), and length/ depth/ time scale on which the fluctuation occurs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12" y="3336495"/>
            <a:ext cx="4271881" cy="32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Scaling allows the simplification of the complicated governing equations to </a:t>
            </a:r>
            <a:r>
              <a:rPr lang="en-US" dirty="0" err="1" smtClean="0"/>
              <a:t>forcings</a:t>
            </a:r>
            <a:r>
              <a:rPr lang="en-US" dirty="0" smtClean="0"/>
              <a:t> relevant to the atmospheric ‘animal of interest’ (phenomenon) in our computer weather model</a:t>
            </a:r>
          </a:p>
          <a:p>
            <a:pPr lvl="2"/>
            <a:r>
              <a:rPr lang="en-US" dirty="0" smtClean="0"/>
              <a:t>Dominant terms in the governing equations depends on the horizontal scale of motions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78" y="119209"/>
            <a:ext cx="2362678" cy="1817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27" y="4405745"/>
            <a:ext cx="714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purposes of </a:t>
            </a:r>
            <a:r>
              <a:rPr lang="en-US" u="sng" dirty="0" smtClean="0"/>
              <a:t>operational </a:t>
            </a:r>
            <a:r>
              <a:rPr lang="en-US" dirty="0" smtClean="0"/>
              <a:t>forecasting, there’s not much practical justification for simulating atmospheric phenomena smaller than the mesoscale, however,…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7527" y="5384495"/>
            <a:ext cx="7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purposes of </a:t>
            </a:r>
            <a:r>
              <a:rPr lang="en-US" u="sng" dirty="0" smtClean="0"/>
              <a:t>research</a:t>
            </a:r>
            <a:r>
              <a:rPr lang="en-US" dirty="0" smtClean="0"/>
              <a:t>, there’s always justification for simulating smaller atmospheric </a:t>
            </a:r>
            <a:r>
              <a:rPr lang="en-US" dirty="0"/>
              <a:t>phenomena </a:t>
            </a:r>
            <a:r>
              <a:rPr lang="en-US" dirty="0" smtClean="0"/>
              <a:t>(e.g., large eddy simulations).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The movement of Polly Parcel is determined by laws prescribing the conservation of </a:t>
            </a:r>
            <a:r>
              <a:rPr lang="en-US" u="sng" dirty="0" smtClean="0"/>
              <a:t>mass</a:t>
            </a:r>
            <a:r>
              <a:rPr lang="en-US" dirty="0" smtClean="0"/>
              <a:t>, </a:t>
            </a:r>
            <a:r>
              <a:rPr lang="en-US" u="sng" dirty="0" smtClean="0"/>
              <a:t>momentum</a:t>
            </a:r>
            <a:r>
              <a:rPr lang="en-US" dirty="0" smtClean="0"/>
              <a:t>, and </a:t>
            </a:r>
            <a:r>
              <a:rPr lang="en-US" u="sng" dirty="0" smtClean="0"/>
              <a:t>energy</a:t>
            </a:r>
          </a:p>
          <a:p>
            <a:pPr lvl="1"/>
            <a:r>
              <a:rPr lang="en-US" dirty="0" smtClean="0"/>
              <a:t>Conservation of momentum depends on the nature of forces influencing atmospheric motions</a:t>
            </a:r>
          </a:p>
          <a:p>
            <a:pPr lvl="2"/>
            <a:r>
              <a:rPr lang="en-US" u="sng" dirty="0" smtClean="0"/>
              <a:t>Body forces</a:t>
            </a:r>
            <a:r>
              <a:rPr lang="en-US" dirty="0" smtClean="0"/>
              <a:t>- act on the center of mass of an air parcel; magnitude is proportional to the mass of the parcel (e.g., gravity)</a:t>
            </a:r>
          </a:p>
          <a:p>
            <a:pPr lvl="2"/>
            <a:r>
              <a:rPr lang="en-US" u="sng" dirty="0" smtClean="0"/>
              <a:t>Surface forces</a:t>
            </a:r>
            <a:r>
              <a:rPr lang="en-US" dirty="0" smtClean="0"/>
              <a:t>- act across the boundary surface separating the air parcel from its surroundings; magnitude is independent of the air parcel mass (e.g., PGF)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4" y="365126"/>
            <a:ext cx="1698455" cy="9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of motion…</a:t>
            </a:r>
          </a:p>
          <a:p>
            <a:pPr marL="914400" lvl="2" indent="0">
              <a:buNone/>
            </a:pPr>
            <a:r>
              <a:rPr lang="en-US" dirty="0" smtClean="0"/>
              <a:t>rate of change of momentum (a.k.a. acceleration) of an object, as measured in a </a:t>
            </a:r>
            <a:r>
              <a:rPr lang="en-US" dirty="0" smtClean="0">
                <a:solidFill>
                  <a:srgbClr val="FF0000"/>
                </a:solidFill>
              </a:rPr>
              <a:t>fixed</a:t>
            </a:r>
            <a:r>
              <a:rPr lang="en-US" dirty="0" smtClean="0"/>
              <a:t> coordinate system, is the sum of all forces acting on the object</a:t>
            </a:r>
          </a:p>
          <a:p>
            <a:pPr lvl="1"/>
            <a:r>
              <a:rPr lang="en-US" dirty="0" smtClean="0"/>
              <a:t>Fundamental  forces</a:t>
            </a:r>
          </a:p>
          <a:p>
            <a:pPr lvl="2"/>
            <a:r>
              <a:rPr lang="en-US" dirty="0" smtClean="0"/>
              <a:t>pressure gradient force, gravitational force, friction</a:t>
            </a:r>
          </a:p>
          <a:p>
            <a:pPr lvl="1"/>
            <a:r>
              <a:rPr lang="en-US" dirty="0" smtClean="0"/>
              <a:t>Apparent forces (coordinate system that rotates with earth)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entrifugal force, Coriolis force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4" y="365126"/>
            <a:ext cx="1698455" cy="9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2923309"/>
            <a:ext cx="5846617" cy="31148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Momentum transfer per unit time per unit area is the pressure exerted on the walls of the air parcel by the surrounding air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34" y="230190"/>
            <a:ext cx="2457974" cy="130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41" y="3135377"/>
            <a:ext cx="1209136" cy="53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304" y="3143533"/>
            <a:ext cx="3365974" cy="52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62" y="3697706"/>
            <a:ext cx="6365475" cy="10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Note!!!</a:t>
            </a:r>
            <a:r>
              <a:rPr lang="en-US" dirty="0" smtClean="0"/>
              <a:t>: negative sign indicates PGF is directed </a:t>
            </a:r>
            <a:r>
              <a:rPr lang="en-US" u="sng" dirty="0" smtClean="0"/>
              <a:t>from</a:t>
            </a:r>
            <a:r>
              <a:rPr lang="en-US" dirty="0" smtClean="0"/>
              <a:t> high </a:t>
            </a:r>
            <a:r>
              <a:rPr lang="en-US" u="sng" dirty="0" smtClean="0"/>
              <a:t>to</a:t>
            </a:r>
            <a:r>
              <a:rPr lang="en-US" dirty="0" smtClean="0"/>
              <a:t> low pressure (counter to the usual gradient vector direction; from low to high)</a:t>
            </a:r>
          </a:p>
          <a:p>
            <a:pPr lvl="1"/>
            <a:r>
              <a:rPr lang="en-US" dirty="0" smtClean="0"/>
              <a:t>Units of PGF (and other forces)? [let’s work it out!]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392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Gradient Force (PGF)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34" y="230190"/>
            <a:ext cx="2457974" cy="130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62" y="3004980"/>
            <a:ext cx="6365475" cy="10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54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68" y="2923309"/>
            <a:ext cx="5940864" cy="3586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48" y="2586037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54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Gravitational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62" y="98765"/>
            <a:ext cx="2357286" cy="142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0" y="2935873"/>
            <a:ext cx="6704619" cy="86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37" y="3812110"/>
            <a:ext cx="6761323" cy="100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13" y="4749169"/>
            <a:ext cx="8672769" cy="447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42" y="5374868"/>
            <a:ext cx="793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‘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’ is the mean radius of the earth and ‘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/>
              <a:t>’ is distance above mean sea level,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/>
              <a:t> &lt;&lt;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, so we can effectively treat gravitational force as a constant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Overview of ATMS courses</a:t>
            </a:r>
          </a:p>
          <a:p>
            <a:pPr lvl="1"/>
            <a:r>
              <a:rPr lang="en-US" dirty="0" smtClean="0"/>
              <a:t>Dimensions, units, scales of motion</a:t>
            </a:r>
          </a:p>
          <a:p>
            <a:pPr lvl="1"/>
            <a:r>
              <a:rPr lang="en-US" dirty="0" smtClean="0"/>
              <a:t>Fundamental forces</a:t>
            </a:r>
          </a:p>
          <a:p>
            <a:pPr lvl="1"/>
            <a:r>
              <a:rPr lang="en-US" dirty="0" smtClean="0"/>
              <a:t>Newton and your sick stomach</a:t>
            </a:r>
          </a:p>
          <a:p>
            <a:pPr lvl="1"/>
            <a:r>
              <a:rPr lang="en-US" dirty="0" smtClean="0"/>
              <a:t>Vertical aspects of the atmosphere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36" y="1598217"/>
            <a:ext cx="148755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4" y="3048000"/>
            <a:ext cx="6272891" cy="33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14" y="103694"/>
            <a:ext cx="2501006" cy="135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32" y="3058245"/>
            <a:ext cx="6608535" cy="2443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89" y="5596548"/>
            <a:ext cx="7267019" cy="566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489" y="5501779"/>
            <a:ext cx="987293" cy="400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0914" y="5888182"/>
            <a:ext cx="1684594" cy="27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93830"/>
          </a:xfrm>
        </p:spPr>
        <p:txBody>
          <a:bodyPr>
            <a:normAutofit/>
          </a:bodyPr>
          <a:lstStyle/>
          <a:p>
            <a:r>
              <a:rPr lang="en-US" dirty="0"/>
              <a:t>Fundamental </a:t>
            </a:r>
            <a:r>
              <a:rPr lang="en-US" dirty="0" smtClean="0"/>
              <a:t>forces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the troposphere and stratosphere (below 100 km), molecular viscosity is negligible outside the lowest 3 cm of the atmosphere</a:t>
            </a:r>
          </a:p>
          <a:p>
            <a:pPr lvl="1"/>
            <a:r>
              <a:rPr lang="en-US" dirty="0" smtClean="0"/>
              <a:t>Turbulent eddies are the primary source of momentum transfer (Synoptic II; macro-</a:t>
            </a:r>
            <a:r>
              <a:rPr lang="en-US" dirty="0" err="1" smtClean="0"/>
              <a:t>scopic</a:t>
            </a:r>
            <a:r>
              <a:rPr lang="en-US" dirty="0" smtClean="0"/>
              <a:t> ‘friction’)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79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Viscous </a:t>
            </a:r>
            <a:r>
              <a:rPr lang="en-US" sz="2400" dirty="0" smtClean="0"/>
              <a:t>Force (a.k.a. force of friction)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14" y="103694"/>
            <a:ext cx="2501006" cy="1351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33" y="3058245"/>
            <a:ext cx="4371068" cy="1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applies to a </a:t>
            </a:r>
            <a:r>
              <a:rPr lang="en-US" u="sng" dirty="0" smtClean="0"/>
              <a:t>fixed</a:t>
            </a:r>
            <a:r>
              <a:rPr lang="en-US" dirty="0" smtClean="0"/>
              <a:t> coordinate frame</a:t>
            </a:r>
          </a:p>
          <a:p>
            <a:pPr lvl="1"/>
            <a:r>
              <a:rPr lang="en-US" dirty="0" smtClean="0"/>
              <a:t>Because you and I and our observing systems ‘spin,’ a geocentric (non-</a:t>
            </a:r>
            <a:r>
              <a:rPr lang="en-US" dirty="0" err="1" smtClean="0"/>
              <a:t>intertial</a:t>
            </a:r>
            <a:r>
              <a:rPr lang="en-US" dirty="0" smtClean="0"/>
              <a:t>) reference frame is natural</a:t>
            </a:r>
          </a:p>
          <a:p>
            <a:pPr lvl="1"/>
            <a:r>
              <a:rPr lang="en-US" dirty="0" smtClean="0"/>
              <a:t>Must take into account the ‘spin’ of our geocentric reference frame to apply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pPr lvl="2"/>
            <a:r>
              <a:rPr lang="en-US" dirty="0" smtClean="0"/>
              <a:t>Apparent forces; centrifugal force and Coriolis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you and I ‘rest’ in RRO 238, the world (and ASOS and sounding stations) spin at ~800 mph at our latitude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3" y="166254"/>
            <a:ext cx="2050474" cy="205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20" y="6566761"/>
            <a:ext cx="8454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https://shop.nationalgeographic.com/products/national-geographic-hillary-globe?gclid=EAIaIQobChMIhvvEkq_M5gIVAoiGCh13zwwLEAQYCCABEgLw9PD_BwE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8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Although the angular velocity of the object is constant, its direction is not; hence there’s a net acceleration</a:t>
            </a:r>
          </a:p>
          <a:p>
            <a:pPr lvl="1"/>
            <a:r>
              <a:rPr lang="en-US" dirty="0" smtClean="0"/>
              <a:t>For a frame o’ reference spinning with the object, the string force must be balanced by an apparent force (since it’s not accelerating); Centrifugal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79" y="3058245"/>
            <a:ext cx="6259560" cy="923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7" y="3981414"/>
            <a:ext cx="8449349" cy="6618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41964" y="4251758"/>
            <a:ext cx="5555672" cy="39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164" y="365126"/>
            <a:ext cx="4449549" cy="22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a frame o’ reference spinning with the object, the string force must be balanced by an apparent force (since it’s not accelerating); Centrifugal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41964" y="4251758"/>
            <a:ext cx="5555672" cy="391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4" y="3003956"/>
            <a:ext cx="7955152" cy="35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93831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 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dirty="0" smtClean="0">
                <a:sym typeface="Symbol" panose="05050102010706020507" pitchFamily="18" charset="2"/>
              </a:rPr>
              <a:t> is the earth’s rotation rate [=7.292 x 10</a:t>
            </a:r>
            <a:r>
              <a:rPr lang="en-US" baseline="30000" dirty="0" smtClean="0">
                <a:sym typeface="Symbol" panose="05050102010706020507" pitchFamily="18" charset="2"/>
              </a:rPr>
              <a:t>-5</a:t>
            </a:r>
            <a:r>
              <a:rPr lang="en-US" dirty="0" smtClean="0">
                <a:sym typeface="Symbol" panose="05050102010706020507" pitchFamily="18" charset="2"/>
              </a:rPr>
              <a:t> rad s</a:t>
            </a:r>
            <a:r>
              <a:rPr lang="en-US" baseline="30000" dirty="0" smtClean="0">
                <a:sym typeface="Symbol" panose="05050102010706020507" pitchFamily="18" charset="2"/>
              </a:rPr>
              <a:t>-1</a:t>
            </a:r>
            <a:r>
              <a:rPr lang="en-US" dirty="0" smtClean="0">
                <a:sym typeface="Symbol" panose="05050102010706020507" pitchFamily="18" charset="2"/>
              </a:rPr>
              <a:t>]. Note gravity is the vector sum between the true force of gravity (</a:t>
            </a:r>
            <a:r>
              <a:rPr lang="en-US" b="1" dirty="0" smtClean="0">
                <a:sym typeface="Symbol" panose="05050102010706020507" pitchFamily="18" charset="2"/>
              </a:rPr>
              <a:t>g*</a:t>
            </a:r>
            <a:r>
              <a:rPr lang="en-US" dirty="0" smtClean="0">
                <a:sym typeface="Symbol" panose="05050102010706020507" pitchFamily="18" charset="2"/>
              </a:rPr>
              <a:t>) and centripetal acceleration.</a:t>
            </a: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88" y="49126"/>
            <a:ext cx="3783612" cy="1709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06" y="3144614"/>
            <a:ext cx="6928106" cy="8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Also note that </a:t>
            </a:r>
            <a:r>
              <a:rPr lang="en-US" b="1" dirty="0" smtClean="0">
                <a:sym typeface="Symbol" panose="05050102010706020507" pitchFamily="18" charset="2"/>
              </a:rPr>
              <a:t>g</a:t>
            </a:r>
            <a:r>
              <a:rPr lang="en-US" dirty="0" smtClean="0">
                <a:sym typeface="Symbol" panose="05050102010706020507" pitchFamily="18" charset="2"/>
              </a:rPr>
              <a:t> is NOT directed toward the center of the earth, but is perpendicular to geopotential (). Horizontal surfaces on the earth (oblate spheroid) are surfaces of constant geopotential.</a:t>
            </a: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Centripetal acceleration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3" y="2953417"/>
            <a:ext cx="8193434" cy="1211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65" y="144355"/>
            <a:ext cx="1238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…required to apply Newton’s 2</a:t>
            </a:r>
            <a:r>
              <a:rPr lang="en-US" baseline="30000" dirty="0" smtClean="0">
                <a:sym typeface="Symbol" panose="05050102010706020507" pitchFamily="18" charset="2"/>
              </a:rPr>
              <a:t>nd</a:t>
            </a:r>
            <a:r>
              <a:rPr lang="en-US" dirty="0" smtClean="0">
                <a:sym typeface="Symbol" panose="05050102010706020507" pitchFamily="18" charset="2"/>
              </a:rPr>
              <a:t> Law if an object is changing its position on the earth’s surface.</a:t>
            </a: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5" y="2923309"/>
            <a:ext cx="2176030" cy="12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 the first column on the right-hand-side (</a:t>
            </a:r>
            <a:r>
              <a:rPr lang="en-US" dirty="0" err="1" smtClean="0"/>
              <a:t>rhs</a:t>
            </a:r>
            <a:r>
              <a:rPr lang="en-US" dirty="0" smtClean="0"/>
              <a:t>) is related to the Coriolis force and the second column on the </a:t>
            </a:r>
            <a:r>
              <a:rPr lang="en-US" dirty="0" err="1" smtClean="0"/>
              <a:t>rhs</a:t>
            </a:r>
            <a:r>
              <a:rPr lang="en-US" dirty="0" smtClean="0"/>
              <a:t> is related to curvature effects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29538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73" y="2684173"/>
            <a:ext cx="6941771" cy="724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024" y="4042220"/>
            <a:ext cx="5556068" cy="1396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08" y="3403532"/>
            <a:ext cx="6579346" cy="6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58245"/>
            <a:ext cx="8285890" cy="10928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courses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ATMS 305 and ATMS 455 address processes acting as sources or sinks of available ‘fuel’ for atmospheric disturbances at different scales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432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54" y="2578288"/>
            <a:ext cx="816984" cy="228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 for synoptic scale motions [            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859" y="3039953"/>
            <a:ext cx="6414399" cy="1636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620" y="4811397"/>
            <a:ext cx="5174456" cy="4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54" y="2578288"/>
            <a:ext cx="816984" cy="228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46164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 for synoptic scale motions [            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1" y="3191192"/>
            <a:ext cx="8325674" cy="1352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964" y="5016074"/>
            <a:ext cx="5787290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the right-hand-rule and cross products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4116" y="5641554"/>
            <a:ext cx="829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dirty="0" smtClean="0"/>
              <a:t> can only change the direction of Polly’s motion, not her speed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07685"/>
          </a:xfrm>
        </p:spPr>
        <p:txBody>
          <a:bodyPr>
            <a:normAutofit/>
          </a:bodyPr>
          <a:lstStyle/>
          <a:p>
            <a:r>
              <a:rPr lang="en-US" dirty="0"/>
              <a:t>Newton and your sick </a:t>
            </a:r>
            <a:r>
              <a:rPr lang="en-US" dirty="0" smtClean="0"/>
              <a:t>stomach</a:t>
            </a:r>
          </a:p>
          <a:p>
            <a:endParaRPr lang="en-US" dirty="0"/>
          </a:p>
          <a:p>
            <a:pPr lvl="1"/>
            <a:r>
              <a:rPr lang="en-US" dirty="0" smtClean="0"/>
              <a:t>deflection is to the right (left) in the Northern (Southern) Hemisphere</a:t>
            </a:r>
          </a:p>
          <a:p>
            <a:pPr lvl="1"/>
            <a:r>
              <a:rPr lang="en-US" dirty="0" smtClean="0"/>
              <a:t>‘strength’ of Co depends on</a:t>
            </a:r>
          </a:p>
          <a:p>
            <a:pPr marL="457200" lvl="1" indent="0">
              <a:buNone/>
            </a:pPr>
            <a:r>
              <a:rPr lang="en-US" dirty="0"/>
              <a:t>[1] speed of horizontal wind (</a:t>
            </a:r>
            <a:r>
              <a:rPr lang="en-US" dirty="0" smtClean="0"/>
              <a:t>u=dx/</a:t>
            </a:r>
            <a:r>
              <a:rPr lang="en-US" dirty="0" err="1" smtClean="0"/>
              <a:t>dt</a:t>
            </a:r>
            <a:r>
              <a:rPr lang="en-US" dirty="0" smtClean="0"/>
              <a:t>, v=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[2] latitude of </a:t>
            </a:r>
            <a:r>
              <a:rPr lang="en-US" dirty="0" smtClean="0"/>
              <a:t>object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[3] rotation rate of earth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negligible for motions with time scales that are very short compared to the period of earth’s rotation (such as draining toilets after having been flushed)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4770" y="2323094"/>
            <a:ext cx="739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Coriolis force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76" y="294008"/>
            <a:ext cx="1412648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58245"/>
            <a:ext cx="8285890" cy="10928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ATMS 305 and ATMS 455 address processes responsible for changing the available ‘fuel’ for atmospheric disturbances at different scales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644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static (unmoving and unchanging) atmosphere…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47" y="3058245"/>
            <a:ext cx="8543493" cy="35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Balance between gravity force and vertical pressure gradient force</a:t>
            </a:r>
          </a:p>
          <a:p>
            <a:pPr lvl="1"/>
            <a:r>
              <a:rPr lang="en-US" dirty="0" smtClean="0"/>
              <a:t>An excellent approximation for synoptic scale (and larger) atmospheric disturbances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64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Hydrostatic balance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00" y="3094894"/>
            <a:ext cx="7266092" cy="9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1" y="3094894"/>
            <a:ext cx="8840238" cy="1024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Pressure decreases more rapidly with height in a cold layer than in a warm layer</a:t>
            </a:r>
          </a:p>
          <a:p>
            <a:pPr lvl="1"/>
            <a:r>
              <a:rPr lang="en-US" dirty="0" smtClean="0"/>
              <a:t>In an isothermal atmosphere, pressure decreases exponentially with geopotential height by a factor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 per scale height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754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Hydrostatic balance + ideal gas law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0" y="2992584"/>
            <a:ext cx="8459600" cy="312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8907" y="461356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 smtClean="0"/>
              <a:t>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Thickness of the layer between two isobaric surfaces is proportional to the layer mean temperature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5" y="195870"/>
            <a:ext cx="2777746" cy="236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00" y="2907787"/>
            <a:ext cx="7072653" cy="954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771" y="2461644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hypsometric equation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077" y="4103727"/>
            <a:ext cx="4441843" cy="917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12" y="3662056"/>
            <a:ext cx="5332262" cy="44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986" y="5403272"/>
            <a:ext cx="526265" cy="4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13" y="2923309"/>
            <a:ext cx="3998373" cy="37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ransform from height to pressure (isobaric) vertical coordinates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63" y="3075667"/>
            <a:ext cx="6664873" cy="9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courses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course (ATMS 310) addresses processes, through the </a:t>
            </a:r>
            <a:r>
              <a:rPr lang="en-US" u="sng" dirty="0" smtClean="0"/>
              <a:t>movement</a:t>
            </a:r>
            <a:r>
              <a:rPr lang="en-US" dirty="0" smtClean="0"/>
              <a:t> of mass, momentum, energy, and moisture, creating the right conditions (‘ingredients’) to produce an atmospheric disturbance, if a ‘trigger’ is present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461644"/>
            <a:ext cx="297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Momentum Equations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79" y="2923309"/>
            <a:ext cx="6122344" cy="215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076">
            <a:off x="5482145" y="328799"/>
            <a:ext cx="1238250" cy="23686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359236" y="6096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11636" y="7620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64036" y="914400"/>
            <a:ext cx="2258291" cy="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37" y="2923309"/>
            <a:ext cx="7353526" cy="38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‘missing’ in the horizontal PGF expressions of the isobaric vertical coordinate system (</a:t>
            </a:r>
            <a:r>
              <a:rPr lang="en-US" dirty="0" err="1" smtClean="0"/>
              <a:t>rhs</a:t>
            </a:r>
            <a:r>
              <a:rPr lang="en-US" dirty="0" smtClean="0"/>
              <a:t>)?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Isobaric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230190"/>
            <a:ext cx="1797839" cy="1669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30" y="2923309"/>
            <a:ext cx="6595740" cy="2092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130" y="5850234"/>
            <a:ext cx="724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density ---&gt; cannot be accurately observed, a great advantage of using isobaric vertical coordinates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5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19" y="2923309"/>
            <a:ext cx="5146562" cy="37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where ‘s’ is an atmospheric variable changing in the vertical such that it either continually increases or decreases with height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10" y="131672"/>
            <a:ext cx="2223252" cy="1617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2" y="2923309"/>
            <a:ext cx="8465456" cy="23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/>
              <a:t>Vertical aspects of the </a:t>
            </a:r>
            <a:r>
              <a:rPr lang="en-US" dirty="0" smtClean="0"/>
              <a:t>atmosphere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Examples in NWP…</a:t>
            </a:r>
          </a:p>
          <a:p>
            <a:pPr marL="457200" lvl="1" indent="0">
              <a:buNone/>
            </a:pPr>
            <a:r>
              <a:rPr lang="en-US" dirty="0" smtClean="0"/>
              <a:t>[1] sigma (normalized pressure, </a:t>
            </a:r>
            <a:r>
              <a:rPr lang="en-US" i="1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=1 at the ground), useful in regions of strong topographic variations</a:t>
            </a:r>
          </a:p>
          <a:p>
            <a:pPr marL="457200" lvl="1" indent="0">
              <a:buNone/>
            </a:pPr>
            <a:r>
              <a:rPr lang="en-US" dirty="0" smtClean="0"/>
              <a:t>[2] isentropic [</a:t>
            </a:r>
            <a:r>
              <a:rPr lang="en-US" i="1" dirty="0" smtClean="0">
                <a:latin typeface="Symbol" panose="05050102010706020507" pitchFamily="18" charset="2"/>
              </a:rPr>
              <a:t>q </a:t>
            </a:r>
            <a:r>
              <a:rPr lang="en-US" dirty="0" smtClean="0"/>
              <a:t>]…to be seen later in this course and in ATMS 410 and 411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4771" y="2461644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vertical coordinates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10" y="131672"/>
            <a:ext cx="2223252" cy="1617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7" y="3058245"/>
            <a:ext cx="8427166" cy="12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this course (ATMS 310)</a:t>
            </a:r>
          </a:p>
          <a:p>
            <a:pPr lvl="1"/>
            <a:r>
              <a:rPr lang="en-US" dirty="0" smtClean="0"/>
              <a:t>On occasion, we will apply principles and concepts learned in this course to considerations of computer weather models (numerical weather prediction, NWP)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90" y="3366654"/>
            <a:ext cx="5422901" cy="3050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823" y="6611779"/>
            <a:ext cx="6210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hlinkClick r:id="rId3"/>
              </a:rPr>
              <a:t>https://www.nbcnews.com/mach/science/5-ways-world-s-fastest-supercomputer-could-change-world-ncna883766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9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Overview of this course (ATMS 310)</a:t>
            </a:r>
          </a:p>
          <a:p>
            <a:pPr lvl="1"/>
            <a:r>
              <a:rPr lang="en-US" dirty="0" smtClean="0"/>
              <a:t>A set of equations (governing equations) will be developed and examined that form the basis of NWP</a:t>
            </a:r>
          </a:p>
          <a:p>
            <a:pPr lvl="2"/>
            <a:r>
              <a:rPr lang="en-US" dirty="0" smtClean="0"/>
              <a:t>Partial differential equations (PDEs)</a:t>
            </a:r>
          </a:p>
          <a:p>
            <a:pPr lvl="2"/>
            <a:r>
              <a:rPr lang="en-US" dirty="0" smtClean="0"/>
              <a:t>No general solutions exist</a:t>
            </a:r>
          </a:p>
          <a:p>
            <a:pPr lvl="2"/>
            <a:r>
              <a:rPr lang="en-US" dirty="0" smtClean="0"/>
              <a:t>NWP uses simplified forms of the governing equations</a:t>
            </a:r>
          </a:p>
          <a:p>
            <a:pPr lvl="2"/>
            <a:r>
              <a:rPr lang="en-US" dirty="0" smtClean="0"/>
              <a:t>How to simplify the PDEs depends on the scale of atmospheric disturbances you want to address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68" y="230190"/>
            <a:ext cx="2536923" cy="14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motion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Also known as MKS </a:t>
            </a:r>
            <a:r>
              <a:rPr lang="en-US" dirty="0" smtClean="0"/>
              <a:t>Units (International System, SI)</a:t>
            </a:r>
          </a:p>
          <a:p>
            <a:pPr lvl="1"/>
            <a:r>
              <a:rPr lang="en-US" dirty="0" smtClean="0"/>
              <a:t>Four dimensionally independent properties</a:t>
            </a:r>
          </a:p>
          <a:p>
            <a:pPr lvl="1"/>
            <a:r>
              <a:rPr lang="en-US" dirty="0" smtClean="0"/>
              <a:t>Why metric (a history lesson; </a:t>
            </a:r>
            <a:r>
              <a:rPr lang="en-US" dirty="0" err="1" smtClean="0"/>
              <a:t>Vilhelm</a:t>
            </a:r>
            <a:r>
              <a:rPr lang="en-US" dirty="0" smtClean="0"/>
              <a:t> </a:t>
            </a:r>
            <a:r>
              <a:rPr lang="en-US" dirty="0" err="1" smtClean="0"/>
              <a:t>Bjerknes</a:t>
            </a:r>
            <a:r>
              <a:rPr lang="en-US" dirty="0" smtClean="0"/>
              <a:t>)?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18" y="2549224"/>
            <a:ext cx="4712144" cy="23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motion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Units having special names and symbols</a:t>
            </a:r>
          </a:p>
          <a:p>
            <a:pPr lvl="1"/>
            <a:r>
              <a:rPr lang="en-US" dirty="0" smtClean="0"/>
              <a:t>Unit analysis is useful as a check for the accuracy of your algebraic steps taken in reaching a solution [Example]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43" y="2369125"/>
            <a:ext cx="4560513" cy="2609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8014" y="6200342"/>
            <a:ext cx="5688545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will be expected ALWAYS to indicate units </a:t>
            </a:r>
            <a:r>
              <a:rPr lang="en-US" dirty="0" smtClean="0"/>
              <a:t>in your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r>
              <a:rPr lang="en-US" dirty="0"/>
              <a:t>Dimensions, units, scales of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Common non-SI units…</a:t>
            </a:r>
          </a:p>
          <a:p>
            <a:pPr lvl="2"/>
            <a:r>
              <a:rPr lang="en-US" dirty="0" smtClean="0"/>
              <a:t>Minutes (min), hour (h), day (d)</a:t>
            </a:r>
          </a:p>
          <a:p>
            <a:pPr lvl="2"/>
            <a:r>
              <a:rPr lang="en-US" dirty="0" err="1" smtClean="0"/>
              <a:t>Hectopascal</a:t>
            </a:r>
            <a:r>
              <a:rPr lang="en-US" dirty="0" smtClean="0"/>
              <a:t> (</a:t>
            </a:r>
            <a:r>
              <a:rPr lang="en-US" dirty="0" err="1" smtClean="0"/>
              <a:t>hPa</a:t>
            </a:r>
            <a:r>
              <a:rPr lang="en-US" dirty="0" smtClean="0"/>
              <a:t>) as pressure</a:t>
            </a:r>
          </a:p>
          <a:p>
            <a:pPr lvl="2"/>
            <a:r>
              <a:rPr lang="en-US" dirty="0" smtClean="0"/>
              <a:t>Celsius temperature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3704531"/>
            <a:ext cx="7899721" cy="1122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557" y="4826691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Kelvin unit equals one degree Celsius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7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1615</Words>
  <Application>Microsoft Office PowerPoint</Application>
  <PresentationFormat>On-screen Show (4:3)</PresentationFormat>
  <Paragraphs>365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Office Theme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 and Dynamics</dc:title>
  <dc:creator>Doug Miller</dc:creator>
  <cp:lastModifiedBy>Doug Miller</cp:lastModifiedBy>
  <cp:revision>86</cp:revision>
  <dcterms:created xsi:type="dcterms:W3CDTF">2019-12-23T12:51:32Z</dcterms:created>
  <dcterms:modified xsi:type="dcterms:W3CDTF">2020-01-08T20:43:09Z</dcterms:modified>
</cp:coreProperties>
</file>