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6" r:id="rId5"/>
    <p:sldId id="267" r:id="rId6"/>
    <p:sldId id="260" r:id="rId7"/>
    <p:sldId id="268" r:id="rId8"/>
    <p:sldId id="269" r:id="rId9"/>
    <p:sldId id="270" r:id="rId10"/>
    <p:sldId id="271" r:id="rId11"/>
    <p:sldId id="272" r:id="rId12"/>
    <p:sldId id="273" r:id="rId13"/>
    <p:sldId id="274" r:id="rId14"/>
    <p:sldId id="275" r:id="rId15"/>
    <p:sldId id="276" r:id="rId16"/>
    <p:sldId id="277" r:id="rId17"/>
    <p:sldId id="278" r:id="rId18"/>
    <p:sldId id="261" r:id="rId19"/>
    <p:sldId id="279" r:id="rId20"/>
    <p:sldId id="280" r:id="rId21"/>
    <p:sldId id="281" r:id="rId22"/>
    <p:sldId id="282" r:id="rId23"/>
    <p:sldId id="283" r:id="rId24"/>
    <p:sldId id="284" r:id="rId25"/>
    <p:sldId id="285" r:id="rId26"/>
    <p:sldId id="286" r:id="rId27"/>
    <p:sldId id="287" r:id="rId28"/>
    <p:sldId id="288" r:id="rId29"/>
    <p:sldId id="289" r:id="rId30"/>
    <p:sldId id="262" r:id="rId31"/>
    <p:sldId id="290" r:id="rId32"/>
    <p:sldId id="291" r:id="rId33"/>
    <p:sldId id="292" r:id="rId34"/>
    <p:sldId id="293" r:id="rId35"/>
    <p:sldId id="294" r:id="rId36"/>
    <p:sldId id="295" r:id="rId37"/>
    <p:sldId id="296" r:id="rId38"/>
    <p:sldId id="297" r:id="rId39"/>
    <p:sldId id="298" r:id="rId40"/>
    <p:sldId id="299" r:id="rId41"/>
    <p:sldId id="301" r:id="rId42"/>
    <p:sldId id="300" r:id="rId43"/>
    <p:sldId id="302" r:id="rId44"/>
    <p:sldId id="303" r:id="rId45"/>
    <p:sldId id="304" r:id="rId46"/>
    <p:sldId id="306" r:id="rId47"/>
    <p:sldId id="307" r:id="rId48"/>
    <p:sldId id="305" r:id="rId49"/>
    <p:sldId id="308" r:id="rId50"/>
    <p:sldId id="263" r:id="rId51"/>
    <p:sldId id="309" r:id="rId52"/>
    <p:sldId id="311" r:id="rId53"/>
    <p:sldId id="312" r:id="rId54"/>
    <p:sldId id="313" r:id="rId55"/>
    <p:sldId id="314" r:id="rId56"/>
    <p:sldId id="310" r:id="rId57"/>
    <p:sldId id="315" r:id="rId58"/>
    <p:sldId id="316" r:id="rId59"/>
    <p:sldId id="317" r:id="rId60"/>
    <p:sldId id="318" r:id="rId61"/>
    <p:sldId id="319" r:id="rId62"/>
    <p:sldId id="320" r:id="rId63"/>
    <p:sldId id="322" r:id="rId64"/>
    <p:sldId id="323" r:id="rId65"/>
    <p:sldId id="264" r:id="rId66"/>
    <p:sldId id="324" r:id="rId67"/>
    <p:sldId id="325" r:id="rId68"/>
    <p:sldId id="328" r:id="rId69"/>
    <p:sldId id="326" r:id="rId70"/>
    <p:sldId id="329" r:id="rId71"/>
    <p:sldId id="330" r:id="rId72"/>
    <p:sldId id="331" r:id="rId73"/>
    <p:sldId id="332" r:id="rId74"/>
    <p:sldId id="333" r:id="rId75"/>
    <p:sldId id="334" r:id="rId76"/>
    <p:sldId id="265" r:id="rId77"/>
    <p:sldId id="337" r:id="rId78"/>
    <p:sldId id="339" r:id="rId79"/>
    <p:sldId id="340" r:id="rId80"/>
    <p:sldId id="341" r:id="rId81"/>
    <p:sldId id="342" r:id="rId82"/>
    <p:sldId id="335" r:id="rId83"/>
    <p:sldId id="344" r:id="rId84"/>
    <p:sldId id="345" r:id="rId85"/>
    <p:sldId id="346" r:id="rId86"/>
    <p:sldId id="347" r:id="rId87"/>
    <p:sldId id="348" r:id="rId88"/>
    <p:sldId id="349" r:id="rId89"/>
    <p:sldId id="350" r:id="rId90"/>
    <p:sldId id="336" r:id="rId91"/>
    <p:sldId id="351" r:id="rId92"/>
    <p:sldId id="352" r:id="rId93"/>
    <p:sldId id="353" r:id="rId94"/>
    <p:sldId id="354" r:id="rId95"/>
    <p:sldId id="355" r:id="rId96"/>
    <p:sldId id="356" r:id="rId97"/>
    <p:sldId id="338" r:id="rId98"/>
    <p:sldId id="357"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41D4EC-FC66-4046-B15D-8529B95913C6}"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CFF1-0C04-4AF5-8ABB-9062A6F616F4}" type="slidenum">
              <a:rPr lang="en-US" smtClean="0"/>
              <a:t>‹#›</a:t>
            </a:fld>
            <a:endParaRPr lang="en-US"/>
          </a:p>
        </p:txBody>
      </p:sp>
    </p:spTree>
    <p:extLst>
      <p:ext uri="{BB962C8B-B14F-4D97-AF65-F5344CB8AC3E}">
        <p14:creationId xmlns:p14="http://schemas.microsoft.com/office/powerpoint/2010/main" val="399086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1D4EC-FC66-4046-B15D-8529B95913C6}"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CFF1-0C04-4AF5-8ABB-9062A6F616F4}" type="slidenum">
              <a:rPr lang="en-US" smtClean="0"/>
              <a:t>‹#›</a:t>
            </a:fld>
            <a:endParaRPr lang="en-US"/>
          </a:p>
        </p:txBody>
      </p:sp>
    </p:spTree>
    <p:extLst>
      <p:ext uri="{BB962C8B-B14F-4D97-AF65-F5344CB8AC3E}">
        <p14:creationId xmlns:p14="http://schemas.microsoft.com/office/powerpoint/2010/main" val="322485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1D4EC-FC66-4046-B15D-8529B95913C6}"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CFF1-0C04-4AF5-8ABB-9062A6F616F4}" type="slidenum">
              <a:rPr lang="en-US" smtClean="0"/>
              <a:t>‹#›</a:t>
            </a:fld>
            <a:endParaRPr lang="en-US"/>
          </a:p>
        </p:txBody>
      </p:sp>
    </p:spTree>
    <p:extLst>
      <p:ext uri="{BB962C8B-B14F-4D97-AF65-F5344CB8AC3E}">
        <p14:creationId xmlns:p14="http://schemas.microsoft.com/office/powerpoint/2010/main" val="49262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1D4EC-FC66-4046-B15D-8529B95913C6}"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CFF1-0C04-4AF5-8ABB-9062A6F616F4}" type="slidenum">
              <a:rPr lang="en-US" smtClean="0"/>
              <a:t>‹#›</a:t>
            </a:fld>
            <a:endParaRPr lang="en-US"/>
          </a:p>
        </p:txBody>
      </p:sp>
    </p:spTree>
    <p:extLst>
      <p:ext uri="{BB962C8B-B14F-4D97-AF65-F5344CB8AC3E}">
        <p14:creationId xmlns:p14="http://schemas.microsoft.com/office/powerpoint/2010/main" val="394303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41D4EC-FC66-4046-B15D-8529B95913C6}"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FCFF1-0C04-4AF5-8ABB-9062A6F616F4}" type="slidenum">
              <a:rPr lang="en-US" smtClean="0"/>
              <a:t>‹#›</a:t>
            </a:fld>
            <a:endParaRPr lang="en-US"/>
          </a:p>
        </p:txBody>
      </p:sp>
    </p:spTree>
    <p:extLst>
      <p:ext uri="{BB962C8B-B14F-4D97-AF65-F5344CB8AC3E}">
        <p14:creationId xmlns:p14="http://schemas.microsoft.com/office/powerpoint/2010/main" val="232688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41D4EC-FC66-4046-B15D-8529B95913C6}"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FCFF1-0C04-4AF5-8ABB-9062A6F616F4}" type="slidenum">
              <a:rPr lang="en-US" smtClean="0"/>
              <a:t>‹#›</a:t>
            </a:fld>
            <a:endParaRPr lang="en-US"/>
          </a:p>
        </p:txBody>
      </p:sp>
    </p:spTree>
    <p:extLst>
      <p:ext uri="{BB962C8B-B14F-4D97-AF65-F5344CB8AC3E}">
        <p14:creationId xmlns:p14="http://schemas.microsoft.com/office/powerpoint/2010/main" val="21057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41D4EC-FC66-4046-B15D-8529B95913C6}"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FCFF1-0C04-4AF5-8ABB-9062A6F616F4}" type="slidenum">
              <a:rPr lang="en-US" smtClean="0"/>
              <a:t>‹#›</a:t>
            </a:fld>
            <a:endParaRPr lang="en-US"/>
          </a:p>
        </p:txBody>
      </p:sp>
    </p:spTree>
    <p:extLst>
      <p:ext uri="{BB962C8B-B14F-4D97-AF65-F5344CB8AC3E}">
        <p14:creationId xmlns:p14="http://schemas.microsoft.com/office/powerpoint/2010/main" val="133312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1D4EC-FC66-4046-B15D-8529B95913C6}"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FCFF1-0C04-4AF5-8ABB-9062A6F616F4}" type="slidenum">
              <a:rPr lang="en-US" smtClean="0"/>
              <a:t>‹#›</a:t>
            </a:fld>
            <a:endParaRPr lang="en-US"/>
          </a:p>
        </p:txBody>
      </p:sp>
    </p:spTree>
    <p:extLst>
      <p:ext uri="{BB962C8B-B14F-4D97-AF65-F5344CB8AC3E}">
        <p14:creationId xmlns:p14="http://schemas.microsoft.com/office/powerpoint/2010/main" val="55048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1D4EC-FC66-4046-B15D-8529B95913C6}" type="datetimeFigureOut">
              <a:rPr lang="en-US" smtClean="0"/>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FCFF1-0C04-4AF5-8ABB-9062A6F616F4}" type="slidenum">
              <a:rPr lang="en-US" smtClean="0"/>
              <a:t>‹#›</a:t>
            </a:fld>
            <a:endParaRPr lang="en-US"/>
          </a:p>
        </p:txBody>
      </p:sp>
    </p:spTree>
    <p:extLst>
      <p:ext uri="{BB962C8B-B14F-4D97-AF65-F5344CB8AC3E}">
        <p14:creationId xmlns:p14="http://schemas.microsoft.com/office/powerpoint/2010/main" val="64607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41D4EC-FC66-4046-B15D-8529B95913C6}"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FCFF1-0C04-4AF5-8ABB-9062A6F616F4}" type="slidenum">
              <a:rPr lang="en-US" smtClean="0"/>
              <a:t>‹#›</a:t>
            </a:fld>
            <a:endParaRPr lang="en-US"/>
          </a:p>
        </p:txBody>
      </p:sp>
    </p:spTree>
    <p:extLst>
      <p:ext uri="{BB962C8B-B14F-4D97-AF65-F5344CB8AC3E}">
        <p14:creationId xmlns:p14="http://schemas.microsoft.com/office/powerpoint/2010/main" val="388072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41D4EC-FC66-4046-B15D-8529B95913C6}"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FCFF1-0C04-4AF5-8ABB-9062A6F616F4}" type="slidenum">
              <a:rPr lang="en-US" smtClean="0"/>
              <a:t>‹#›</a:t>
            </a:fld>
            <a:endParaRPr lang="en-US"/>
          </a:p>
        </p:txBody>
      </p:sp>
    </p:spTree>
    <p:extLst>
      <p:ext uri="{BB962C8B-B14F-4D97-AF65-F5344CB8AC3E}">
        <p14:creationId xmlns:p14="http://schemas.microsoft.com/office/powerpoint/2010/main" val="283780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1D4EC-FC66-4046-B15D-8529B95913C6}" type="datetimeFigureOut">
              <a:rPr lang="en-US" smtClean="0"/>
              <a:t>3/9/2020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FCFF1-0C04-4AF5-8ABB-9062A6F616F4}" type="slidenum">
              <a:rPr lang="en-US" smtClean="0"/>
              <a:t>‹#›</a:t>
            </a:fld>
            <a:endParaRPr lang="en-US"/>
          </a:p>
        </p:txBody>
      </p:sp>
    </p:spTree>
    <p:extLst>
      <p:ext uri="{BB962C8B-B14F-4D97-AF65-F5344CB8AC3E}">
        <p14:creationId xmlns:p14="http://schemas.microsoft.com/office/powerpoint/2010/main" val="3834060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emf"/><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3.emf"/><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3.emf"/><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3.emf"/><Relationship Id="rId1" Type="http://schemas.openxmlformats.org/officeDocument/2006/relationships/slideLayout" Target="../slideLayouts/slideLayout4.xml"/><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0.emf"/><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4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0.emf"/><Relationship Id="rId1" Type="http://schemas.openxmlformats.org/officeDocument/2006/relationships/slideLayout" Target="../slideLayouts/slideLayout4.xml"/><Relationship Id="rId4" Type="http://schemas.openxmlformats.org/officeDocument/2006/relationships/image" Target="../media/image64.emf"/></Relationships>
</file>

<file path=ppt/slides/_rels/slide5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0.emf"/><Relationship Id="rId1" Type="http://schemas.openxmlformats.org/officeDocument/2006/relationships/slideLayout" Target="../slideLayouts/slideLayout4.xml"/><Relationship Id="rId4" Type="http://schemas.openxmlformats.org/officeDocument/2006/relationships/image" Target="../media/image69.emf"/></Relationships>
</file>

<file path=ppt/slides/_rels/slide6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70.png"/><Relationship Id="rId1" Type="http://schemas.openxmlformats.org/officeDocument/2006/relationships/slideLayout" Target="../slideLayouts/slideLayout4.xml"/><Relationship Id="rId5" Type="http://schemas.openxmlformats.org/officeDocument/2006/relationships/image" Target="../media/image72.emf"/><Relationship Id="rId4" Type="http://schemas.openxmlformats.org/officeDocument/2006/relationships/image" Target="../media/image71.emf"/></Relationships>
</file>

<file path=ppt/slides/_rels/slide6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60.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75.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7.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8.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6.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81.png"/><Relationship Id="rId1" Type="http://schemas.openxmlformats.org/officeDocument/2006/relationships/slideLayout" Target="../slideLayouts/slideLayout4.xml"/><Relationship Id="rId4" Type="http://schemas.openxmlformats.org/officeDocument/2006/relationships/image" Target="../media/image82.emf"/></Relationships>
</file>

<file path=ppt/slides/_rels/slide71.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76.emf"/><Relationship Id="rId1" Type="http://schemas.openxmlformats.org/officeDocument/2006/relationships/slideLayout" Target="../slideLayouts/slideLayout4.xml"/><Relationship Id="rId5" Type="http://schemas.openxmlformats.org/officeDocument/2006/relationships/image" Target="../media/image85.emf"/><Relationship Id="rId4" Type="http://schemas.openxmlformats.org/officeDocument/2006/relationships/image" Target="../media/image84.emf"/></Relationships>
</file>

<file path=ppt/slides/_rels/slide7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86.png"/><Relationship Id="rId1" Type="http://schemas.openxmlformats.org/officeDocument/2006/relationships/slideLayout" Target="../slideLayouts/slideLayout4.xml"/><Relationship Id="rId5" Type="http://schemas.openxmlformats.org/officeDocument/2006/relationships/image" Target="../media/image88.emf"/><Relationship Id="rId4" Type="http://schemas.openxmlformats.org/officeDocument/2006/relationships/image" Target="../media/image87.emf"/></Relationships>
</file>

<file path=ppt/slides/_rels/slide7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89.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95.emf"/><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90.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90.emf"/><Relationship Id="rId1" Type="http://schemas.openxmlformats.org/officeDocument/2006/relationships/slideLayout" Target="../slideLayouts/slideLayout4.xml"/><Relationship Id="rId5" Type="http://schemas.openxmlformats.org/officeDocument/2006/relationships/image" Target="../media/image106.emf"/><Relationship Id="rId4" Type="http://schemas.openxmlformats.org/officeDocument/2006/relationships/image" Target="../media/image105.emf"/></Relationships>
</file>

<file path=ppt/slides/_rels/slide98.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852487"/>
            <a:ext cx="9134475" cy="5153025"/>
          </a:xfrm>
          <a:prstGeom prst="rect">
            <a:avLst/>
          </a:prstGeom>
        </p:spPr>
      </p:pic>
      <p:sp>
        <p:nvSpPr>
          <p:cNvPr id="2" name="Title 1"/>
          <p:cNvSpPr>
            <a:spLocks noGrp="1"/>
          </p:cNvSpPr>
          <p:nvPr>
            <p:ph type="ctrTitle"/>
          </p:nvPr>
        </p:nvSpPr>
        <p:spPr>
          <a:solidFill>
            <a:schemeClr val="bg1">
              <a:alpha val="60000"/>
            </a:schemeClr>
          </a:solidFill>
        </p:spPr>
        <p:txBody>
          <a:bodyPr>
            <a:normAutofit fontScale="90000"/>
          </a:bodyPr>
          <a:lstStyle/>
          <a:p>
            <a:r>
              <a:rPr lang="en-US" dirty="0" smtClean="0"/>
              <a:t>Atmospheric Oscillations:</a:t>
            </a:r>
            <a:br>
              <a:rPr lang="en-US" dirty="0" smtClean="0"/>
            </a:br>
            <a:r>
              <a:rPr lang="en-US" dirty="0" smtClean="0"/>
              <a:t>Linear Perturbation Theory</a:t>
            </a:r>
            <a:endParaRPr lang="en-US" dirty="0"/>
          </a:p>
        </p:txBody>
      </p:sp>
      <p:sp>
        <p:nvSpPr>
          <p:cNvPr id="3" name="Subtitle 2"/>
          <p:cNvSpPr>
            <a:spLocks noGrp="1"/>
          </p:cNvSpPr>
          <p:nvPr>
            <p:ph type="subTitle" idx="1"/>
          </p:nvPr>
        </p:nvSpPr>
        <p:spPr>
          <a:xfrm>
            <a:off x="1143000" y="3602038"/>
            <a:ext cx="6858000" cy="429635"/>
          </a:xfrm>
          <a:solidFill>
            <a:schemeClr val="bg1">
              <a:alpha val="60000"/>
            </a:schemeClr>
          </a:solidFill>
        </p:spPr>
        <p:txBody>
          <a:bodyPr/>
          <a:lstStyle/>
          <a:p>
            <a:r>
              <a:rPr lang="en-US" dirty="0" smtClean="0"/>
              <a:t>Kinematics </a:t>
            </a:r>
            <a:r>
              <a:rPr lang="en-US" dirty="0"/>
              <a:t>and Dynamics</a:t>
            </a:r>
          </a:p>
        </p:txBody>
      </p:sp>
    </p:spTree>
    <p:extLst>
      <p:ext uri="{BB962C8B-B14F-4D97-AF65-F5344CB8AC3E}">
        <p14:creationId xmlns:p14="http://schemas.microsoft.com/office/powerpoint/2010/main" val="3783596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3234" y="4001294"/>
            <a:ext cx="6975823" cy="2846486"/>
          </a:xfrm>
          <a:prstGeom prst="rect">
            <a:avLst/>
          </a:prstGeom>
        </p:spPr>
      </p:pic>
      <p:pic>
        <p:nvPicPr>
          <p:cNvPr id="7" name="Picture 6"/>
          <p:cNvPicPr>
            <a:picLocks noChangeAspect="1"/>
          </p:cNvPicPr>
          <p:nvPr/>
        </p:nvPicPr>
        <p:blipFill>
          <a:blip r:embed="rId3"/>
          <a:stretch>
            <a:fillRect/>
          </a:stretch>
        </p:blipFill>
        <p:spPr>
          <a:xfrm>
            <a:off x="2862939" y="3341449"/>
            <a:ext cx="4420746" cy="659845"/>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Properties of waves</a:t>
            </a:r>
          </a:p>
          <a:p>
            <a:endParaRPr lang="en-US" dirty="0" smtClean="0"/>
          </a:p>
          <a:p>
            <a:pPr lvl="1"/>
            <a:r>
              <a:rPr lang="en-US" dirty="0" smtClean="0"/>
              <a:t>phase is constant for someone moving with the phase speed</a:t>
            </a:r>
          </a:p>
          <a:p>
            <a:pPr marL="457200" lvl="1" indent="0">
              <a:buNone/>
            </a:pPr>
            <a:endParaRPr lang="en-US" dirty="0" smtClean="0"/>
          </a:p>
          <a:p>
            <a:pPr lvl="2"/>
            <a:endParaRPr lang="en-US" dirty="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4"/>
          <a:stretch>
            <a:fillRect/>
          </a:stretch>
        </p:blipFill>
        <p:spPr>
          <a:xfrm>
            <a:off x="7521160" y="218316"/>
            <a:ext cx="1515794" cy="1472373"/>
          </a:xfrm>
          <a:prstGeom prst="rect">
            <a:avLst/>
          </a:prstGeom>
        </p:spPr>
      </p:pic>
    </p:spTree>
    <p:extLst>
      <p:ext uri="{BB962C8B-B14F-4D97-AF65-F5344CB8AC3E}">
        <p14:creationId xmlns:p14="http://schemas.microsoft.com/office/powerpoint/2010/main" val="40454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14639" y="2556387"/>
            <a:ext cx="7310179" cy="1765650"/>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Properties of waves</a:t>
            </a:r>
          </a:p>
          <a:p>
            <a:endParaRPr lang="en-US" dirty="0" smtClean="0"/>
          </a:p>
          <a:p>
            <a:pPr marL="457200" lvl="1" indent="0">
              <a:buNone/>
            </a:pPr>
            <a:endParaRPr lang="en-US" dirty="0" smtClean="0"/>
          </a:p>
          <a:p>
            <a:pPr lvl="2"/>
            <a:endParaRPr lang="en-US" dirty="0"/>
          </a:p>
        </p:txBody>
      </p:sp>
      <p:sp>
        <p:nvSpPr>
          <p:cNvPr id="8" name="TextBox 7"/>
          <p:cNvSpPr txBox="1"/>
          <p:nvPr/>
        </p:nvSpPr>
        <p:spPr>
          <a:xfrm>
            <a:off x="1124771" y="2267674"/>
            <a:ext cx="6310125" cy="461665"/>
          </a:xfrm>
          <a:prstGeom prst="rect">
            <a:avLst/>
          </a:prstGeom>
          <a:noFill/>
        </p:spPr>
        <p:txBody>
          <a:bodyPr wrap="none" rtlCol="0">
            <a:spAutoFit/>
          </a:bodyPr>
          <a:lstStyle/>
          <a:p>
            <a:r>
              <a:rPr lang="en-US" sz="2400" dirty="0" smtClean="0"/>
              <a:t>Fourier Series (single sine wave is over-simplistic)</a:t>
            </a:r>
            <a:endParaRPr lang="en-US" sz="2400" dirty="0"/>
          </a:p>
        </p:txBody>
      </p:sp>
      <p:pic>
        <p:nvPicPr>
          <p:cNvPr id="3" name="Picture 2"/>
          <p:cNvPicPr>
            <a:picLocks noChangeAspect="1"/>
          </p:cNvPicPr>
          <p:nvPr/>
        </p:nvPicPr>
        <p:blipFill>
          <a:blip r:embed="rId3"/>
          <a:stretch>
            <a:fillRect/>
          </a:stretch>
        </p:blipFill>
        <p:spPr>
          <a:xfrm>
            <a:off x="7521160" y="218316"/>
            <a:ext cx="1515794" cy="1472373"/>
          </a:xfrm>
          <a:prstGeom prst="rect">
            <a:avLst/>
          </a:prstGeom>
        </p:spPr>
      </p:pic>
      <p:sp>
        <p:nvSpPr>
          <p:cNvPr id="10" name="Rectangle 9"/>
          <p:cNvSpPr/>
          <p:nvPr/>
        </p:nvSpPr>
        <p:spPr>
          <a:xfrm>
            <a:off x="2862939" y="6373091"/>
            <a:ext cx="4780921" cy="24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4447309"/>
            <a:ext cx="3202847" cy="321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919182" y="4223832"/>
            <a:ext cx="7305636" cy="2583921"/>
          </a:xfrm>
          <a:prstGeom prst="rect">
            <a:avLst/>
          </a:prstGeom>
        </p:spPr>
      </p:pic>
      <p:sp>
        <p:nvSpPr>
          <p:cNvPr id="13" name="Rectangle 12"/>
          <p:cNvSpPr/>
          <p:nvPr/>
        </p:nvSpPr>
        <p:spPr>
          <a:xfrm>
            <a:off x="5070764" y="4017818"/>
            <a:ext cx="3154054" cy="20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68982" y="6465676"/>
            <a:ext cx="3555836" cy="342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138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Properties of waves</a:t>
            </a:r>
          </a:p>
          <a:p>
            <a:endParaRPr lang="en-US" dirty="0"/>
          </a:p>
          <a:p>
            <a:pPr lvl="1"/>
            <a:r>
              <a:rPr lang="en-US" i="1" u="sng" dirty="0" smtClean="0"/>
              <a:t>dispersive waves</a:t>
            </a:r>
            <a:r>
              <a:rPr lang="en-US" dirty="0" smtClean="0"/>
              <a:t> - waves in which the phase speed varies with k, the various sinusoidal components of a disturbance originating at a given location are at a later time found in different places, that is, they are dispersed</a:t>
            </a:r>
          </a:p>
          <a:p>
            <a:pPr lvl="1"/>
            <a:r>
              <a:rPr lang="en-US" i="1" u="sng" dirty="0" smtClean="0"/>
              <a:t>non-dispersive </a:t>
            </a:r>
            <a:r>
              <a:rPr lang="en-US" u="sng" dirty="0" smtClean="0"/>
              <a:t>waves</a:t>
            </a:r>
            <a:r>
              <a:rPr lang="en-US" dirty="0" smtClean="0"/>
              <a:t> -  a spatially localized disturbance consisting of a number of Fourier wave components (a wave group) will preserve its shape as it propagates in space at the phase speed of the wave</a:t>
            </a:r>
            <a:endParaRPr lang="en-US" dirty="0" smtClean="0"/>
          </a:p>
          <a:p>
            <a:pPr lvl="1"/>
            <a:endParaRPr lang="en-US" dirty="0" smtClean="0"/>
          </a:p>
          <a:p>
            <a:pPr lvl="2"/>
            <a:endParaRPr lang="en-US" dirty="0"/>
          </a:p>
        </p:txBody>
      </p:sp>
      <p:sp>
        <p:nvSpPr>
          <p:cNvPr id="8" name="TextBox 7"/>
          <p:cNvSpPr txBox="1"/>
          <p:nvPr/>
        </p:nvSpPr>
        <p:spPr>
          <a:xfrm>
            <a:off x="1124771" y="2267674"/>
            <a:ext cx="4086503" cy="461665"/>
          </a:xfrm>
          <a:prstGeom prst="rect">
            <a:avLst/>
          </a:prstGeom>
          <a:noFill/>
        </p:spPr>
        <p:txBody>
          <a:bodyPr wrap="none" rtlCol="0">
            <a:spAutoFit/>
          </a:bodyPr>
          <a:lstStyle/>
          <a:p>
            <a:r>
              <a:rPr lang="en-US" sz="2400" dirty="0" smtClean="0"/>
              <a:t>Dispersion and Group Velocity</a:t>
            </a:r>
            <a:endParaRPr lang="en-US" sz="2400" dirty="0"/>
          </a:p>
        </p:txBody>
      </p:sp>
      <p:pic>
        <p:nvPicPr>
          <p:cNvPr id="3" name="Picture 2"/>
          <p:cNvPicPr>
            <a:picLocks noChangeAspect="1"/>
          </p:cNvPicPr>
          <p:nvPr/>
        </p:nvPicPr>
        <p:blipFill>
          <a:blip r:embed="rId2"/>
          <a:stretch>
            <a:fillRect/>
          </a:stretch>
        </p:blipFill>
        <p:spPr>
          <a:xfrm>
            <a:off x="7521160" y="218316"/>
            <a:ext cx="1515794" cy="1472373"/>
          </a:xfrm>
          <a:prstGeom prst="rect">
            <a:avLst/>
          </a:prstGeom>
        </p:spPr>
      </p:pic>
    </p:spTree>
    <p:extLst>
      <p:ext uri="{BB962C8B-B14F-4D97-AF65-F5344CB8AC3E}">
        <p14:creationId xmlns:p14="http://schemas.microsoft.com/office/powerpoint/2010/main" val="2268688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1121" y="4837707"/>
            <a:ext cx="6241758" cy="2006438"/>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Properties of waves</a:t>
            </a:r>
          </a:p>
          <a:p>
            <a:endParaRPr lang="en-US" dirty="0"/>
          </a:p>
          <a:p>
            <a:pPr lvl="1"/>
            <a:r>
              <a:rPr lang="en-US" i="1" u="sng" dirty="0" smtClean="0"/>
              <a:t>dispersive waves</a:t>
            </a:r>
            <a:r>
              <a:rPr lang="en-US" dirty="0" smtClean="0"/>
              <a:t> - shape of a wave group will not remain constant as the group propagates. Because the individual Fourier components of a wave group may either reinforce or cancel each other, depending on the relative phases of the components, the energy of the group will be concentrated in limited regions</a:t>
            </a:r>
          </a:p>
          <a:p>
            <a:pPr lvl="2"/>
            <a:endParaRPr lang="en-US" dirty="0"/>
          </a:p>
        </p:txBody>
      </p:sp>
      <p:sp>
        <p:nvSpPr>
          <p:cNvPr id="8" name="TextBox 7"/>
          <p:cNvSpPr txBox="1"/>
          <p:nvPr/>
        </p:nvSpPr>
        <p:spPr>
          <a:xfrm>
            <a:off x="1124771" y="2267674"/>
            <a:ext cx="4086503" cy="461665"/>
          </a:xfrm>
          <a:prstGeom prst="rect">
            <a:avLst/>
          </a:prstGeom>
          <a:noFill/>
        </p:spPr>
        <p:txBody>
          <a:bodyPr wrap="none" rtlCol="0">
            <a:spAutoFit/>
          </a:bodyPr>
          <a:lstStyle/>
          <a:p>
            <a:r>
              <a:rPr lang="en-US" sz="2400" dirty="0" smtClean="0"/>
              <a:t>Dispersion and Group Velocity</a:t>
            </a:r>
            <a:endParaRPr lang="en-US" sz="2400" dirty="0"/>
          </a:p>
        </p:txBody>
      </p:sp>
      <p:pic>
        <p:nvPicPr>
          <p:cNvPr id="3" name="Picture 2"/>
          <p:cNvPicPr>
            <a:picLocks noChangeAspect="1"/>
          </p:cNvPicPr>
          <p:nvPr/>
        </p:nvPicPr>
        <p:blipFill>
          <a:blip r:embed="rId3"/>
          <a:stretch>
            <a:fillRect/>
          </a:stretch>
        </p:blipFill>
        <p:spPr>
          <a:xfrm>
            <a:off x="7521160" y="218316"/>
            <a:ext cx="1515794" cy="1472373"/>
          </a:xfrm>
          <a:prstGeom prst="rect">
            <a:avLst/>
          </a:prstGeom>
        </p:spPr>
      </p:pic>
    </p:spTree>
    <p:extLst>
      <p:ext uri="{BB962C8B-B14F-4D97-AF65-F5344CB8AC3E}">
        <p14:creationId xmlns:p14="http://schemas.microsoft.com/office/powerpoint/2010/main" val="1069582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28650" y="1825625"/>
            <a:ext cx="7886700" cy="4351338"/>
          </a:xfrm>
        </p:spPr>
        <p:txBody>
          <a:bodyPr>
            <a:normAutofit/>
          </a:bodyPr>
          <a:lstStyle/>
          <a:p>
            <a:r>
              <a:rPr lang="en-US" dirty="0" smtClean="0"/>
              <a:t>Properties of waves</a:t>
            </a:r>
          </a:p>
          <a:p>
            <a:endParaRPr lang="en-US" dirty="0"/>
          </a:p>
          <a:p>
            <a:pPr marL="914400" lvl="2" indent="0">
              <a:buNone/>
            </a:pPr>
            <a:endParaRPr lang="en-US" dirty="0"/>
          </a:p>
        </p:txBody>
      </p:sp>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8" name="TextBox 7"/>
          <p:cNvSpPr txBox="1"/>
          <p:nvPr/>
        </p:nvSpPr>
        <p:spPr>
          <a:xfrm>
            <a:off x="1124771" y="2267674"/>
            <a:ext cx="4086503" cy="461665"/>
          </a:xfrm>
          <a:prstGeom prst="rect">
            <a:avLst/>
          </a:prstGeom>
          <a:noFill/>
        </p:spPr>
        <p:txBody>
          <a:bodyPr wrap="none" rtlCol="0">
            <a:spAutoFit/>
          </a:bodyPr>
          <a:lstStyle/>
          <a:p>
            <a:r>
              <a:rPr lang="en-US" sz="2400" dirty="0" smtClean="0"/>
              <a:t>Dispersion and Group Velocity</a:t>
            </a:r>
            <a:endParaRPr lang="en-US" sz="2400" dirty="0"/>
          </a:p>
        </p:txBody>
      </p:sp>
      <p:pic>
        <p:nvPicPr>
          <p:cNvPr id="3" name="Picture 2"/>
          <p:cNvPicPr>
            <a:picLocks noChangeAspect="1"/>
          </p:cNvPicPr>
          <p:nvPr/>
        </p:nvPicPr>
        <p:blipFill>
          <a:blip r:embed="rId2"/>
          <a:stretch>
            <a:fillRect/>
          </a:stretch>
        </p:blipFill>
        <p:spPr>
          <a:xfrm>
            <a:off x="7521160" y="218316"/>
            <a:ext cx="1515794" cy="1472373"/>
          </a:xfrm>
          <a:prstGeom prst="rect">
            <a:avLst/>
          </a:prstGeom>
        </p:spPr>
      </p:pic>
      <p:pic>
        <p:nvPicPr>
          <p:cNvPr id="6" name="Picture 5"/>
          <p:cNvPicPr>
            <a:picLocks noChangeAspect="1"/>
          </p:cNvPicPr>
          <p:nvPr/>
        </p:nvPicPr>
        <p:blipFill>
          <a:blip r:embed="rId3"/>
          <a:stretch>
            <a:fillRect/>
          </a:stretch>
        </p:blipFill>
        <p:spPr>
          <a:xfrm>
            <a:off x="1033464" y="2729339"/>
            <a:ext cx="7077071" cy="3889673"/>
          </a:xfrm>
          <a:prstGeom prst="rect">
            <a:avLst/>
          </a:prstGeom>
        </p:spPr>
      </p:pic>
    </p:spTree>
    <p:extLst>
      <p:ext uri="{BB962C8B-B14F-4D97-AF65-F5344CB8AC3E}">
        <p14:creationId xmlns:p14="http://schemas.microsoft.com/office/powerpoint/2010/main" val="3556298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Properties of waves</a:t>
            </a:r>
          </a:p>
          <a:p>
            <a:endParaRPr lang="en-US" dirty="0"/>
          </a:p>
          <a:p>
            <a:pPr lvl="1"/>
            <a:r>
              <a:rPr lang="en-US" dirty="0" smtClean="0"/>
              <a:t>When waves are dispersive, the speed of the wave group is generally different from the average phase speed of the individual Fourier components.</a:t>
            </a:r>
          </a:p>
          <a:p>
            <a:pPr lvl="2"/>
            <a:r>
              <a:rPr lang="en-US" dirty="0" smtClean="0"/>
              <a:t>In synoptic-scale atmospheric disturbances, the group velocity exceeds the phase velocity [b]</a:t>
            </a:r>
          </a:p>
          <a:p>
            <a:pPr lvl="2"/>
            <a:r>
              <a:rPr lang="en-US" dirty="0" smtClean="0"/>
              <a:t>Surface waves in deep water (such as a ship wake) are characterized by dispersion in which individual wave crests move twice as fast as the wave group [a]</a:t>
            </a:r>
          </a:p>
          <a:p>
            <a:pPr lvl="2"/>
            <a:endParaRPr lang="en-US" dirty="0"/>
          </a:p>
        </p:txBody>
      </p:sp>
      <p:sp>
        <p:nvSpPr>
          <p:cNvPr id="8" name="TextBox 7"/>
          <p:cNvSpPr txBox="1"/>
          <p:nvPr/>
        </p:nvSpPr>
        <p:spPr>
          <a:xfrm>
            <a:off x="1124771" y="2267674"/>
            <a:ext cx="4086503" cy="461665"/>
          </a:xfrm>
          <a:prstGeom prst="rect">
            <a:avLst/>
          </a:prstGeom>
          <a:noFill/>
        </p:spPr>
        <p:txBody>
          <a:bodyPr wrap="none" rtlCol="0">
            <a:spAutoFit/>
          </a:bodyPr>
          <a:lstStyle/>
          <a:p>
            <a:r>
              <a:rPr lang="en-US" sz="2400" dirty="0" smtClean="0"/>
              <a:t>Dispersion and Group Velocity</a:t>
            </a:r>
            <a:endParaRPr lang="en-US" sz="2400" dirty="0"/>
          </a:p>
        </p:txBody>
      </p:sp>
      <p:pic>
        <p:nvPicPr>
          <p:cNvPr id="6" name="Picture 5"/>
          <p:cNvPicPr>
            <a:picLocks noChangeAspect="1"/>
          </p:cNvPicPr>
          <p:nvPr/>
        </p:nvPicPr>
        <p:blipFill>
          <a:blip r:embed="rId2"/>
          <a:stretch>
            <a:fillRect/>
          </a:stretch>
        </p:blipFill>
        <p:spPr>
          <a:xfrm>
            <a:off x="6862729" y="77757"/>
            <a:ext cx="2200109" cy="1900299"/>
          </a:xfrm>
          <a:prstGeom prst="rect">
            <a:avLst/>
          </a:prstGeom>
        </p:spPr>
      </p:pic>
    </p:spTree>
    <p:extLst>
      <p:ext uri="{BB962C8B-B14F-4D97-AF65-F5344CB8AC3E}">
        <p14:creationId xmlns:p14="http://schemas.microsoft.com/office/powerpoint/2010/main" val="2004825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Properties of waves</a:t>
            </a:r>
          </a:p>
          <a:p>
            <a:endParaRPr lang="en-US" dirty="0"/>
          </a:p>
          <a:p>
            <a:pPr lvl="1"/>
            <a:r>
              <a:rPr lang="en-US" dirty="0" smtClean="0"/>
              <a:t>Group velocity - velocity at which the observable disturbance (and hence the energy) propagates</a:t>
            </a:r>
          </a:p>
          <a:p>
            <a:pPr lvl="1"/>
            <a:r>
              <a:rPr lang="en-US" dirty="0" smtClean="0"/>
              <a:t>Example,</a:t>
            </a:r>
            <a:endParaRPr lang="en-US" dirty="0" smtClean="0"/>
          </a:p>
          <a:p>
            <a:pPr lvl="2"/>
            <a:endParaRPr lang="en-US" dirty="0"/>
          </a:p>
        </p:txBody>
      </p:sp>
      <p:sp>
        <p:nvSpPr>
          <p:cNvPr id="8" name="TextBox 7"/>
          <p:cNvSpPr txBox="1"/>
          <p:nvPr/>
        </p:nvSpPr>
        <p:spPr>
          <a:xfrm>
            <a:off x="1124771" y="2267674"/>
            <a:ext cx="4086503" cy="461665"/>
          </a:xfrm>
          <a:prstGeom prst="rect">
            <a:avLst/>
          </a:prstGeom>
          <a:noFill/>
        </p:spPr>
        <p:txBody>
          <a:bodyPr wrap="none" rtlCol="0">
            <a:spAutoFit/>
          </a:bodyPr>
          <a:lstStyle/>
          <a:p>
            <a:r>
              <a:rPr lang="en-US" sz="2400" dirty="0" smtClean="0"/>
              <a:t>Dispersion and Group Velocity</a:t>
            </a:r>
            <a:endParaRPr lang="en-US" sz="2400" dirty="0"/>
          </a:p>
        </p:txBody>
      </p:sp>
      <p:pic>
        <p:nvPicPr>
          <p:cNvPr id="6" name="Picture 5"/>
          <p:cNvPicPr>
            <a:picLocks noChangeAspect="1"/>
          </p:cNvPicPr>
          <p:nvPr/>
        </p:nvPicPr>
        <p:blipFill>
          <a:blip r:embed="rId2"/>
          <a:stretch>
            <a:fillRect/>
          </a:stretch>
        </p:blipFill>
        <p:spPr>
          <a:xfrm>
            <a:off x="6862729" y="77757"/>
            <a:ext cx="2200109" cy="1900299"/>
          </a:xfrm>
          <a:prstGeom prst="rect">
            <a:avLst/>
          </a:prstGeom>
        </p:spPr>
      </p:pic>
      <p:pic>
        <p:nvPicPr>
          <p:cNvPr id="2" name="Picture 1"/>
          <p:cNvPicPr>
            <a:picLocks noChangeAspect="1"/>
          </p:cNvPicPr>
          <p:nvPr/>
        </p:nvPicPr>
        <p:blipFill>
          <a:blip r:embed="rId3"/>
          <a:stretch>
            <a:fillRect/>
          </a:stretch>
        </p:blipFill>
        <p:spPr>
          <a:xfrm>
            <a:off x="510242" y="4060867"/>
            <a:ext cx="8129800" cy="520831"/>
          </a:xfrm>
          <a:prstGeom prst="rect">
            <a:avLst/>
          </a:prstGeom>
        </p:spPr>
      </p:pic>
      <p:pic>
        <p:nvPicPr>
          <p:cNvPr id="3" name="Picture 2"/>
          <p:cNvPicPr>
            <a:picLocks noChangeAspect="1"/>
          </p:cNvPicPr>
          <p:nvPr/>
        </p:nvPicPr>
        <p:blipFill>
          <a:blip r:embed="rId4"/>
          <a:stretch>
            <a:fillRect/>
          </a:stretch>
        </p:blipFill>
        <p:spPr>
          <a:xfrm>
            <a:off x="1014192" y="4716634"/>
            <a:ext cx="7115616" cy="1175798"/>
          </a:xfrm>
          <a:prstGeom prst="rect">
            <a:avLst/>
          </a:prstGeom>
        </p:spPr>
      </p:pic>
      <p:sp>
        <p:nvSpPr>
          <p:cNvPr id="7" name="Oval 6"/>
          <p:cNvSpPr/>
          <p:nvPr/>
        </p:nvSpPr>
        <p:spPr>
          <a:xfrm>
            <a:off x="3679152" y="5217792"/>
            <a:ext cx="1532122" cy="734291"/>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1856509" y="5206952"/>
            <a:ext cx="1822643" cy="755970"/>
          </a:xfrm>
          <a:prstGeom prst="rect">
            <a:avLst/>
          </a:prstGeom>
        </p:spPr>
      </p:pic>
      <p:sp>
        <p:nvSpPr>
          <p:cNvPr id="10" name="TextBox 9"/>
          <p:cNvSpPr txBox="1"/>
          <p:nvPr/>
        </p:nvSpPr>
        <p:spPr>
          <a:xfrm>
            <a:off x="4694165" y="5938102"/>
            <a:ext cx="1976375" cy="523220"/>
          </a:xfrm>
          <a:prstGeom prst="rect">
            <a:avLst/>
          </a:prstGeom>
          <a:noFill/>
        </p:spPr>
        <p:txBody>
          <a:bodyPr wrap="none" rtlCol="0">
            <a:spAutoFit/>
          </a:bodyPr>
          <a:lstStyle/>
          <a:p>
            <a:r>
              <a:rPr lang="en-US" sz="2800" dirty="0" smtClean="0"/>
              <a:t>carrier wave</a:t>
            </a:r>
            <a:endParaRPr lang="en-US" sz="2800" dirty="0"/>
          </a:p>
        </p:txBody>
      </p:sp>
      <p:sp>
        <p:nvSpPr>
          <p:cNvPr id="11" name="TextBox 10"/>
          <p:cNvSpPr txBox="1"/>
          <p:nvPr/>
        </p:nvSpPr>
        <p:spPr>
          <a:xfrm>
            <a:off x="1158842" y="5938102"/>
            <a:ext cx="1520096" cy="523220"/>
          </a:xfrm>
          <a:prstGeom prst="rect">
            <a:avLst/>
          </a:prstGeom>
          <a:noFill/>
        </p:spPr>
        <p:txBody>
          <a:bodyPr wrap="none" rtlCol="0">
            <a:spAutoFit/>
          </a:bodyPr>
          <a:lstStyle/>
          <a:p>
            <a:r>
              <a:rPr lang="en-US" sz="2800" dirty="0" smtClean="0"/>
              <a:t>envelope</a:t>
            </a:r>
            <a:endParaRPr lang="en-US" sz="2800" dirty="0"/>
          </a:p>
        </p:txBody>
      </p:sp>
    </p:spTree>
    <p:extLst>
      <p:ext uri="{BB962C8B-B14F-4D97-AF65-F5344CB8AC3E}">
        <p14:creationId xmlns:p14="http://schemas.microsoft.com/office/powerpoint/2010/main" val="3407623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Properties of waves</a:t>
            </a:r>
          </a:p>
          <a:p>
            <a:endParaRPr lang="en-US" dirty="0"/>
          </a:p>
          <a:p>
            <a:pPr lvl="1"/>
            <a:r>
              <a:rPr lang="en-US" dirty="0" smtClean="0"/>
              <a:t>Group velocity (example),</a:t>
            </a:r>
            <a:endParaRPr lang="en-US" dirty="0"/>
          </a:p>
        </p:txBody>
      </p:sp>
      <p:sp>
        <p:nvSpPr>
          <p:cNvPr id="8" name="TextBox 7"/>
          <p:cNvSpPr txBox="1"/>
          <p:nvPr/>
        </p:nvSpPr>
        <p:spPr>
          <a:xfrm>
            <a:off x="1124771" y="2267674"/>
            <a:ext cx="4086503" cy="461665"/>
          </a:xfrm>
          <a:prstGeom prst="rect">
            <a:avLst/>
          </a:prstGeom>
          <a:noFill/>
        </p:spPr>
        <p:txBody>
          <a:bodyPr wrap="none" rtlCol="0">
            <a:spAutoFit/>
          </a:bodyPr>
          <a:lstStyle/>
          <a:p>
            <a:r>
              <a:rPr lang="en-US" sz="2400" dirty="0" smtClean="0"/>
              <a:t>Dispersion and Group Velocity</a:t>
            </a:r>
            <a:endParaRPr lang="en-US" sz="2400" dirty="0"/>
          </a:p>
        </p:txBody>
      </p:sp>
      <p:pic>
        <p:nvPicPr>
          <p:cNvPr id="6" name="Picture 5"/>
          <p:cNvPicPr>
            <a:picLocks noChangeAspect="1"/>
          </p:cNvPicPr>
          <p:nvPr/>
        </p:nvPicPr>
        <p:blipFill>
          <a:blip r:embed="rId2"/>
          <a:stretch>
            <a:fillRect/>
          </a:stretch>
        </p:blipFill>
        <p:spPr>
          <a:xfrm>
            <a:off x="6862729" y="77757"/>
            <a:ext cx="2200109" cy="1900299"/>
          </a:xfrm>
          <a:prstGeom prst="rect">
            <a:avLst/>
          </a:prstGeom>
        </p:spPr>
      </p:pic>
      <p:pic>
        <p:nvPicPr>
          <p:cNvPr id="12" name="Picture 11"/>
          <p:cNvPicPr>
            <a:picLocks noChangeAspect="1"/>
          </p:cNvPicPr>
          <p:nvPr/>
        </p:nvPicPr>
        <p:blipFill>
          <a:blip r:embed="rId3"/>
          <a:stretch>
            <a:fillRect/>
          </a:stretch>
        </p:blipFill>
        <p:spPr>
          <a:xfrm>
            <a:off x="614299" y="3470598"/>
            <a:ext cx="7915401" cy="1965106"/>
          </a:xfrm>
          <a:prstGeom prst="rect">
            <a:avLst/>
          </a:prstGeom>
        </p:spPr>
      </p:pic>
      <p:sp>
        <p:nvSpPr>
          <p:cNvPr id="13" name="Rectangle 12"/>
          <p:cNvSpPr/>
          <p:nvPr/>
        </p:nvSpPr>
        <p:spPr>
          <a:xfrm>
            <a:off x="614299" y="3470598"/>
            <a:ext cx="701883" cy="242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618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Simple wave types</a:t>
            </a:r>
          </a:p>
          <a:p>
            <a:endParaRPr lang="en-US" dirty="0" smtClean="0"/>
          </a:p>
          <a:p>
            <a:pPr lvl="1"/>
            <a:r>
              <a:rPr lang="en-US" dirty="0" smtClean="0"/>
              <a:t>Waves in fluids result from the action of restoring forces on fluid parcels that have been displaced from their equilibrium positions.</a:t>
            </a:r>
          </a:p>
          <a:p>
            <a:pPr lvl="2"/>
            <a:r>
              <a:rPr lang="en-US" dirty="0" smtClean="0"/>
              <a:t>The restoring forces, due to</a:t>
            </a:r>
          </a:p>
          <a:p>
            <a:pPr lvl="3"/>
            <a:r>
              <a:rPr lang="en-US" dirty="0" smtClean="0"/>
              <a:t>compressibility, </a:t>
            </a:r>
          </a:p>
          <a:p>
            <a:pPr lvl="3"/>
            <a:r>
              <a:rPr lang="en-US" dirty="0" smtClean="0"/>
              <a:t>gravity, </a:t>
            </a:r>
          </a:p>
          <a:p>
            <a:pPr lvl="3"/>
            <a:r>
              <a:rPr lang="en-US" dirty="0" smtClean="0"/>
              <a:t>rotation, or </a:t>
            </a:r>
          </a:p>
          <a:p>
            <a:pPr lvl="3"/>
            <a:r>
              <a:rPr lang="en-US" dirty="0" smtClean="0"/>
              <a:t>electromagnetic effects</a:t>
            </a:r>
            <a:endParaRPr lang="en-US" dirty="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2" name="Picture 1"/>
          <p:cNvPicPr>
            <a:picLocks noChangeAspect="1"/>
          </p:cNvPicPr>
          <p:nvPr/>
        </p:nvPicPr>
        <p:blipFill>
          <a:blip r:embed="rId2"/>
          <a:stretch>
            <a:fillRect/>
          </a:stretch>
        </p:blipFill>
        <p:spPr>
          <a:xfrm>
            <a:off x="7675419" y="104247"/>
            <a:ext cx="1365286" cy="1507578"/>
          </a:xfrm>
          <a:prstGeom prst="rect">
            <a:avLst/>
          </a:prstGeom>
        </p:spPr>
      </p:pic>
    </p:spTree>
    <p:extLst>
      <p:ext uri="{BB962C8B-B14F-4D97-AF65-F5344CB8AC3E}">
        <p14:creationId xmlns:p14="http://schemas.microsoft.com/office/powerpoint/2010/main" val="582723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Simple wave types</a:t>
            </a:r>
          </a:p>
          <a:p>
            <a:endParaRPr lang="en-US" dirty="0" smtClean="0"/>
          </a:p>
          <a:p>
            <a:pPr lvl="1"/>
            <a:r>
              <a:rPr lang="en-US" i="1" u="sng" dirty="0" smtClean="0"/>
              <a:t>longitudinal waves</a:t>
            </a:r>
            <a:r>
              <a:rPr lang="en-US" dirty="0" smtClean="0"/>
              <a:t> - waves in which the particle oscillations are parallel to the direction of propagation</a:t>
            </a:r>
            <a:endParaRPr lang="en-US" dirty="0"/>
          </a:p>
        </p:txBody>
      </p:sp>
      <p:sp>
        <p:nvSpPr>
          <p:cNvPr id="8" name="TextBox 7"/>
          <p:cNvSpPr txBox="1"/>
          <p:nvPr/>
        </p:nvSpPr>
        <p:spPr>
          <a:xfrm>
            <a:off x="1124771" y="2267674"/>
            <a:ext cx="3314562" cy="461665"/>
          </a:xfrm>
          <a:prstGeom prst="rect">
            <a:avLst/>
          </a:prstGeom>
          <a:noFill/>
        </p:spPr>
        <p:txBody>
          <a:bodyPr wrap="none" rtlCol="0">
            <a:spAutoFit/>
          </a:bodyPr>
          <a:lstStyle/>
          <a:p>
            <a:r>
              <a:rPr lang="en-US" sz="2400" dirty="0" smtClean="0"/>
              <a:t>Acoustic or Sound Waves</a:t>
            </a:r>
            <a:endParaRPr lang="en-US" sz="2400" dirty="0"/>
          </a:p>
        </p:txBody>
      </p:sp>
      <p:pic>
        <p:nvPicPr>
          <p:cNvPr id="2" name="Picture 1"/>
          <p:cNvPicPr>
            <a:picLocks noChangeAspect="1"/>
          </p:cNvPicPr>
          <p:nvPr/>
        </p:nvPicPr>
        <p:blipFill>
          <a:blip r:embed="rId2"/>
          <a:stretch>
            <a:fillRect/>
          </a:stretch>
        </p:blipFill>
        <p:spPr>
          <a:xfrm>
            <a:off x="7675419" y="104247"/>
            <a:ext cx="1365286" cy="1507578"/>
          </a:xfrm>
          <a:prstGeom prst="rect">
            <a:avLst/>
          </a:prstGeom>
        </p:spPr>
      </p:pic>
      <p:pic>
        <p:nvPicPr>
          <p:cNvPr id="3" name="Picture 2"/>
          <p:cNvPicPr>
            <a:picLocks noChangeAspect="1"/>
          </p:cNvPicPr>
          <p:nvPr/>
        </p:nvPicPr>
        <p:blipFill>
          <a:blip r:embed="rId3"/>
          <a:stretch>
            <a:fillRect/>
          </a:stretch>
        </p:blipFill>
        <p:spPr>
          <a:xfrm>
            <a:off x="1430618" y="3820829"/>
            <a:ext cx="6282763" cy="2978296"/>
          </a:xfrm>
          <a:prstGeom prst="rect">
            <a:avLst/>
          </a:prstGeom>
        </p:spPr>
      </p:pic>
      <p:sp>
        <p:nvSpPr>
          <p:cNvPr id="6" name="TextBox 5"/>
          <p:cNvSpPr txBox="1"/>
          <p:nvPr/>
        </p:nvSpPr>
        <p:spPr>
          <a:xfrm>
            <a:off x="545519" y="3468902"/>
            <a:ext cx="5580567" cy="461665"/>
          </a:xfrm>
          <a:prstGeom prst="rect">
            <a:avLst/>
          </a:prstGeom>
          <a:noFill/>
        </p:spPr>
        <p:txBody>
          <a:bodyPr wrap="none" rtlCol="0">
            <a:spAutoFit/>
          </a:bodyPr>
          <a:lstStyle/>
          <a:p>
            <a:r>
              <a:rPr lang="en-US" sz="2400" dirty="0" smtClean="0"/>
              <a:t>for propagation in the positive x direction…</a:t>
            </a:r>
            <a:endParaRPr lang="en-US" sz="2400" dirty="0"/>
          </a:p>
        </p:txBody>
      </p:sp>
      <p:cxnSp>
        <p:nvCxnSpPr>
          <p:cNvPr id="9" name="Straight Connector 8"/>
          <p:cNvCxnSpPr/>
          <p:nvPr/>
        </p:nvCxnSpPr>
        <p:spPr>
          <a:xfrm>
            <a:off x="2563091" y="4001294"/>
            <a:ext cx="772711" cy="2617718"/>
          </a:xfrm>
          <a:prstGeom prst="line">
            <a:avLst/>
          </a:prstGeom>
          <a:ln>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460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Outline of this lecture packet…</a:t>
            </a:r>
          </a:p>
          <a:p>
            <a:pPr lvl="1"/>
            <a:r>
              <a:rPr lang="en-US" dirty="0" smtClean="0"/>
              <a:t>The </a:t>
            </a:r>
            <a:r>
              <a:rPr lang="en-US" dirty="0" smtClean="0"/>
              <a:t>perturbation method</a:t>
            </a:r>
            <a:endParaRPr lang="en-US" dirty="0" smtClean="0"/>
          </a:p>
          <a:p>
            <a:pPr lvl="1"/>
            <a:r>
              <a:rPr lang="en-US" dirty="0"/>
              <a:t>P</a:t>
            </a:r>
            <a:r>
              <a:rPr lang="en-US" dirty="0" smtClean="0"/>
              <a:t>roperties of waves</a:t>
            </a:r>
            <a:endParaRPr lang="en-US" dirty="0" smtClean="0"/>
          </a:p>
          <a:p>
            <a:pPr lvl="1"/>
            <a:r>
              <a:rPr lang="en-US" dirty="0" smtClean="0"/>
              <a:t>Simple wave types</a:t>
            </a:r>
            <a:endParaRPr lang="en-US" dirty="0" smtClean="0"/>
          </a:p>
          <a:p>
            <a:pPr lvl="1"/>
            <a:r>
              <a:rPr lang="en-US" dirty="0" smtClean="0"/>
              <a:t>Internal gravity (buoyancy) waves</a:t>
            </a:r>
            <a:endParaRPr lang="en-US" dirty="0" smtClean="0"/>
          </a:p>
          <a:p>
            <a:pPr lvl="1"/>
            <a:r>
              <a:rPr lang="en-US" dirty="0" smtClean="0"/>
              <a:t>Gravity waves modified by rotation</a:t>
            </a:r>
          </a:p>
          <a:p>
            <a:pPr lvl="1"/>
            <a:r>
              <a:rPr lang="en-US" dirty="0" smtClean="0"/>
              <a:t>Adjustment to geostrophic balance</a:t>
            </a:r>
          </a:p>
          <a:p>
            <a:pPr lvl="1"/>
            <a:r>
              <a:rPr lang="en-US" dirty="0" smtClean="0"/>
              <a:t>Rossby waves</a:t>
            </a: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a:p>
          <a:p>
            <a:pPr lvl="1"/>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936" y="122959"/>
            <a:ext cx="1996810" cy="1969077"/>
          </a:xfrm>
          <a:prstGeom prst="rect">
            <a:avLst/>
          </a:prstGeom>
        </p:spPr>
      </p:pic>
    </p:spTree>
    <p:extLst>
      <p:ext uri="{BB962C8B-B14F-4D97-AF65-F5344CB8AC3E}">
        <p14:creationId xmlns:p14="http://schemas.microsoft.com/office/powerpoint/2010/main" val="2553173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Simple wave types</a:t>
            </a:r>
          </a:p>
          <a:p>
            <a:endParaRPr lang="en-US" dirty="0" smtClean="0"/>
          </a:p>
        </p:txBody>
      </p:sp>
      <p:sp>
        <p:nvSpPr>
          <p:cNvPr id="8" name="TextBox 7"/>
          <p:cNvSpPr txBox="1"/>
          <p:nvPr/>
        </p:nvSpPr>
        <p:spPr>
          <a:xfrm>
            <a:off x="1124771" y="2267674"/>
            <a:ext cx="3314562" cy="461665"/>
          </a:xfrm>
          <a:prstGeom prst="rect">
            <a:avLst/>
          </a:prstGeom>
          <a:noFill/>
        </p:spPr>
        <p:txBody>
          <a:bodyPr wrap="none" rtlCol="0">
            <a:spAutoFit/>
          </a:bodyPr>
          <a:lstStyle/>
          <a:p>
            <a:r>
              <a:rPr lang="en-US" sz="2400" dirty="0" smtClean="0"/>
              <a:t>Acoustic or Sound Waves</a:t>
            </a:r>
            <a:endParaRPr lang="en-US" sz="2400" dirty="0"/>
          </a:p>
        </p:txBody>
      </p:sp>
      <p:pic>
        <p:nvPicPr>
          <p:cNvPr id="2" name="Picture 1"/>
          <p:cNvPicPr>
            <a:picLocks noChangeAspect="1"/>
          </p:cNvPicPr>
          <p:nvPr/>
        </p:nvPicPr>
        <p:blipFill>
          <a:blip r:embed="rId2"/>
          <a:stretch>
            <a:fillRect/>
          </a:stretch>
        </p:blipFill>
        <p:spPr>
          <a:xfrm>
            <a:off x="7675419" y="104247"/>
            <a:ext cx="1365286" cy="1507578"/>
          </a:xfrm>
          <a:prstGeom prst="rect">
            <a:avLst/>
          </a:prstGeom>
        </p:spPr>
      </p:pic>
      <p:pic>
        <p:nvPicPr>
          <p:cNvPr id="7" name="Picture 6"/>
          <p:cNvPicPr>
            <a:picLocks noChangeAspect="1"/>
          </p:cNvPicPr>
          <p:nvPr/>
        </p:nvPicPr>
        <p:blipFill>
          <a:blip r:embed="rId3"/>
          <a:stretch>
            <a:fillRect/>
          </a:stretch>
        </p:blipFill>
        <p:spPr>
          <a:xfrm>
            <a:off x="578294" y="4307477"/>
            <a:ext cx="7987412" cy="1983039"/>
          </a:xfrm>
          <a:prstGeom prst="rect">
            <a:avLst/>
          </a:prstGeom>
        </p:spPr>
      </p:pic>
      <p:pic>
        <p:nvPicPr>
          <p:cNvPr id="10" name="Picture 9"/>
          <p:cNvPicPr>
            <a:picLocks noChangeAspect="1"/>
          </p:cNvPicPr>
          <p:nvPr/>
        </p:nvPicPr>
        <p:blipFill>
          <a:blip r:embed="rId4"/>
          <a:stretch>
            <a:fillRect/>
          </a:stretch>
        </p:blipFill>
        <p:spPr>
          <a:xfrm>
            <a:off x="508190" y="3461094"/>
            <a:ext cx="8127619" cy="955850"/>
          </a:xfrm>
          <a:prstGeom prst="rect">
            <a:avLst/>
          </a:prstGeom>
        </p:spPr>
      </p:pic>
      <p:sp>
        <p:nvSpPr>
          <p:cNvPr id="11" name="Rectangle 10"/>
          <p:cNvSpPr/>
          <p:nvPr/>
        </p:nvSpPr>
        <p:spPr>
          <a:xfrm>
            <a:off x="4987636" y="6005184"/>
            <a:ext cx="3527714" cy="2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90942" y="2715821"/>
            <a:ext cx="8224408" cy="830997"/>
          </a:xfrm>
          <a:prstGeom prst="rect">
            <a:avLst/>
          </a:prstGeom>
          <a:noFill/>
        </p:spPr>
        <p:txBody>
          <a:bodyPr wrap="square" rtlCol="0">
            <a:spAutoFit/>
          </a:bodyPr>
          <a:lstStyle/>
          <a:p>
            <a:r>
              <a:rPr lang="en-US" sz="2400" dirty="0" smtClean="0"/>
              <a:t>momentum equation, continuity equation, and thermodynamic energy equation for adiabatic motion…</a:t>
            </a:r>
            <a:endParaRPr lang="en-US" sz="2400" dirty="0"/>
          </a:p>
        </p:txBody>
      </p:sp>
    </p:spTree>
    <p:extLst>
      <p:ext uri="{BB962C8B-B14F-4D97-AF65-F5344CB8AC3E}">
        <p14:creationId xmlns:p14="http://schemas.microsoft.com/office/powerpoint/2010/main" val="4270488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Simple wave types</a:t>
            </a:r>
          </a:p>
          <a:p>
            <a:endParaRPr lang="en-US" dirty="0" smtClean="0"/>
          </a:p>
        </p:txBody>
      </p:sp>
      <p:sp>
        <p:nvSpPr>
          <p:cNvPr id="8" name="TextBox 7"/>
          <p:cNvSpPr txBox="1"/>
          <p:nvPr/>
        </p:nvSpPr>
        <p:spPr>
          <a:xfrm>
            <a:off x="1124771" y="2267674"/>
            <a:ext cx="3314562" cy="461665"/>
          </a:xfrm>
          <a:prstGeom prst="rect">
            <a:avLst/>
          </a:prstGeom>
          <a:noFill/>
        </p:spPr>
        <p:txBody>
          <a:bodyPr wrap="none" rtlCol="0">
            <a:spAutoFit/>
          </a:bodyPr>
          <a:lstStyle/>
          <a:p>
            <a:r>
              <a:rPr lang="en-US" sz="2400" dirty="0" smtClean="0"/>
              <a:t>Acoustic or Sound Waves</a:t>
            </a:r>
            <a:endParaRPr lang="en-US" sz="2400" dirty="0"/>
          </a:p>
        </p:txBody>
      </p:sp>
      <p:pic>
        <p:nvPicPr>
          <p:cNvPr id="2" name="Picture 1"/>
          <p:cNvPicPr>
            <a:picLocks noChangeAspect="1"/>
          </p:cNvPicPr>
          <p:nvPr/>
        </p:nvPicPr>
        <p:blipFill>
          <a:blip r:embed="rId2"/>
          <a:stretch>
            <a:fillRect/>
          </a:stretch>
        </p:blipFill>
        <p:spPr>
          <a:xfrm>
            <a:off x="7675419" y="104247"/>
            <a:ext cx="1365286" cy="1507578"/>
          </a:xfrm>
          <a:prstGeom prst="rect">
            <a:avLst/>
          </a:prstGeom>
        </p:spPr>
      </p:pic>
      <p:pic>
        <p:nvPicPr>
          <p:cNvPr id="3" name="Picture 2"/>
          <p:cNvPicPr>
            <a:picLocks noChangeAspect="1"/>
          </p:cNvPicPr>
          <p:nvPr/>
        </p:nvPicPr>
        <p:blipFill>
          <a:blip r:embed="rId3"/>
          <a:stretch>
            <a:fillRect/>
          </a:stretch>
        </p:blipFill>
        <p:spPr>
          <a:xfrm>
            <a:off x="279395" y="3546818"/>
            <a:ext cx="8585210" cy="3157711"/>
          </a:xfrm>
          <a:prstGeom prst="rect">
            <a:avLst/>
          </a:prstGeom>
        </p:spPr>
      </p:pic>
      <p:pic>
        <p:nvPicPr>
          <p:cNvPr id="6" name="Picture 5"/>
          <p:cNvPicPr>
            <a:picLocks noChangeAspect="1"/>
          </p:cNvPicPr>
          <p:nvPr/>
        </p:nvPicPr>
        <p:blipFill>
          <a:blip r:embed="rId4"/>
          <a:stretch>
            <a:fillRect/>
          </a:stretch>
        </p:blipFill>
        <p:spPr>
          <a:xfrm>
            <a:off x="139628" y="2649737"/>
            <a:ext cx="8864744" cy="1043302"/>
          </a:xfrm>
          <a:prstGeom prst="rect">
            <a:avLst/>
          </a:prstGeom>
        </p:spPr>
      </p:pic>
    </p:spTree>
    <p:extLst>
      <p:ext uri="{BB962C8B-B14F-4D97-AF65-F5344CB8AC3E}">
        <p14:creationId xmlns:p14="http://schemas.microsoft.com/office/powerpoint/2010/main" val="961095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Simple wave types</a:t>
            </a:r>
          </a:p>
          <a:p>
            <a:endParaRPr lang="en-US" dirty="0" smtClean="0"/>
          </a:p>
        </p:txBody>
      </p:sp>
      <p:sp>
        <p:nvSpPr>
          <p:cNvPr id="8" name="TextBox 7"/>
          <p:cNvSpPr txBox="1"/>
          <p:nvPr/>
        </p:nvSpPr>
        <p:spPr>
          <a:xfrm>
            <a:off x="1124771" y="2267674"/>
            <a:ext cx="3314562" cy="461665"/>
          </a:xfrm>
          <a:prstGeom prst="rect">
            <a:avLst/>
          </a:prstGeom>
          <a:noFill/>
        </p:spPr>
        <p:txBody>
          <a:bodyPr wrap="none" rtlCol="0">
            <a:spAutoFit/>
          </a:bodyPr>
          <a:lstStyle/>
          <a:p>
            <a:r>
              <a:rPr lang="en-US" sz="2400" dirty="0" smtClean="0"/>
              <a:t>Acoustic or Sound Waves</a:t>
            </a:r>
            <a:endParaRPr lang="en-US" sz="2400" dirty="0"/>
          </a:p>
        </p:txBody>
      </p:sp>
      <p:pic>
        <p:nvPicPr>
          <p:cNvPr id="2" name="Picture 1"/>
          <p:cNvPicPr>
            <a:picLocks noChangeAspect="1"/>
          </p:cNvPicPr>
          <p:nvPr/>
        </p:nvPicPr>
        <p:blipFill>
          <a:blip r:embed="rId2"/>
          <a:stretch>
            <a:fillRect/>
          </a:stretch>
        </p:blipFill>
        <p:spPr>
          <a:xfrm>
            <a:off x="7675419" y="104247"/>
            <a:ext cx="1365286" cy="1507578"/>
          </a:xfrm>
          <a:prstGeom prst="rect">
            <a:avLst/>
          </a:prstGeom>
        </p:spPr>
      </p:pic>
      <p:pic>
        <p:nvPicPr>
          <p:cNvPr id="7" name="Picture 6"/>
          <p:cNvPicPr>
            <a:picLocks noChangeAspect="1"/>
          </p:cNvPicPr>
          <p:nvPr/>
        </p:nvPicPr>
        <p:blipFill>
          <a:blip r:embed="rId3"/>
          <a:stretch>
            <a:fillRect/>
          </a:stretch>
        </p:blipFill>
        <p:spPr>
          <a:xfrm>
            <a:off x="756548" y="2698015"/>
            <a:ext cx="7630904" cy="2004267"/>
          </a:xfrm>
          <a:prstGeom prst="rect">
            <a:avLst/>
          </a:prstGeom>
        </p:spPr>
      </p:pic>
      <p:pic>
        <p:nvPicPr>
          <p:cNvPr id="9" name="Picture 8"/>
          <p:cNvPicPr>
            <a:picLocks noChangeAspect="1"/>
          </p:cNvPicPr>
          <p:nvPr/>
        </p:nvPicPr>
        <p:blipFill>
          <a:blip r:embed="rId4"/>
          <a:stretch>
            <a:fillRect/>
          </a:stretch>
        </p:blipFill>
        <p:spPr>
          <a:xfrm>
            <a:off x="734290" y="4812247"/>
            <a:ext cx="7675419" cy="1976478"/>
          </a:xfrm>
          <a:prstGeom prst="rect">
            <a:avLst/>
          </a:prstGeom>
        </p:spPr>
      </p:pic>
    </p:spTree>
    <p:extLst>
      <p:ext uri="{BB962C8B-B14F-4D97-AF65-F5344CB8AC3E}">
        <p14:creationId xmlns:p14="http://schemas.microsoft.com/office/powerpoint/2010/main" val="687665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351338"/>
              </a:xfrm>
            </p:spPr>
            <p:txBody>
              <a:bodyPr>
                <a:normAutofit/>
              </a:bodyPr>
              <a:lstStyle/>
              <a:p>
                <a:r>
                  <a:rPr lang="en-US" dirty="0" smtClean="0"/>
                  <a:t>Simple wave types</a:t>
                </a:r>
              </a:p>
              <a:p>
                <a:endParaRPr lang="en-US" dirty="0"/>
              </a:p>
              <a:p>
                <a:pPr lvl="1"/>
                <a:r>
                  <a:rPr lang="en-US" dirty="0" smtClean="0"/>
                  <a:t>Doppler shifting - </a:t>
                </a:r>
                <a:r>
                  <a:rPr lang="en-US" dirty="0"/>
                  <a:t>Thus, in the presence of a wind, the frequency as heard by a fixed observer </a:t>
                </a:r>
                <a:r>
                  <a:rPr lang="en-US" dirty="0" smtClean="0"/>
                  <a:t>depends on </a:t>
                </a:r>
                <a:r>
                  <a:rPr lang="en-US" dirty="0"/>
                  <a:t>the location of the observer relative to the source. If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r>
                      <a:rPr lang="en-US" b="0" i="1" smtClean="0">
                        <a:latin typeface="Cambria Math" panose="02040503050406030204" pitchFamily="18" charset="0"/>
                      </a:rPr>
                      <m:t> </m:t>
                    </m:r>
                  </m:oMath>
                </a14:m>
                <a:r>
                  <a:rPr lang="en-US" dirty="0" smtClean="0"/>
                  <a:t>&gt; </a:t>
                </a:r>
                <a:r>
                  <a:rPr lang="en-US" dirty="0"/>
                  <a:t>0 the frequency of </a:t>
                </a:r>
                <a:r>
                  <a:rPr lang="en-US" dirty="0" smtClean="0"/>
                  <a:t>a stationary </a:t>
                </a:r>
                <a:r>
                  <a:rPr lang="en-US" dirty="0"/>
                  <a:t>source will appear to be higher for an observer to the east (</a:t>
                </a:r>
                <a:r>
                  <a:rPr lang="en-US" dirty="0" smtClean="0"/>
                  <a:t>downstream) of </a:t>
                </a:r>
                <a:r>
                  <a:rPr lang="en-US" dirty="0"/>
                  <a:t>the source (c =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𝑢</m:t>
                        </m:r>
                      </m:e>
                    </m:acc>
                  </m:oMath>
                </a14:m>
                <a:r>
                  <a:rPr lang="en-US" dirty="0" smtClean="0"/>
                  <a:t> + c</a:t>
                </a:r>
                <a:r>
                  <a:rPr lang="en-US" baseline="-25000" dirty="0" smtClean="0"/>
                  <a:t>s</a:t>
                </a:r>
                <a:r>
                  <a:rPr lang="en-US" dirty="0" smtClean="0"/>
                  <a:t>) than </a:t>
                </a:r>
                <a:r>
                  <a:rPr lang="en-US" dirty="0"/>
                  <a:t>for an observer to the west (upstream) of the </a:t>
                </a:r>
                <a:r>
                  <a:rPr lang="en-US" dirty="0" smtClean="0"/>
                  <a:t>source c </a:t>
                </a:r>
                <a:r>
                  <a:rPr lang="en-US" dirty="0"/>
                  <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r>
                      <a:rPr lang="en-US" b="0" i="1" smtClean="0">
                        <a:latin typeface="Cambria Math" panose="02040503050406030204" pitchFamily="18" charset="0"/>
                      </a:rPr>
                      <m:t> </m:t>
                    </m:r>
                  </m:oMath>
                </a14:m>
                <a:r>
                  <a:rPr lang="en-US" dirty="0" smtClean="0"/>
                  <a:t>− c</a:t>
                </a:r>
                <a:r>
                  <a:rPr lang="en-US" baseline="-25000" dirty="0" smtClean="0"/>
                  <a:t>s</a:t>
                </a:r>
                <a:r>
                  <a:rPr lang="en-US" dirty="0" smtClean="0"/>
                  <a:t>.</a:t>
                </a:r>
                <a:endParaRPr lang="en-US" dirty="0" smtClean="0"/>
              </a:p>
              <a:p>
                <a:endParaRPr lang="en-US" dirty="0" smtClean="0"/>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a:stretch>
              </a:blipFill>
            </p:spPr>
            <p:txBody>
              <a:bodyPr/>
              <a:lstStyle/>
              <a:p>
                <a:r>
                  <a:rPr lang="en-US">
                    <a:noFill/>
                  </a:rPr>
                  <a:t> </a:t>
                </a:r>
              </a:p>
            </p:txBody>
          </p:sp>
        </mc:Fallback>
      </mc:AlternateContent>
      <p:sp>
        <p:nvSpPr>
          <p:cNvPr id="8" name="TextBox 7"/>
          <p:cNvSpPr txBox="1"/>
          <p:nvPr/>
        </p:nvSpPr>
        <p:spPr>
          <a:xfrm>
            <a:off x="1124771" y="2267674"/>
            <a:ext cx="3314562" cy="461665"/>
          </a:xfrm>
          <a:prstGeom prst="rect">
            <a:avLst/>
          </a:prstGeom>
          <a:noFill/>
        </p:spPr>
        <p:txBody>
          <a:bodyPr wrap="none" rtlCol="0">
            <a:spAutoFit/>
          </a:bodyPr>
          <a:lstStyle/>
          <a:p>
            <a:r>
              <a:rPr lang="en-US" sz="2400" dirty="0" smtClean="0"/>
              <a:t>Acoustic or Sound Waves</a:t>
            </a:r>
            <a:endParaRPr lang="en-US" sz="2400" dirty="0"/>
          </a:p>
        </p:txBody>
      </p:sp>
      <p:pic>
        <p:nvPicPr>
          <p:cNvPr id="2" name="Picture 1"/>
          <p:cNvPicPr>
            <a:picLocks noChangeAspect="1"/>
          </p:cNvPicPr>
          <p:nvPr/>
        </p:nvPicPr>
        <p:blipFill>
          <a:blip r:embed="rId3"/>
          <a:stretch>
            <a:fillRect/>
          </a:stretch>
        </p:blipFill>
        <p:spPr>
          <a:xfrm>
            <a:off x="7675419" y="104247"/>
            <a:ext cx="1365286" cy="1507578"/>
          </a:xfrm>
          <a:prstGeom prst="rect">
            <a:avLst/>
          </a:prstGeom>
        </p:spPr>
      </p:pic>
    </p:spTree>
    <p:extLst>
      <p:ext uri="{BB962C8B-B14F-4D97-AF65-F5344CB8AC3E}">
        <p14:creationId xmlns:p14="http://schemas.microsoft.com/office/powerpoint/2010/main" val="2389115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04708" y="3828006"/>
            <a:ext cx="4934583" cy="2960719"/>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Simple wave types</a:t>
            </a:r>
          </a:p>
          <a:p>
            <a:endParaRPr lang="en-US" dirty="0"/>
          </a:p>
          <a:p>
            <a:pPr lvl="1"/>
            <a:r>
              <a:rPr lang="en-US" i="1" u="sng" dirty="0" smtClean="0"/>
              <a:t>transverse waves </a:t>
            </a:r>
            <a:r>
              <a:rPr lang="en-US" dirty="0" smtClean="0"/>
              <a:t>– waves whose </a:t>
            </a:r>
            <a:r>
              <a:rPr lang="en-US" dirty="0" smtClean="0"/>
              <a:t>particle motion oscillations are at right angles to the direction of phase propagation</a:t>
            </a:r>
          </a:p>
        </p:txBody>
      </p:sp>
      <p:sp>
        <p:nvSpPr>
          <p:cNvPr id="8" name="TextBox 7"/>
          <p:cNvSpPr txBox="1"/>
          <p:nvPr/>
        </p:nvSpPr>
        <p:spPr>
          <a:xfrm>
            <a:off x="1124771" y="2267674"/>
            <a:ext cx="3837717" cy="461665"/>
          </a:xfrm>
          <a:prstGeom prst="rect">
            <a:avLst/>
          </a:prstGeom>
          <a:noFill/>
        </p:spPr>
        <p:txBody>
          <a:bodyPr wrap="none" rtlCol="0">
            <a:spAutoFit/>
          </a:bodyPr>
          <a:lstStyle/>
          <a:p>
            <a:r>
              <a:rPr lang="en-US" sz="2400" dirty="0" smtClean="0"/>
              <a:t>Shallow Water Gravity Waves</a:t>
            </a:r>
            <a:endParaRPr lang="en-US" sz="2400" dirty="0"/>
          </a:p>
        </p:txBody>
      </p:sp>
      <p:pic>
        <p:nvPicPr>
          <p:cNvPr id="3" name="Picture 2"/>
          <p:cNvPicPr>
            <a:picLocks noChangeAspect="1"/>
          </p:cNvPicPr>
          <p:nvPr/>
        </p:nvPicPr>
        <p:blipFill>
          <a:blip r:embed="rId3"/>
          <a:stretch>
            <a:fillRect/>
          </a:stretch>
        </p:blipFill>
        <p:spPr>
          <a:xfrm>
            <a:off x="7134469" y="230190"/>
            <a:ext cx="1830044" cy="1256063"/>
          </a:xfrm>
          <a:prstGeom prst="rect">
            <a:avLst/>
          </a:prstGeom>
        </p:spPr>
      </p:pic>
    </p:spTree>
    <p:extLst>
      <p:ext uri="{BB962C8B-B14F-4D97-AF65-F5344CB8AC3E}">
        <p14:creationId xmlns:p14="http://schemas.microsoft.com/office/powerpoint/2010/main" val="3182066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5609" y="3537784"/>
            <a:ext cx="5532782" cy="3192068"/>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Simple wave types</a:t>
            </a:r>
          </a:p>
          <a:p>
            <a:endParaRPr lang="en-US" dirty="0" smtClean="0"/>
          </a:p>
          <a:p>
            <a:pPr lvl="1"/>
            <a:r>
              <a:rPr lang="en-US" dirty="0" smtClean="0"/>
              <a:t>consider a fluid system consisting of two homogeneous incompressible layers of differing density (no acoustic waves)</a:t>
            </a:r>
            <a:endParaRPr lang="en-US" dirty="0"/>
          </a:p>
        </p:txBody>
      </p:sp>
      <p:sp>
        <p:nvSpPr>
          <p:cNvPr id="8" name="TextBox 7"/>
          <p:cNvSpPr txBox="1"/>
          <p:nvPr/>
        </p:nvSpPr>
        <p:spPr>
          <a:xfrm>
            <a:off x="1124771" y="2267674"/>
            <a:ext cx="3837717" cy="461665"/>
          </a:xfrm>
          <a:prstGeom prst="rect">
            <a:avLst/>
          </a:prstGeom>
          <a:noFill/>
        </p:spPr>
        <p:txBody>
          <a:bodyPr wrap="none" rtlCol="0">
            <a:spAutoFit/>
          </a:bodyPr>
          <a:lstStyle/>
          <a:p>
            <a:r>
              <a:rPr lang="en-US" sz="2400" dirty="0" smtClean="0"/>
              <a:t>Shallow Water Gravity Waves</a:t>
            </a:r>
            <a:endParaRPr lang="en-US" sz="2400" dirty="0"/>
          </a:p>
        </p:txBody>
      </p:sp>
      <p:pic>
        <p:nvPicPr>
          <p:cNvPr id="3" name="Picture 2"/>
          <p:cNvPicPr>
            <a:picLocks noChangeAspect="1"/>
          </p:cNvPicPr>
          <p:nvPr/>
        </p:nvPicPr>
        <p:blipFill>
          <a:blip r:embed="rId3"/>
          <a:stretch>
            <a:fillRect/>
          </a:stretch>
        </p:blipFill>
        <p:spPr>
          <a:xfrm>
            <a:off x="7134469" y="230190"/>
            <a:ext cx="1830044" cy="1256063"/>
          </a:xfrm>
          <a:prstGeom prst="rect">
            <a:avLst/>
          </a:prstGeom>
        </p:spPr>
      </p:pic>
    </p:spTree>
    <p:extLst>
      <p:ext uri="{BB962C8B-B14F-4D97-AF65-F5344CB8AC3E}">
        <p14:creationId xmlns:p14="http://schemas.microsoft.com/office/powerpoint/2010/main" val="3616088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Simple wave types</a:t>
            </a:r>
          </a:p>
          <a:p>
            <a:endParaRPr lang="en-US" dirty="0" smtClean="0"/>
          </a:p>
        </p:txBody>
      </p:sp>
      <p:sp>
        <p:nvSpPr>
          <p:cNvPr id="8" name="TextBox 7"/>
          <p:cNvSpPr txBox="1"/>
          <p:nvPr/>
        </p:nvSpPr>
        <p:spPr>
          <a:xfrm>
            <a:off x="1124771" y="2267674"/>
            <a:ext cx="3837717" cy="461665"/>
          </a:xfrm>
          <a:prstGeom prst="rect">
            <a:avLst/>
          </a:prstGeom>
          <a:noFill/>
        </p:spPr>
        <p:txBody>
          <a:bodyPr wrap="none" rtlCol="0">
            <a:spAutoFit/>
          </a:bodyPr>
          <a:lstStyle/>
          <a:p>
            <a:r>
              <a:rPr lang="en-US" sz="2400" dirty="0" smtClean="0"/>
              <a:t>Shallow Water Gravity Waves</a:t>
            </a:r>
            <a:endParaRPr lang="en-US" sz="2400" dirty="0"/>
          </a:p>
        </p:txBody>
      </p:sp>
      <p:pic>
        <p:nvPicPr>
          <p:cNvPr id="3" name="Picture 2"/>
          <p:cNvPicPr>
            <a:picLocks noChangeAspect="1"/>
          </p:cNvPicPr>
          <p:nvPr/>
        </p:nvPicPr>
        <p:blipFill>
          <a:blip r:embed="rId2"/>
          <a:stretch>
            <a:fillRect/>
          </a:stretch>
        </p:blipFill>
        <p:spPr>
          <a:xfrm>
            <a:off x="7134469" y="230190"/>
            <a:ext cx="1830044" cy="1256063"/>
          </a:xfrm>
          <a:prstGeom prst="rect">
            <a:avLst/>
          </a:prstGeom>
        </p:spPr>
      </p:pic>
      <p:pic>
        <p:nvPicPr>
          <p:cNvPr id="6" name="Picture 5"/>
          <p:cNvPicPr>
            <a:picLocks noChangeAspect="1"/>
          </p:cNvPicPr>
          <p:nvPr/>
        </p:nvPicPr>
        <p:blipFill>
          <a:blip r:embed="rId3"/>
          <a:stretch>
            <a:fillRect/>
          </a:stretch>
        </p:blipFill>
        <p:spPr>
          <a:xfrm>
            <a:off x="524790" y="2864275"/>
            <a:ext cx="8094419" cy="2869169"/>
          </a:xfrm>
          <a:prstGeom prst="rect">
            <a:avLst/>
          </a:prstGeom>
        </p:spPr>
      </p:pic>
    </p:spTree>
    <p:extLst>
      <p:ext uri="{BB962C8B-B14F-4D97-AF65-F5344CB8AC3E}">
        <p14:creationId xmlns:p14="http://schemas.microsoft.com/office/powerpoint/2010/main" val="214938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Simple wave types</a:t>
            </a:r>
          </a:p>
          <a:p>
            <a:endParaRPr lang="en-US" dirty="0" smtClean="0"/>
          </a:p>
        </p:txBody>
      </p:sp>
      <p:sp>
        <p:nvSpPr>
          <p:cNvPr id="8" name="TextBox 7"/>
          <p:cNvSpPr txBox="1"/>
          <p:nvPr/>
        </p:nvSpPr>
        <p:spPr>
          <a:xfrm>
            <a:off x="1124771" y="2267674"/>
            <a:ext cx="3837717" cy="461665"/>
          </a:xfrm>
          <a:prstGeom prst="rect">
            <a:avLst/>
          </a:prstGeom>
          <a:noFill/>
        </p:spPr>
        <p:txBody>
          <a:bodyPr wrap="none" rtlCol="0">
            <a:spAutoFit/>
          </a:bodyPr>
          <a:lstStyle/>
          <a:p>
            <a:r>
              <a:rPr lang="en-US" sz="2400" dirty="0" smtClean="0"/>
              <a:t>Shallow Water Gravity Waves</a:t>
            </a:r>
            <a:endParaRPr lang="en-US" sz="2400" dirty="0"/>
          </a:p>
        </p:txBody>
      </p:sp>
      <p:pic>
        <p:nvPicPr>
          <p:cNvPr id="3" name="Picture 2"/>
          <p:cNvPicPr>
            <a:picLocks noChangeAspect="1"/>
          </p:cNvPicPr>
          <p:nvPr/>
        </p:nvPicPr>
        <p:blipFill>
          <a:blip r:embed="rId2"/>
          <a:stretch>
            <a:fillRect/>
          </a:stretch>
        </p:blipFill>
        <p:spPr>
          <a:xfrm>
            <a:off x="7134469" y="230190"/>
            <a:ext cx="1830044" cy="1256063"/>
          </a:xfrm>
          <a:prstGeom prst="rect">
            <a:avLst/>
          </a:prstGeom>
        </p:spPr>
      </p:pic>
      <p:pic>
        <p:nvPicPr>
          <p:cNvPr id="7" name="Picture 6"/>
          <p:cNvPicPr>
            <a:picLocks noChangeAspect="1"/>
          </p:cNvPicPr>
          <p:nvPr/>
        </p:nvPicPr>
        <p:blipFill>
          <a:blip r:embed="rId3"/>
          <a:stretch>
            <a:fillRect/>
          </a:stretch>
        </p:blipFill>
        <p:spPr>
          <a:xfrm>
            <a:off x="301339" y="2864275"/>
            <a:ext cx="8456102" cy="933067"/>
          </a:xfrm>
          <a:prstGeom prst="rect">
            <a:avLst/>
          </a:prstGeom>
        </p:spPr>
      </p:pic>
      <p:pic>
        <p:nvPicPr>
          <p:cNvPr id="9" name="Picture 8"/>
          <p:cNvPicPr>
            <a:picLocks noChangeAspect="1"/>
          </p:cNvPicPr>
          <p:nvPr/>
        </p:nvPicPr>
        <p:blipFill>
          <a:blip r:embed="rId4"/>
          <a:stretch>
            <a:fillRect/>
          </a:stretch>
        </p:blipFill>
        <p:spPr>
          <a:xfrm>
            <a:off x="741566" y="4001294"/>
            <a:ext cx="7894830" cy="1390888"/>
          </a:xfrm>
          <a:prstGeom prst="rect">
            <a:avLst/>
          </a:prstGeom>
        </p:spPr>
      </p:pic>
      <p:sp>
        <p:nvSpPr>
          <p:cNvPr id="11" name="Rectangle 10"/>
          <p:cNvSpPr/>
          <p:nvPr/>
        </p:nvSpPr>
        <p:spPr>
          <a:xfrm>
            <a:off x="741566" y="3932278"/>
            <a:ext cx="3773284" cy="325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08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Simple wave types</a:t>
            </a:r>
          </a:p>
          <a:p>
            <a:endParaRPr lang="en-US" dirty="0" smtClean="0"/>
          </a:p>
        </p:txBody>
      </p:sp>
      <p:sp>
        <p:nvSpPr>
          <p:cNvPr id="8" name="TextBox 7"/>
          <p:cNvSpPr txBox="1"/>
          <p:nvPr/>
        </p:nvSpPr>
        <p:spPr>
          <a:xfrm>
            <a:off x="1124771" y="2267674"/>
            <a:ext cx="3837717" cy="461665"/>
          </a:xfrm>
          <a:prstGeom prst="rect">
            <a:avLst/>
          </a:prstGeom>
          <a:noFill/>
        </p:spPr>
        <p:txBody>
          <a:bodyPr wrap="none" rtlCol="0">
            <a:spAutoFit/>
          </a:bodyPr>
          <a:lstStyle/>
          <a:p>
            <a:r>
              <a:rPr lang="en-US" sz="2400" dirty="0" smtClean="0"/>
              <a:t>Shallow Water Gravity Waves</a:t>
            </a:r>
            <a:endParaRPr lang="en-US" sz="2400" dirty="0"/>
          </a:p>
        </p:txBody>
      </p:sp>
      <p:pic>
        <p:nvPicPr>
          <p:cNvPr id="3" name="Picture 2"/>
          <p:cNvPicPr>
            <a:picLocks noChangeAspect="1"/>
          </p:cNvPicPr>
          <p:nvPr/>
        </p:nvPicPr>
        <p:blipFill>
          <a:blip r:embed="rId2"/>
          <a:stretch>
            <a:fillRect/>
          </a:stretch>
        </p:blipFill>
        <p:spPr>
          <a:xfrm>
            <a:off x="7134469" y="230190"/>
            <a:ext cx="1830044" cy="1256063"/>
          </a:xfrm>
          <a:prstGeom prst="rect">
            <a:avLst/>
          </a:prstGeom>
        </p:spPr>
      </p:pic>
      <p:pic>
        <p:nvPicPr>
          <p:cNvPr id="2" name="Picture 1"/>
          <p:cNvPicPr>
            <a:picLocks noChangeAspect="1"/>
          </p:cNvPicPr>
          <p:nvPr/>
        </p:nvPicPr>
        <p:blipFill>
          <a:blip r:embed="rId3"/>
          <a:stretch>
            <a:fillRect/>
          </a:stretch>
        </p:blipFill>
        <p:spPr>
          <a:xfrm>
            <a:off x="602709" y="2839333"/>
            <a:ext cx="7938581" cy="3472566"/>
          </a:xfrm>
          <a:prstGeom prst="rect">
            <a:avLst/>
          </a:prstGeom>
        </p:spPr>
      </p:pic>
    </p:spTree>
    <p:extLst>
      <p:ext uri="{BB962C8B-B14F-4D97-AF65-F5344CB8AC3E}">
        <p14:creationId xmlns:p14="http://schemas.microsoft.com/office/powerpoint/2010/main" val="825354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Simple wave types</a:t>
            </a:r>
          </a:p>
          <a:p>
            <a:endParaRPr lang="en-US" dirty="0" smtClean="0"/>
          </a:p>
        </p:txBody>
      </p:sp>
      <p:sp>
        <p:nvSpPr>
          <p:cNvPr id="8" name="TextBox 7"/>
          <p:cNvSpPr txBox="1"/>
          <p:nvPr/>
        </p:nvSpPr>
        <p:spPr>
          <a:xfrm>
            <a:off x="1124771" y="2267674"/>
            <a:ext cx="3837717" cy="461665"/>
          </a:xfrm>
          <a:prstGeom prst="rect">
            <a:avLst/>
          </a:prstGeom>
          <a:noFill/>
        </p:spPr>
        <p:txBody>
          <a:bodyPr wrap="none" rtlCol="0">
            <a:spAutoFit/>
          </a:bodyPr>
          <a:lstStyle/>
          <a:p>
            <a:r>
              <a:rPr lang="en-US" sz="2400" dirty="0" smtClean="0"/>
              <a:t>Shallow Water Gravity Waves</a:t>
            </a:r>
            <a:endParaRPr lang="en-US" sz="2400" dirty="0"/>
          </a:p>
        </p:txBody>
      </p:sp>
      <p:pic>
        <p:nvPicPr>
          <p:cNvPr id="3" name="Picture 2"/>
          <p:cNvPicPr>
            <a:picLocks noChangeAspect="1"/>
          </p:cNvPicPr>
          <p:nvPr/>
        </p:nvPicPr>
        <p:blipFill>
          <a:blip r:embed="rId2"/>
          <a:stretch>
            <a:fillRect/>
          </a:stretch>
        </p:blipFill>
        <p:spPr>
          <a:xfrm>
            <a:off x="7134469" y="230190"/>
            <a:ext cx="1830044" cy="1256063"/>
          </a:xfrm>
          <a:prstGeom prst="rect">
            <a:avLst/>
          </a:prstGeom>
        </p:spPr>
      </p:pic>
      <p:pic>
        <p:nvPicPr>
          <p:cNvPr id="6" name="Picture 5"/>
          <p:cNvPicPr>
            <a:picLocks noChangeAspect="1"/>
          </p:cNvPicPr>
          <p:nvPr/>
        </p:nvPicPr>
        <p:blipFill>
          <a:blip r:embed="rId3"/>
          <a:stretch>
            <a:fillRect/>
          </a:stretch>
        </p:blipFill>
        <p:spPr>
          <a:xfrm>
            <a:off x="676553" y="2711870"/>
            <a:ext cx="7838797" cy="2691398"/>
          </a:xfrm>
          <a:prstGeom prst="rect">
            <a:avLst/>
          </a:prstGeom>
        </p:spPr>
      </p:pic>
      <p:sp>
        <p:nvSpPr>
          <p:cNvPr id="7" name="Rectangle 6"/>
          <p:cNvSpPr/>
          <p:nvPr/>
        </p:nvSpPr>
        <p:spPr>
          <a:xfrm>
            <a:off x="5818909" y="5126178"/>
            <a:ext cx="2696441"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9642" y="5673731"/>
            <a:ext cx="8292617" cy="923330"/>
          </a:xfrm>
          <a:prstGeom prst="rect">
            <a:avLst/>
          </a:prstGeom>
          <a:noFill/>
          <a:ln>
            <a:solidFill>
              <a:srgbClr val="FF0000"/>
            </a:solidFill>
          </a:ln>
        </p:spPr>
        <p:txBody>
          <a:bodyPr wrap="square" rtlCol="0">
            <a:spAutoFit/>
          </a:bodyPr>
          <a:lstStyle/>
          <a:p>
            <a:r>
              <a:rPr lang="en-US" dirty="0" smtClean="0"/>
              <a:t>Shallow water gravity waves may be generated by underwater earthquakes (</a:t>
            </a:r>
            <a:r>
              <a:rPr lang="en-US" b="1" i="1" dirty="0" smtClean="0"/>
              <a:t>tsunamis</a:t>
            </a:r>
            <a:r>
              <a:rPr lang="en-US" dirty="0" smtClean="0"/>
              <a:t>) or along </a:t>
            </a:r>
            <a:r>
              <a:rPr lang="en-US" dirty="0"/>
              <a:t>i</a:t>
            </a:r>
            <a:r>
              <a:rPr lang="en-US" dirty="0" smtClean="0"/>
              <a:t>nterfaces within the ocean where there is a very sharp density gradient (</a:t>
            </a:r>
            <a:r>
              <a:rPr lang="en-US" b="1" i="1" dirty="0" smtClean="0"/>
              <a:t>thermocline</a:t>
            </a:r>
            <a:r>
              <a:rPr lang="en-US" dirty="0" smtClean="0"/>
              <a:t>).</a:t>
            </a:r>
            <a:endParaRPr lang="en-US" dirty="0"/>
          </a:p>
        </p:txBody>
      </p:sp>
    </p:spTree>
    <p:extLst>
      <p:ext uri="{BB962C8B-B14F-4D97-AF65-F5344CB8AC3E}">
        <p14:creationId xmlns:p14="http://schemas.microsoft.com/office/powerpoint/2010/main" val="217993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perturbation method</a:t>
            </a:r>
            <a:endParaRPr lang="en-US" dirty="0" smtClean="0"/>
          </a:p>
          <a:p>
            <a:endParaRPr lang="en-US" dirty="0"/>
          </a:p>
          <a:p>
            <a:pPr lvl="1"/>
            <a:r>
              <a:rPr lang="en-US" dirty="0" smtClean="0"/>
              <a:t>Non-linear nature of the governing equations (and today’s computer weather forecast models) makes it difficult to gain insight into the causes of wave-like atmospheric disturbances</a:t>
            </a:r>
          </a:p>
          <a:p>
            <a:pPr lvl="2"/>
            <a:r>
              <a:rPr lang="en-US" dirty="0" smtClean="0"/>
              <a:t>Helpful to employ simplified models</a:t>
            </a:r>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sp>
        <p:nvSpPr>
          <p:cNvPr id="7" name="TextBox 6"/>
          <p:cNvSpPr txBox="1"/>
          <p:nvPr/>
        </p:nvSpPr>
        <p:spPr>
          <a:xfrm>
            <a:off x="1113360" y="6545161"/>
            <a:ext cx="6917278" cy="230832"/>
          </a:xfrm>
          <a:prstGeom prst="rect">
            <a:avLst/>
          </a:prstGeom>
          <a:noFill/>
        </p:spPr>
        <p:txBody>
          <a:bodyPr wrap="none" rtlCol="0">
            <a:spAutoFit/>
          </a:bodyPr>
          <a:lstStyle/>
          <a:p>
            <a:r>
              <a:rPr lang="en-US" sz="900" smtClean="0"/>
              <a:t>https://www.researchgate.net/figure/The-formation-of-wave-like-disturbances-behind-an-obstacle-of-radius-r-2-5-cm-a-and_fig11_319301383</a:t>
            </a:r>
            <a:endParaRPr lang="en-US" sz="900" dirty="0"/>
          </a:p>
        </p:txBody>
      </p:sp>
      <p:pic>
        <p:nvPicPr>
          <p:cNvPr id="2" name="Picture 1"/>
          <p:cNvPicPr>
            <a:picLocks noChangeAspect="1"/>
          </p:cNvPicPr>
          <p:nvPr/>
        </p:nvPicPr>
        <p:blipFill>
          <a:blip r:embed="rId2"/>
          <a:stretch>
            <a:fillRect/>
          </a:stretch>
        </p:blipFill>
        <p:spPr>
          <a:xfrm>
            <a:off x="2548153" y="4593228"/>
            <a:ext cx="4047693" cy="1951933"/>
          </a:xfrm>
          <a:prstGeom prst="rect">
            <a:avLst/>
          </a:prstGeom>
        </p:spPr>
      </p:pic>
    </p:spTree>
    <p:extLst>
      <p:ext uri="{BB962C8B-B14F-4D97-AF65-F5344CB8AC3E}">
        <p14:creationId xmlns:p14="http://schemas.microsoft.com/office/powerpoint/2010/main" val="357973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Internal gravity (buoyancy) waves</a:t>
            </a:r>
          </a:p>
          <a:p>
            <a:endParaRPr lang="en-US" dirty="0"/>
          </a:p>
          <a:p>
            <a:pPr lvl="1"/>
            <a:r>
              <a:rPr lang="en-US" dirty="0" smtClean="0"/>
              <a:t>…can only exist when the atmosphere is </a:t>
            </a:r>
            <a:r>
              <a:rPr lang="en-US" u="sng" dirty="0" smtClean="0"/>
              <a:t>stably stratified </a:t>
            </a:r>
            <a:r>
              <a:rPr lang="en-US" dirty="0" smtClean="0"/>
              <a:t>so that a fluid parcel displaced vertically will undergo buoyancy oscillations (see Section 2.7.3). Because the </a:t>
            </a:r>
            <a:r>
              <a:rPr lang="en-US" u="sng" dirty="0" smtClean="0"/>
              <a:t>buoyancy force</a:t>
            </a:r>
            <a:r>
              <a:rPr lang="en-US" dirty="0" smtClean="0"/>
              <a:t> is the </a:t>
            </a:r>
            <a:r>
              <a:rPr lang="en-US" u="sng" dirty="0" smtClean="0"/>
              <a:t>restoring force</a:t>
            </a:r>
            <a:r>
              <a:rPr lang="en-US" dirty="0" smtClean="0"/>
              <a:t> responsible for gravity waves, the term </a:t>
            </a:r>
            <a:r>
              <a:rPr lang="en-US" i="1" dirty="0" smtClean="0">
                <a:solidFill>
                  <a:srgbClr val="FF0000"/>
                </a:solidFill>
              </a:rPr>
              <a:t>buoyancy wave</a:t>
            </a:r>
            <a:r>
              <a:rPr lang="en-US" dirty="0" smtClean="0"/>
              <a:t> is actually more appropriate as a name for these waves. However, in this text we will generally use the traditional name gravity wave.</a:t>
            </a:r>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spTree>
    <p:extLst>
      <p:ext uri="{BB962C8B-B14F-4D97-AF65-F5344CB8AC3E}">
        <p14:creationId xmlns:p14="http://schemas.microsoft.com/office/powerpoint/2010/main" val="1206444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Internal gravity (buoyancy) waves</a:t>
            </a:r>
          </a:p>
          <a:p>
            <a:endParaRPr lang="en-US" dirty="0"/>
          </a:p>
          <a:p>
            <a:pPr lvl="1"/>
            <a:r>
              <a:rPr lang="en-US" dirty="0" smtClean="0"/>
              <a:t>in a fluid that has no upper boundary, such as the atmosphere, gravity waves may propagate vertically as well as horizontally</a:t>
            </a:r>
          </a:p>
          <a:p>
            <a:pPr lvl="2"/>
            <a:r>
              <a:rPr lang="en-US" i="1" u="sng" dirty="0"/>
              <a:t>internal </a:t>
            </a:r>
            <a:r>
              <a:rPr lang="en-US" u="sng" dirty="0" smtClean="0"/>
              <a:t>waves</a:t>
            </a:r>
            <a:r>
              <a:rPr lang="en-US" dirty="0" smtClean="0"/>
              <a:t> - In vertically propagating waves the phase is a function of height [</a:t>
            </a:r>
            <a:r>
              <a:rPr lang="en-US" dirty="0" smtClean="0"/>
              <a:t>are not generally of great importance for synoptic-scale weather forecasting].</a:t>
            </a:r>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spTree>
    <p:extLst>
      <p:ext uri="{BB962C8B-B14F-4D97-AF65-F5344CB8AC3E}">
        <p14:creationId xmlns:p14="http://schemas.microsoft.com/office/powerpoint/2010/main" val="2088724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Internal gravity (buoyancy) waves</a:t>
            </a:r>
          </a:p>
          <a:p>
            <a:endParaRPr lang="en-US" dirty="0"/>
          </a:p>
        </p:txBody>
      </p:sp>
      <p:sp>
        <p:nvSpPr>
          <p:cNvPr id="8" name="TextBox 7"/>
          <p:cNvSpPr txBox="1"/>
          <p:nvPr/>
        </p:nvSpPr>
        <p:spPr>
          <a:xfrm>
            <a:off x="1124771" y="2267674"/>
            <a:ext cx="3651577" cy="461665"/>
          </a:xfrm>
          <a:prstGeom prst="rect">
            <a:avLst/>
          </a:prstGeom>
          <a:noFill/>
        </p:spPr>
        <p:txBody>
          <a:bodyPr wrap="none" rtlCol="0">
            <a:spAutoFit/>
          </a:bodyPr>
          <a:lstStyle/>
          <a:p>
            <a:r>
              <a:rPr lang="en-US" sz="2400" dirty="0" smtClean="0"/>
              <a:t>Pure Internal Gravity Waves</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pic>
        <p:nvPicPr>
          <p:cNvPr id="6" name="Picture 5"/>
          <p:cNvPicPr>
            <a:picLocks noChangeAspect="1"/>
          </p:cNvPicPr>
          <p:nvPr/>
        </p:nvPicPr>
        <p:blipFill>
          <a:blip r:embed="rId3"/>
          <a:stretch>
            <a:fillRect/>
          </a:stretch>
        </p:blipFill>
        <p:spPr>
          <a:xfrm>
            <a:off x="695609" y="2826324"/>
            <a:ext cx="7752782" cy="3511615"/>
          </a:xfrm>
          <a:prstGeom prst="rect">
            <a:avLst/>
          </a:prstGeom>
        </p:spPr>
      </p:pic>
    </p:spTree>
    <p:extLst>
      <p:ext uri="{BB962C8B-B14F-4D97-AF65-F5344CB8AC3E}">
        <p14:creationId xmlns:p14="http://schemas.microsoft.com/office/powerpoint/2010/main" val="2262840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Internal gravity (buoyancy) waves</a:t>
            </a:r>
          </a:p>
          <a:p>
            <a:endParaRPr lang="en-US" dirty="0"/>
          </a:p>
        </p:txBody>
      </p:sp>
      <p:sp>
        <p:nvSpPr>
          <p:cNvPr id="8" name="TextBox 7"/>
          <p:cNvSpPr txBox="1"/>
          <p:nvPr/>
        </p:nvSpPr>
        <p:spPr>
          <a:xfrm>
            <a:off x="1124771" y="2267674"/>
            <a:ext cx="3651577" cy="461665"/>
          </a:xfrm>
          <a:prstGeom prst="rect">
            <a:avLst/>
          </a:prstGeom>
          <a:noFill/>
        </p:spPr>
        <p:txBody>
          <a:bodyPr wrap="none" rtlCol="0">
            <a:spAutoFit/>
          </a:bodyPr>
          <a:lstStyle/>
          <a:p>
            <a:r>
              <a:rPr lang="en-US" sz="2400" dirty="0" smtClean="0"/>
              <a:t>Pure Internal Gravity Waves</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pic>
        <p:nvPicPr>
          <p:cNvPr id="7" name="Picture 6"/>
          <p:cNvPicPr>
            <a:picLocks noChangeAspect="1"/>
          </p:cNvPicPr>
          <p:nvPr/>
        </p:nvPicPr>
        <p:blipFill>
          <a:blip r:embed="rId3"/>
          <a:stretch>
            <a:fillRect/>
          </a:stretch>
        </p:blipFill>
        <p:spPr>
          <a:xfrm>
            <a:off x="715991" y="3610863"/>
            <a:ext cx="7712018" cy="3051009"/>
          </a:xfrm>
          <a:prstGeom prst="rect">
            <a:avLst/>
          </a:prstGeom>
        </p:spPr>
      </p:pic>
      <p:pic>
        <p:nvPicPr>
          <p:cNvPr id="11" name="Picture 10"/>
          <p:cNvPicPr>
            <a:picLocks noChangeAspect="1"/>
          </p:cNvPicPr>
          <p:nvPr/>
        </p:nvPicPr>
        <p:blipFill>
          <a:blip r:embed="rId4"/>
          <a:stretch>
            <a:fillRect/>
          </a:stretch>
        </p:blipFill>
        <p:spPr>
          <a:xfrm>
            <a:off x="644800" y="2978226"/>
            <a:ext cx="7854400" cy="497701"/>
          </a:xfrm>
          <a:prstGeom prst="rect">
            <a:avLst/>
          </a:prstGeom>
        </p:spPr>
      </p:pic>
    </p:spTree>
    <p:extLst>
      <p:ext uri="{BB962C8B-B14F-4D97-AF65-F5344CB8AC3E}">
        <p14:creationId xmlns:p14="http://schemas.microsoft.com/office/powerpoint/2010/main" val="2902849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Internal gravity (buoyancy) waves</a:t>
            </a:r>
          </a:p>
          <a:p>
            <a:endParaRPr lang="en-US" dirty="0"/>
          </a:p>
        </p:txBody>
      </p:sp>
      <p:sp>
        <p:nvSpPr>
          <p:cNvPr id="8" name="TextBox 7"/>
          <p:cNvSpPr txBox="1"/>
          <p:nvPr/>
        </p:nvSpPr>
        <p:spPr>
          <a:xfrm>
            <a:off x="1124771" y="2267674"/>
            <a:ext cx="3651577" cy="461665"/>
          </a:xfrm>
          <a:prstGeom prst="rect">
            <a:avLst/>
          </a:prstGeom>
          <a:noFill/>
        </p:spPr>
        <p:txBody>
          <a:bodyPr wrap="none" rtlCol="0">
            <a:spAutoFit/>
          </a:bodyPr>
          <a:lstStyle/>
          <a:p>
            <a:r>
              <a:rPr lang="en-US" sz="2400" dirty="0" smtClean="0"/>
              <a:t>Pure Internal Gravity Waves</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sp>
        <p:nvSpPr>
          <p:cNvPr id="6" name="Rectangle 5"/>
          <p:cNvSpPr/>
          <p:nvPr/>
        </p:nvSpPr>
        <p:spPr>
          <a:xfrm>
            <a:off x="7162800" y="4419600"/>
            <a:ext cx="1551709"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73193" y="2862182"/>
            <a:ext cx="7397614" cy="3449717"/>
          </a:xfrm>
          <a:prstGeom prst="rect">
            <a:avLst/>
          </a:prstGeom>
        </p:spPr>
      </p:pic>
    </p:spTree>
    <p:extLst>
      <p:ext uri="{BB962C8B-B14F-4D97-AF65-F5344CB8AC3E}">
        <p14:creationId xmlns:p14="http://schemas.microsoft.com/office/powerpoint/2010/main" val="1976323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Internal gravity (buoyancy) waves</a:t>
            </a:r>
          </a:p>
          <a:p>
            <a:endParaRPr lang="en-US" dirty="0"/>
          </a:p>
        </p:txBody>
      </p:sp>
      <p:sp>
        <p:nvSpPr>
          <p:cNvPr id="8" name="TextBox 7"/>
          <p:cNvSpPr txBox="1"/>
          <p:nvPr/>
        </p:nvSpPr>
        <p:spPr>
          <a:xfrm>
            <a:off x="1124771" y="2267674"/>
            <a:ext cx="3651577" cy="461665"/>
          </a:xfrm>
          <a:prstGeom prst="rect">
            <a:avLst/>
          </a:prstGeom>
          <a:noFill/>
        </p:spPr>
        <p:txBody>
          <a:bodyPr wrap="none" rtlCol="0">
            <a:spAutoFit/>
          </a:bodyPr>
          <a:lstStyle/>
          <a:p>
            <a:r>
              <a:rPr lang="en-US" sz="2400" dirty="0" smtClean="0"/>
              <a:t>Pure Internal Gravity Waves</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pic>
        <p:nvPicPr>
          <p:cNvPr id="7" name="Picture 6"/>
          <p:cNvPicPr>
            <a:picLocks noChangeAspect="1"/>
          </p:cNvPicPr>
          <p:nvPr/>
        </p:nvPicPr>
        <p:blipFill>
          <a:blip r:embed="rId3"/>
          <a:stretch>
            <a:fillRect/>
          </a:stretch>
        </p:blipFill>
        <p:spPr>
          <a:xfrm>
            <a:off x="800719" y="2864275"/>
            <a:ext cx="7542561" cy="2310798"/>
          </a:xfrm>
          <a:prstGeom prst="rect">
            <a:avLst/>
          </a:prstGeom>
        </p:spPr>
      </p:pic>
    </p:spTree>
    <p:extLst>
      <p:ext uri="{BB962C8B-B14F-4D97-AF65-F5344CB8AC3E}">
        <p14:creationId xmlns:p14="http://schemas.microsoft.com/office/powerpoint/2010/main" val="1254618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Internal gravity (buoyancy) waves</a:t>
            </a:r>
          </a:p>
          <a:p>
            <a:endParaRPr lang="en-US" dirty="0"/>
          </a:p>
        </p:txBody>
      </p:sp>
      <p:sp>
        <p:nvSpPr>
          <p:cNvPr id="8" name="TextBox 7"/>
          <p:cNvSpPr txBox="1"/>
          <p:nvPr/>
        </p:nvSpPr>
        <p:spPr>
          <a:xfrm>
            <a:off x="1124771" y="2267674"/>
            <a:ext cx="3651577" cy="461665"/>
          </a:xfrm>
          <a:prstGeom prst="rect">
            <a:avLst/>
          </a:prstGeom>
          <a:noFill/>
        </p:spPr>
        <p:txBody>
          <a:bodyPr wrap="none" rtlCol="0">
            <a:spAutoFit/>
          </a:bodyPr>
          <a:lstStyle/>
          <a:p>
            <a:r>
              <a:rPr lang="en-US" sz="2400" dirty="0" smtClean="0"/>
              <a:t>Pure Internal Gravity Waves</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pic>
        <p:nvPicPr>
          <p:cNvPr id="3" name="Picture 2"/>
          <p:cNvPicPr>
            <a:picLocks noChangeAspect="1"/>
          </p:cNvPicPr>
          <p:nvPr/>
        </p:nvPicPr>
        <p:blipFill>
          <a:blip r:embed="rId3"/>
          <a:stretch>
            <a:fillRect/>
          </a:stretch>
        </p:blipFill>
        <p:spPr>
          <a:xfrm>
            <a:off x="642694" y="2849182"/>
            <a:ext cx="7858612" cy="3787142"/>
          </a:xfrm>
          <a:prstGeom prst="rect">
            <a:avLst/>
          </a:prstGeom>
        </p:spPr>
      </p:pic>
      <p:sp>
        <p:nvSpPr>
          <p:cNvPr id="6" name="Rectangle 5"/>
          <p:cNvSpPr/>
          <p:nvPr/>
        </p:nvSpPr>
        <p:spPr>
          <a:xfrm>
            <a:off x="628650" y="2849182"/>
            <a:ext cx="6603423" cy="254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482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Internal gravity (buoyancy) waves</a:t>
            </a:r>
          </a:p>
          <a:p>
            <a:endParaRPr lang="en-US" dirty="0"/>
          </a:p>
          <a:p>
            <a:pPr lvl="1"/>
            <a:r>
              <a:rPr lang="en-US" dirty="0" smtClean="0"/>
              <a:t>If </a:t>
            </a:r>
            <a:r>
              <a:rPr lang="en-US" dirty="0"/>
              <a:t>we let k &gt; 0 and m &lt; 0, then lines of constant phase tilt eastward </a:t>
            </a:r>
            <a:r>
              <a:rPr lang="en-US" dirty="0" smtClean="0"/>
              <a:t>with increasing </a:t>
            </a:r>
            <a:r>
              <a:rPr lang="en-US" dirty="0"/>
              <a:t>height as shown in Fig. 7.9 (i.e., for φ = </a:t>
            </a:r>
            <a:r>
              <a:rPr lang="en-US" dirty="0" err="1"/>
              <a:t>kx+mz</a:t>
            </a:r>
            <a:r>
              <a:rPr lang="en-US" dirty="0"/>
              <a:t> to remain constant as </a:t>
            </a:r>
            <a:r>
              <a:rPr lang="en-US" dirty="0" smtClean="0"/>
              <a:t>x increases</a:t>
            </a:r>
            <a:r>
              <a:rPr lang="en-US" dirty="0"/>
              <a:t>, z must also increase </a:t>
            </a:r>
            <a:r>
              <a:rPr lang="en-US" dirty="0" smtClean="0"/>
              <a:t>when k </a:t>
            </a:r>
            <a:r>
              <a:rPr lang="en-US" dirty="0"/>
              <a:t>&gt; 0 </a:t>
            </a:r>
            <a:r>
              <a:rPr lang="en-US" dirty="0" smtClean="0"/>
              <a:t>and m </a:t>
            </a:r>
            <a:r>
              <a:rPr lang="en-US" dirty="0"/>
              <a:t>&lt; 0).</a:t>
            </a:r>
            <a:endParaRPr lang="en-US" dirty="0"/>
          </a:p>
        </p:txBody>
      </p:sp>
      <p:sp>
        <p:nvSpPr>
          <p:cNvPr id="8" name="TextBox 7"/>
          <p:cNvSpPr txBox="1"/>
          <p:nvPr/>
        </p:nvSpPr>
        <p:spPr>
          <a:xfrm>
            <a:off x="1124771" y="2267674"/>
            <a:ext cx="3651577" cy="461665"/>
          </a:xfrm>
          <a:prstGeom prst="rect">
            <a:avLst/>
          </a:prstGeom>
          <a:noFill/>
        </p:spPr>
        <p:txBody>
          <a:bodyPr wrap="none" rtlCol="0">
            <a:spAutoFit/>
          </a:bodyPr>
          <a:lstStyle/>
          <a:p>
            <a:r>
              <a:rPr lang="en-US" sz="2400" dirty="0" smtClean="0"/>
              <a:t>Pure Internal Gravity Waves</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pic>
        <p:nvPicPr>
          <p:cNvPr id="7" name="Picture 6"/>
          <p:cNvPicPr>
            <a:picLocks noChangeAspect="1"/>
          </p:cNvPicPr>
          <p:nvPr/>
        </p:nvPicPr>
        <p:blipFill>
          <a:blip r:embed="rId3"/>
          <a:stretch>
            <a:fillRect/>
          </a:stretch>
        </p:blipFill>
        <p:spPr>
          <a:xfrm>
            <a:off x="1516480" y="2810043"/>
            <a:ext cx="6111040" cy="3808969"/>
          </a:xfrm>
          <a:prstGeom prst="rect">
            <a:avLst/>
          </a:prstGeom>
        </p:spPr>
      </p:pic>
    </p:spTree>
    <p:extLst>
      <p:ext uri="{BB962C8B-B14F-4D97-AF65-F5344CB8AC3E}">
        <p14:creationId xmlns:p14="http://schemas.microsoft.com/office/powerpoint/2010/main" val="4023608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Internal gravity (buoyancy) waves</a:t>
            </a:r>
          </a:p>
          <a:p>
            <a:endParaRPr lang="en-US" dirty="0"/>
          </a:p>
          <a:p>
            <a:pPr lvl="1"/>
            <a:r>
              <a:rPr lang="en-US" dirty="0" smtClean="0"/>
              <a:t>If </a:t>
            </a:r>
            <a:r>
              <a:rPr lang="en-US" dirty="0"/>
              <a:t>we let k &gt; 0 and m &lt; 0, then lines of constant phase tilt eastward </a:t>
            </a:r>
            <a:r>
              <a:rPr lang="en-US" dirty="0" smtClean="0"/>
              <a:t>with increasing </a:t>
            </a:r>
            <a:r>
              <a:rPr lang="en-US" dirty="0"/>
              <a:t>height as shown in Fig. 7.9 (i.e., for φ = </a:t>
            </a:r>
            <a:r>
              <a:rPr lang="en-US" dirty="0" err="1"/>
              <a:t>kx+mz</a:t>
            </a:r>
            <a:r>
              <a:rPr lang="en-US" dirty="0"/>
              <a:t> to remain constant as </a:t>
            </a:r>
            <a:r>
              <a:rPr lang="en-US" dirty="0" smtClean="0"/>
              <a:t>x increases</a:t>
            </a:r>
            <a:r>
              <a:rPr lang="en-US" dirty="0"/>
              <a:t>, z must also increase </a:t>
            </a:r>
            <a:r>
              <a:rPr lang="en-US" dirty="0" smtClean="0"/>
              <a:t>when k </a:t>
            </a:r>
            <a:r>
              <a:rPr lang="en-US" dirty="0"/>
              <a:t>&gt; 0 </a:t>
            </a:r>
            <a:r>
              <a:rPr lang="en-US" dirty="0" smtClean="0"/>
              <a:t>and m </a:t>
            </a:r>
            <a:r>
              <a:rPr lang="en-US" dirty="0"/>
              <a:t>&lt; 0).</a:t>
            </a:r>
            <a:endParaRPr lang="en-US" dirty="0"/>
          </a:p>
        </p:txBody>
      </p:sp>
      <p:sp>
        <p:nvSpPr>
          <p:cNvPr id="8" name="TextBox 7"/>
          <p:cNvSpPr txBox="1"/>
          <p:nvPr/>
        </p:nvSpPr>
        <p:spPr>
          <a:xfrm>
            <a:off x="1124771" y="2267674"/>
            <a:ext cx="3651577" cy="461665"/>
          </a:xfrm>
          <a:prstGeom prst="rect">
            <a:avLst/>
          </a:prstGeom>
          <a:noFill/>
        </p:spPr>
        <p:txBody>
          <a:bodyPr wrap="none" rtlCol="0">
            <a:spAutoFit/>
          </a:bodyPr>
          <a:lstStyle/>
          <a:p>
            <a:r>
              <a:rPr lang="en-US" sz="2400" dirty="0" smtClean="0"/>
              <a:t>Pure Internal Gravity Waves</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pic>
        <p:nvPicPr>
          <p:cNvPr id="6" name="Picture 5"/>
          <p:cNvPicPr>
            <a:picLocks noChangeAspect="1"/>
          </p:cNvPicPr>
          <p:nvPr/>
        </p:nvPicPr>
        <p:blipFill>
          <a:blip r:embed="rId3"/>
          <a:stretch>
            <a:fillRect/>
          </a:stretch>
        </p:blipFill>
        <p:spPr>
          <a:xfrm>
            <a:off x="3230406" y="4316790"/>
            <a:ext cx="2685485" cy="2329932"/>
          </a:xfrm>
          <a:prstGeom prst="rect">
            <a:avLst/>
          </a:prstGeom>
        </p:spPr>
      </p:pic>
    </p:spTree>
    <p:extLst>
      <p:ext uri="{BB962C8B-B14F-4D97-AF65-F5344CB8AC3E}">
        <p14:creationId xmlns:p14="http://schemas.microsoft.com/office/powerpoint/2010/main" val="2023154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644448"/>
          </a:xfrm>
        </p:spPr>
        <p:txBody>
          <a:bodyPr>
            <a:normAutofit/>
          </a:bodyPr>
          <a:lstStyle/>
          <a:p>
            <a:r>
              <a:rPr lang="en-US" dirty="0" smtClean="0"/>
              <a:t>Internal gravity (buoyancy) waves</a:t>
            </a:r>
          </a:p>
          <a:p>
            <a:endParaRPr lang="en-US" dirty="0"/>
          </a:p>
          <a:p>
            <a:endParaRPr lang="en-US" dirty="0" smtClean="0"/>
          </a:p>
          <a:p>
            <a:endParaRPr lang="en-US" dirty="0"/>
          </a:p>
          <a:p>
            <a:endParaRPr lang="en-US" dirty="0" smtClean="0"/>
          </a:p>
          <a:p>
            <a:endParaRPr lang="en-US" dirty="0"/>
          </a:p>
          <a:p>
            <a:pPr lvl="1"/>
            <a:r>
              <a:rPr lang="en-US" dirty="0" smtClean="0"/>
              <a:t>Thus, the vertical component of group velocity has a sign opposite to that of the vertical phase speed relative to the mean flow (downward phase propagation implies upward energy propagation).</a:t>
            </a:r>
          </a:p>
          <a:p>
            <a:endParaRPr lang="en-US" dirty="0"/>
          </a:p>
        </p:txBody>
      </p:sp>
      <p:sp>
        <p:nvSpPr>
          <p:cNvPr id="8" name="TextBox 7"/>
          <p:cNvSpPr txBox="1"/>
          <p:nvPr/>
        </p:nvSpPr>
        <p:spPr>
          <a:xfrm>
            <a:off x="1124771" y="2267674"/>
            <a:ext cx="3651577" cy="461665"/>
          </a:xfrm>
          <a:prstGeom prst="rect">
            <a:avLst/>
          </a:prstGeom>
          <a:noFill/>
        </p:spPr>
        <p:txBody>
          <a:bodyPr wrap="none" rtlCol="0">
            <a:spAutoFit/>
          </a:bodyPr>
          <a:lstStyle/>
          <a:p>
            <a:r>
              <a:rPr lang="en-US" sz="2400" dirty="0" smtClean="0"/>
              <a:t>Pure Internal Gravity Waves</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pic>
        <p:nvPicPr>
          <p:cNvPr id="3" name="Picture 2"/>
          <p:cNvPicPr>
            <a:picLocks noChangeAspect="1"/>
          </p:cNvPicPr>
          <p:nvPr/>
        </p:nvPicPr>
        <p:blipFill>
          <a:blip r:embed="rId3"/>
          <a:stretch>
            <a:fillRect/>
          </a:stretch>
        </p:blipFill>
        <p:spPr>
          <a:xfrm>
            <a:off x="554752" y="2864275"/>
            <a:ext cx="8034495" cy="1749289"/>
          </a:xfrm>
          <a:prstGeom prst="rect">
            <a:avLst/>
          </a:prstGeom>
        </p:spPr>
      </p:pic>
    </p:spTree>
    <p:extLst>
      <p:ext uri="{BB962C8B-B14F-4D97-AF65-F5344CB8AC3E}">
        <p14:creationId xmlns:p14="http://schemas.microsoft.com/office/powerpoint/2010/main" val="1350422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perturbation method</a:t>
            </a:r>
            <a:endParaRPr lang="en-US" dirty="0" smtClean="0"/>
          </a:p>
          <a:p>
            <a:endParaRPr lang="en-US" dirty="0"/>
          </a:p>
          <a:p>
            <a:pPr lvl="1"/>
            <a:r>
              <a:rPr lang="en-US" dirty="0" smtClean="0"/>
              <a:t>Useful technique for giving a qualitative analysis of atmospheric waves</a:t>
            </a:r>
          </a:p>
          <a:p>
            <a:pPr lvl="2"/>
            <a:r>
              <a:rPr lang="en-US" dirty="0" smtClean="0"/>
              <a:t>Example, inertial acceleration</a:t>
            </a:r>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2" name="Picture 1"/>
          <p:cNvPicPr>
            <a:picLocks noChangeAspect="1"/>
          </p:cNvPicPr>
          <p:nvPr/>
        </p:nvPicPr>
        <p:blipFill>
          <a:blip r:embed="rId2"/>
          <a:stretch>
            <a:fillRect/>
          </a:stretch>
        </p:blipFill>
        <p:spPr>
          <a:xfrm>
            <a:off x="6984078" y="127468"/>
            <a:ext cx="2093119" cy="1009372"/>
          </a:xfrm>
          <a:prstGeom prst="rect">
            <a:avLst/>
          </a:prstGeom>
        </p:spPr>
      </p:pic>
      <p:pic>
        <p:nvPicPr>
          <p:cNvPr id="3" name="Picture 2"/>
          <p:cNvPicPr>
            <a:picLocks noChangeAspect="1"/>
          </p:cNvPicPr>
          <p:nvPr/>
        </p:nvPicPr>
        <p:blipFill>
          <a:blip r:embed="rId3"/>
          <a:stretch>
            <a:fillRect/>
          </a:stretch>
        </p:blipFill>
        <p:spPr>
          <a:xfrm>
            <a:off x="675549" y="4001294"/>
            <a:ext cx="7792902" cy="1955330"/>
          </a:xfrm>
          <a:prstGeom prst="rect">
            <a:avLst/>
          </a:prstGeom>
        </p:spPr>
      </p:pic>
      <p:sp>
        <p:nvSpPr>
          <p:cNvPr id="6" name="Rectangle 5"/>
          <p:cNvSpPr/>
          <p:nvPr/>
        </p:nvSpPr>
        <p:spPr>
          <a:xfrm>
            <a:off x="628650" y="4001294"/>
            <a:ext cx="632114" cy="224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983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644448"/>
          </a:xfrm>
        </p:spPr>
        <p:txBody>
          <a:bodyPr>
            <a:normAutofit lnSpcReduction="10000"/>
          </a:bodyPr>
          <a:lstStyle/>
          <a:p>
            <a:r>
              <a:rPr lang="en-US" dirty="0" smtClean="0"/>
              <a:t>Internal gravity (buoyancy) waves</a:t>
            </a:r>
          </a:p>
          <a:p>
            <a:endParaRPr lang="en-US" dirty="0"/>
          </a:p>
          <a:p>
            <a:pPr lvl="1"/>
            <a:r>
              <a:rPr lang="en-US" dirty="0" smtClean="0"/>
              <a:t>Internal gravity waves thus have the remarkable property that group velocity is perpendicular to the direction of phase propagation.</a:t>
            </a:r>
          </a:p>
          <a:p>
            <a:pPr lvl="1"/>
            <a:r>
              <a:rPr lang="en-US" dirty="0" smtClean="0"/>
              <a:t>Energy propagates </a:t>
            </a:r>
            <a:r>
              <a:rPr lang="en-US" u="sng" dirty="0" smtClean="0">
                <a:solidFill>
                  <a:srgbClr val="FF0000"/>
                </a:solidFill>
              </a:rPr>
              <a:t>parallel to</a:t>
            </a:r>
            <a:r>
              <a:rPr lang="en-US" u="sng" dirty="0" smtClean="0"/>
              <a:t> the wave crests and troughs</a:t>
            </a:r>
            <a:r>
              <a:rPr lang="en-US" dirty="0" smtClean="0"/>
              <a:t>, rather than perpendicular to them as in acoustic waves or shallow water gravity waves.</a:t>
            </a:r>
          </a:p>
          <a:p>
            <a:pPr lvl="1"/>
            <a:r>
              <a:rPr lang="en-US" dirty="0" smtClean="0"/>
              <a:t>Internal gravity waves generated in the troposphere may propagate upward many scale heights into the middle atmosphere, even though individual fluid parcel oscillations may be confined to vertical distances much less than a kilometer.</a:t>
            </a:r>
            <a:endParaRPr lang="en-US" dirty="0"/>
          </a:p>
        </p:txBody>
      </p:sp>
      <p:sp>
        <p:nvSpPr>
          <p:cNvPr id="8" name="TextBox 7"/>
          <p:cNvSpPr txBox="1"/>
          <p:nvPr/>
        </p:nvSpPr>
        <p:spPr>
          <a:xfrm>
            <a:off x="1124771" y="2267674"/>
            <a:ext cx="3651577" cy="461665"/>
          </a:xfrm>
          <a:prstGeom prst="rect">
            <a:avLst/>
          </a:prstGeom>
          <a:noFill/>
        </p:spPr>
        <p:txBody>
          <a:bodyPr wrap="none" rtlCol="0">
            <a:spAutoFit/>
          </a:bodyPr>
          <a:lstStyle/>
          <a:p>
            <a:r>
              <a:rPr lang="en-US" sz="2400" dirty="0" smtClean="0"/>
              <a:t>Pure Internal Gravity Waves</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spTree>
    <p:extLst>
      <p:ext uri="{BB962C8B-B14F-4D97-AF65-F5344CB8AC3E}">
        <p14:creationId xmlns:p14="http://schemas.microsoft.com/office/powerpoint/2010/main" val="7560143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644448"/>
          </a:xfrm>
        </p:spPr>
        <p:txBody>
          <a:bodyPr>
            <a:normAutofit/>
          </a:bodyPr>
          <a:lstStyle/>
          <a:p>
            <a:r>
              <a:rPr lang="en-US" dirty="0" smtClean="0"/>
              <a:t>Internal gravity (buoyancy) waves</a:t>
            </a:r>
          </a:p>
          <a:p>
            <a:endParaRPr lang="en-US" dirty="0"/>
          </a:p>
          <a:p>
            <a:pPr lvl="1"/>
            <a:r>
              <a:rPr lang="en-US" dirty="0" smtClean="0"/>
              <a:t>The tilt of phase lines for internal gravity waves depends only on the ratio of the intrinsic wave frequency to the buoyancy frequency, and is independent of wavelength.</a:t>
            </a:r>
          </a:p>
        </p:txBody>
      </p:sp>
      <p:sp>
        <p:nvSpPr>
          <p:cNvPr id="8" name="TextBox 7"/>
          <p:cNvSpPr txBox="1"/>
          <p:nvPr/>
        </p:nvSpPr>
        <p:spPr>
          <a:xfrm>
            <a:off x="1124771" y="2267674"/>
            <a:ext cx="3651577" cy="461665"/>
          </a:xfrm>
          <a:prstGeom prst="rect">
            <a:avLst/>
          </a:prstGeom>
          <a:noFill/>
        </p:spPr>
        <p:txBody>
          <a:bodyPr wrap="none" rtlCol="0">
            <a:spAutoFit/>
          </a:bodyPr>
          <a:lstStyle/>
          <a:p>
            <a:r>
              <a:rPr lang="en-US" sz="2400" dirty="0" smtClean="0"/>
              <a:t>Pure Internal Gravity Waves</a:t>
            </a:r>
            <a:endParaRPr lang="en-US" sz="2400" dirty="0"/>
          </a:p>
        </p:txBody>
      </p:sp>
      <p:pic>
        <p:nvPicPr>
          <p:cNvPr id="2" name="Picture 1"/>
          <p:cNvPicPr>
            <a:picLocks noChangeAspect="1"/>
          </p:cNvPicPr>
          <p:nvPr/>
        </p:nvPicPr>
        <p:blipFill>
          <a:blip r:embed="rId2"/>
          <a:stretch>
            <a:fillRect/>
          </a:stretch>
        </p:blipFill>
        <p:spPr>
          <a:xfrm>
            <a:off x="7041401" y="97657"/>
            <a:ext cx="1960762" cy="1370250"/>
          </a:xfrm>
          <a:prstGeom prst="rect">
            <a:avLst/>
          </a:prstGeom>
        </p:spPr>
      </p:pic>
      <p:pic>
        <p:nvPicPr>
          <p:cNvPr id="7" name="Picture 6"/>
          <p:cNvPicPr>
            <a:picLocks noChangeAspect="1"/>
          </p:cNvPicPr>
          <p:nvPr/>
        </p:nvPicPr>
        <p:blipFill>
          <a:blip r:embed="rId3"/>
          <a:stretch>
            <a:fillRect/>
          </a:stretch>
        </p:blipFill>
        <p:spPr>
          <a:xfrm>
            <a:off x="3230406" y="4316790"/>
            <a:ext cx="2685485" cy="2329932"/>
          </a:xfrm>
          <a:prstGeom prst="rect">
            <a:avLst/>
          </a:prstGeom>
        </p:spPr>
      </p:pic>
    </p:spTree>
    <p:extLst>
      <p:ext uri="{BB962C8B-B14F-4D97-AF65-F5344CB8AC3E}">
        <p14:creationId xmlns:p14="http://schemas.microsoft.com/office/powerpoint/2010/main" val="1415882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644448"/>
              </a:xfrm>
            </p:spPr>
            <p:txBody>
              <a:bodyPr>
                <a:normAutofit/>
              </a:bodyPr>
              <a:lstStyle/>
              <a:p>
                <a:r>
                  <a:rPr lang="en-US" dirty="0" smtClean="0"/>
                  <a:t>Internal gravity (buoyancy) waves</a:t>
                </a:r>
              </a:p>
              <a:p>
                <a:endParaRPr lang="en-US" dirty="0"/>
              </a:p>
              <a:p>
                <a:pPr lvl="1"/>
                <a:r>
                  <a:rPr lang="en-US" dirty="0" smtClean="0"/>
                  <a:t>When air with mean wind speed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𝑢</m:t>
                        </m:r>
                      </m:e>
                    </m:acc>
                    <m:r>
                      <a:rPr lang="en-US" b="0" i="0" smtClean="0">
                        <a:latin typeface="Cambria Math" panose="02040503050406030204" pitchFamily="18" charset="0"/>
                      </a:rPr>
                      <m:t> </m:t>
                    </m:r>
                  </m:oMath>
                </a14:m>
                <a:r>
                  <a:rPr lang="en-US" dirty="0" smtClean="0"/>
                  <a:t>is forced to flow over a sinusoidal pattern of ridges under statically stable conditions, individual air parcels are alternately displaced upward and downward from their equilibrium levels and will thus undergo buoyancy oscillations as they move across the ridges</a:t>
                </a:r>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644448"/>
              </a:xfrm>
              <a:blipFill>
                <a:blip r:embed="rId2"/>
                <a:stretch>
                  <a:fillRect l="-1391" t="-2100" r="-1082"/>
                </a:stretch>
              </a:blipFill>
            </p:spPr>
            <p:txBody>
              <a:bodyPr/>
              <a:lstStyle/>
              <a:p>
                <a:r>
                  <a:rPr lang="en-US">
                    <a:noFill/>
                  </a:rPr>
                  <a:t> </a:t>
                </a:r>
              </a:p>
            </p:txBody>
          </p:sp>
        </mc:Fallback>
      </mc:AlternateContent>
      <p:sp>
        <p:nvSpPr>
          <p:cNvPr id="8" name="TextBox 7"/>
          <p:cNvSpPr txBox="1"/>
          <p:nvPr/>
        </p:nvSpPr>
        <p:spPr>
          <a:xfrm>
            <a:off x="1124771" y="2267674"/>
            <a:ext cx="2596032" cy="461665"/>
          </a:xfrm>
          <a:prstGeom prst="rect">
            <a:avLst/>
          </a:prstGeom>
          <a:noFill/>
        </p:spPr>
        <p:txBody>
          <a:bodyPr wrap="none" rtlCol="0">
            <a:spAutoFit/>
          </a:bodyPr>
          <a:lstStyle/>
          <a:p>
            <a:r>
              <a:rPr lang="en-US" sz="2400" dirty="0" smtClean="0"/>
              <a:t>Topographic Waves</a:t>
            </a:r>
            <a:endParaRPr lang="en-US" sz="2400" dirty="0"/>
          </a:p>
        </p:txBody>
      </p:sp>
      <p:pic>
        <p:nvPicPr>
          <p:cNvPr id="6" name="Picture 5"/>
          <p:cNvPicPr>
            <a:picLocks noChangeAspect="1"/>
          </p:cNvPicPr>
          <p:nvPr/>
        </p:nvPicPr>
        <p:blipFill>
          <a:blip r:embed="rId3"/>
          <a:stretch>
            <a:fillRect/>
          </a:stretch>
        </p:blipFill>
        <p:spPr>
          <a:xfrm>
            <a:off x="6881630" y="77108"/>
            <a:ext cx="2262370" cy="1571868"/>
          </a:xfrm>
          <a:prstGeom prst="rect">
            <a:avLst/>
          </a:prstGeom>
        </p:spPr>
      </p:pic>
      <p:pic>
        <p:nvPicPr>
          <p:cNvPr id="10" name="Picture 9"/>
          <p:cNvPicPr>
            <a:picLocks noChangeAspect="1"/>
          </p:cNvPicPr>
          <p:nvPr/>
        </p:nvPicPr>
        <p:blipFill>
          <a:blip r:embed="rId4"/>
          <a:stretch>
            <a:fillRect/>
          </a:stretch>
        </p:blipFill>
        <p:spPr>
          <a:xfrm>
            <a:off x="588390" y="2729339"/>
            <a:ext cx="3733028" cy="2753888"/>
          </a:xfrm>
          <a:prstGeom prst="rect">
            <a:avLst/>
          </a:prstGeom>
        </p:spPr>
      </p:pic>
      <p:pic>
        <p:nvPicPr>
          <p:cNvPr id="11" name="Picture 10"/>
          <p:cNvPicPr>
            <a:picLocks noChangeAspect="1"/>
          </p:cNvPicPr>
          <p:nvPr/>
        </p:nvPicPr>
        <p:blipFill>
          <a:blip r:embed="rId5"/>
          <a:stretch>
            <a:fillRect/>
          </a:stretch>
        </p:blipFill>
        <p:spPr>
          <a:xfrm>
            <a:off x="4459920" y="2778276"/>
            <a:ext cx="3769680" cy="2704951"/>
          </a:xfrm>
          <a:prstGeom prst="rect">
            <a:avLst/>
          </a:prstGeom>
        </p:spPr>
      </p:pic>
      <p:pic>
        <p:nvPicPr>
          <p:cNvPr id="12" name="Picture 11"/>
          <p:cNvPicPr>
            <a:picLocks noChangeAspect="1"/>
          </p:cNvPicPr>
          <p:nvPr/>
        </p:nvPicPr>
        <p:blipFill>
          <a:blip r:embed="rId6"/>
          <a:stretch>
            <a:fillRect/>
          </a:stretch>
        </p:blipFill>
        <p:spPr>
          <a:xfrm>
            <a:off x="344747" y="5599813"/>
            <a:ext cx="7953341" cy="753674"/>
          </a:xfrm>
          <a:prstGeom prst="rect">
            <a:avLst/>
          </a:prstGeom>
        </p:spPr>
      </p:pic>
    </p:spTree>
    <p:extLst>
      <p:ext uri="{BB962C8B-B14F-4D97-AF65-F5344CB8AC3E}">
        <p14:creationId xmlns:p14="http://schemas.microsoft.com/office/powerpoint/2010/main" val="3009092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644448"/>
              </a:xfrm>
            </p:spPr>
            <p:txBody>
              <a:bodyPr>
                <a:normAutofit/>
              </a:bodyPr>
              <a:lstStyle/>
              <a:p>
                <a:r>
                  <a:rPr lang="en-US" dirty="0" smtClean="0"/>
                  <a:t>Internal gravity (buoyancy) waves</a:t>
                </a:r>
              </a:p>
              <a:p>
                <a:endParaRPr lang="en-US" dirty="0"/>
              </a:p>
              <a:p>
                <a:pPr lvl="1"/>
                <a:r>
                  <a:rPr lang="en-US" dirty="0" smtClean="0"/>
                  <a:t>When air with mean wind speed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𝑢</m:t>
                        </m:r>
                      </m:e>
                    </m:acc>
                    <m:r>
                      <a:rPr lang="en-US" b="0" i="0" smtClean="0">
                        <a:latin typeface="Cambria Math" panose="02040503050406030204" pitchFamily="18" charset="0"/>
                      </a:rPr>
                      <m:t> </m:t>
                    </m:r>
                  </m:oMath>
                </a14:m>
                <a:r>
                  <a:rPr lang="en-US" dirty="0" smtClean="0"/>
                  <a:t>is forced to flow over a sinusoidal pattern of ridges under statically stable conditions, individual air parcels are alternately displaced upward and downward from their equilibrium levels and will thus undergo buoyancy oscillations as they move across the ridges</a:t>
                </a:r>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644448"/>
              </a:xfrm>
              <a:blipFill>
                <a:blip r:embed="rId2"/>
                <a:stretch>
                  <a:fillRect l="-1391" t="-2100" r="-1082"/>
                </a:stretch>
              </a:blipFill>
            </p:spPr>
            <p:txBody>
              <a:bodyPr/>
              <a:lstStyle/>
              <a:p>
                <a:r>
                  <a:rPr lang="en-US">
                    <a:noFill/>
                  </a:rPr>
                  <a:t> </a:t>
                </a:r>
              </a:p>
            </p:txBody>
          </p:sp>
        </mc:Fallback>
      </mc:AlternateContent>
      <p:sp>
        <p:nvSpPr>
          <p:cNvPr id="8" name="TextBox 7"/>
          <p:cNvSpPr txBox="1"/>
          <p:nvPr/>
        </p:nvSpPr>
        <p:spPr>
          <a:xfrm>
            <a:off x="1124771" y="2267674"/>
            <a:ext cx="2596032" cy="461665"/>
          </a:xfrm>
          <a:prstGeom prst="rect">
            <a:avLst/>
          </a:prstGeom>
          <a:noFill/>
        </p:spPr>
        <p:txBody>
          <a:bodyPr wrap="none" rtlCol="0">
            <a:spAutoFit/>
          </a:bodyPr>
          <a:lstStyle/>
          <a:p>
            <a:r>
              <a:rPr lang="en-US" sz="2400" dirty="0" smtClean="0"/>
              <a:t>Topographic Waves</a:t>
            </a:r>
            <a:endParaRPr lang="en-US" sz="2400" dirty="0"/>
          </a:p>
        </p:txBody>
      </p:sp>
      <p:pic>
        <p:nvPicPr>
          <p:cNvPr id="6" name="Picture 5"/>
          <p:cNvPicPr>
            <a:picLocks noChangeAspect="1"/>
          </p:cNvPicPr>
          <p:nvPr/>
        </p:nvPicPr>
        <p:blipFill>
          <a:blip r:embed="rId3"/>
          <a:stretch>
            <a:fillRect/>
          </a:stretch>
        </p:blipFill>
        <p:spPr>
          <a:xfrm>
            <a:off x="6881630" y="77108"/>
            <a:ext cx="2262370" cy="1571868"/>
          </a:xfrm>
          <a:prstGeom prst="rect">
            <a:avLst/>
          </a:prstGeom>
        </p:spPr>
      </p:pic>
    </p:spTree>
    <p:extLst>
      <p:ext uri="{BB962C8B-B14F-4D97-AF65-F5344CB8AC3E}">
        <p14:creationId xmlns:p14="http://schemas.microsoft.com/office/powerpoint/2010/main" val="2517770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644448"/>
          </a:xfrm>
        </p:spPr>
        <p:txBody>
          <a:bodyPr>
            <a:normAutofit/>
          </a:bodyPr>
          <a:lstStyle/>
          <a:p>
            <a:r>
              <a:rPr lang="en-US" dirty="0" smtClean="0"/>
              <a:t>Internal gravity (buoyancy) waves</a:t>
            </a:r>
          </a:p>
          <a:p>
            <a:endParaRPr lang="en-US" dirty="0"/>
          </a:p>
        </p:txBody>
      </p:sp>
      <p:sp>
        <p:nvSpPr>
          <p:cNvPr id="8" name="TextBox 7"/>
          <p:cNvSpPr txBox="1"/>
          <p:nvPr/>
        </p:nvSpPr>
        <p:spPr>
          <a:xfrm>
            <a:off x="1124771" y="2267674"/>
            <a:ext cx="2596032" cy="461665"/>
          </a:xfrm>
          <a:prstGeom prst="rect">
            <a:avLst/>
          </a:prstGeom>
          <a:noFill/>
        </p:spPr>
        <p:txBody>
          <a:bodyPr wrap="none" rtlCol="0">
            <a:spAutoFit/>
          </a:bodyPr>
          <a:lstStyle/>
          <a:p>
            <a:r>
              <a:rPr lang="en-US" sz="2400" dirty="0" smtClean="0"/>
              <a:t>Topographic Waves</a:t>
            </a:r>
            <a:endParaRPr lang="en-US" sz="2400" dirty="0"/>
          </a:p>
        </p:txBody>
      </p:sp>
      <p:pic>
        <p:nvPicPr>
          <p:cNvPr id="6" name="Picture 5"/>
          <p:cNvPicPr>
            <a:picLocks noChangeAspect="1"/>
          </p:cNvPicPr>
          <p:nvPr/>
        </p:nvPicPr>
        <p:blipFill>
          <a:blip r:embed="rId2"/>
          <a:stretch>
            <a:fillRect/>
          </a:stretch>
        </p:blipFill>
        <p:spPr>
          <a:xfrm>
            <a:off x="6881630" y="77108"/>
            <a:ext cx="2262370" cy="1571868"/>
          </a:xfrm>
          <a:prstGeom prst="rect">
            <a:avLst/>
          </a:prstGeom>
        </p:spPr>
      </p:pic>
      <p:pic>
        <p:nvPicPr>
          <p:cNvPr id="2" name="Picture 1"/>
          <p:cNvPicPr>
            <a:picLocks noChangeAspect="1"/>
          </p:cNvPicPr>
          <p:nvPr/>
        </p:nvPicPr>
        <p:blipFill>
          <a:blip r:embed="rId3"/>
          <a:stretch>
            <a:fillRect/>
          </a:stretch>
        </p:blipFill>
        <p:spPr>
          <a:xfrm>
            <a:off x="388971" y="2864275"/>
            <a:ext cx="8368820" cy="1608430"/>
          </a:xfrm>
          <a:prstGeom prst="rect">
            <a:avLst/>
          </a:prstGeom>
        </p:spPr>
      </p:pic>
      <p:sp>
        <p:nvSpPr>
          <p:cNvPr id="3" name="Rectangle 2"/>
          <p:cNvSpPr/>
          <p:nvPr/>
        </p:nvSpPr>
        <p:spPr>
          <a:xfrm>
            <a:off x="249381" y="2783461"/>
            <a:ext cx="3034146" cy="387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534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36459" y="2864275"/>
            <a:ext cx="7871082" cy="2473812"/>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644448"/>
          </a:xfrm>
        </p:spPr>
        <p:txBody>
          <a:bodyPr>
            <a:normAutofit/>
          </a:bodyPr>
          <a:lstStyle/>
          <a:p>
            <a:r>
              <a:rPr lang="en-US" dirty="0" smtClean="0"/>
              <a:t>Internal gravity (buoyancy) waves</a:t>
            </a:r>
          </a:p>
          <a:p>
            <a:endParaRPr lang="en-US" dirty="0"/>
          </a:p>
        </p:txBody>
      </p:sp>
      <p:sp>
        <p:nvSpPr>
          <p:cNvPr id="8" name="TextBox 7"/>
          <p:cNvSpPr txBox="1"/>
          <p:nvPr/>
        </p:nvSpPr>
        <p:spPr>
          <a:xfrm>
            <a:off x="1124771" y="2267674"/>
            <a:ext cx="2596032" cy="461665"/>
          </a:xfrm>
          <a:prstGeom prst="rect">
            <a:avLst/>
          </a:prstGeom>
          <a:noFill/>
        </p:spPr>
        <p:txBody>
          <a:bodyPr wrap="none" rtlCol="0">
            <a:spAutoFit/>
          </a:bodyPr>
          <a:lstStyle/>
          <a:p>
            <a:r>
              <a:rPr lang="en-US" sz="2400" dirty="0" smtClean="0"/>
              <a:t>Topographic Waves</a:t>
            </a:r>
            <a:endParaRPr lang="en-US" sz="2400" dirty="0"/>
          </a:p>
        </p:txBody>
      </p:sp>
      <p:pic>
        <p:nvPicPr>
          <p:cNvPr id="6" name="Picture 5"/>
          <p:cNvPicPr>
            <a:picLocks noChangeAspect="1"/>
          </p:cNvPicPr>
          <p:nvPr/>
        </p:nvPicPr>
        <p:blipFill>
          <a:blip r:embed="rId3"/>
          <a:stretch>
            <a:fillRect/>
          </a:stretch>
        </p:blipFill>
        <p:spPr>
          <a:xfrm>
            <a:off x="6881630" y="77108"/>
            <a:ext cx="2262370" cy="1571868"/>
          </a:xfrm>
          <a:prstGeom prst="rect">
            <a:avLst/>
          </a:prstGeom>
        </p:spPr>
      </p:pic>
      <p:cxnSp>
        <p:nvCxnSpPr>
          <p:cNvPr id="10" name="Straight Connector 9"/>
          <p:cNvCxnSpPr/>
          <p:nvPr/>
        </p:nvCxnSpPr>
        <p:spPr>
          <a:xfrm>
            <a:off x="3720803" y="4461164"/>
            <a:ext cx="305407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09455" y="4461164"/>
            <a:ext cx="2895600" cy="277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069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644448"/>
              </a:xfrm>
            </p:spPr>
            <p:txBody>
              <a:bodyPr>
                <a:normAutofit/>
              </a:bodyPr>
              <a:lstStyle/>
              <a:p>
                <a:r>
                  <a:rPr lang="en-US" dirty="0" smtClean="0"/>
                  <a:t>Internal gravity (buoyancy) waves</a:t>
                </a:r>
              </a:p>
              <a:p>
                <a:endParaRPr lang="en-US" dirty="0" smtClean="0"/>
              </a:p>
              <a:p>
                <a:pPr lvl="1"/>
                <a:r>
                  <a:rPr lang="en-US" dirty="0" smtClean="0"/>
                  <a:t>Here we see from (7.44) that if we set k &gt; 0 then for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𝑢</m:t>
                        </m:r>
                      </m:e>
                    </m:acc>
                  </m:oMath>
                </a14:m>
                <a:r>
                  <a:rPr lang="en-US" dirty="0" smtClean="0"/>
                  <a:t> &gt; 0 we have </a:t>
                </a:r>
                <a14:m>
                  <m:oMath xmlns:m="http://schemas.openxmlformats.org/officeDocument/2006/math">
                    <m:acc>
                      <m:accPr>
                        <m:chr m:val="̂"/>
                        <m:ctrlPr>
                          <a:rPr lang="en-US" i="1" dirty="0" smtClean="0">
                            <a:latin typeface="Cambria Math" panose="02040503050406030204" pitchFamily="18" charset="0"/>
                          </a:rPr>
                        </m:ctrlPr>
                      </m:accPr>
                      <m:e>
                        <m:r>
                          <a:rPr lang="en-US" i="1" dirty="0" smtClean="0">
                            <a:latin typeface="Cambria Math" panose="02040503050406030204" pitchFamily="18" charset="0"/>
                          </a:rPr>
                          <m:t>𝜈</m:t>
                        </m:r>
                      </m:e>
                    </m:acc>
                    <m:r>
                      <a:rPr lang="en-US" b="0" i="1" dirty="0" smtClean="0">
                        <a:latin typeface="Cambria Math" panose="02040503050406030204" pitchFamily="18" charset="0"/>
                      </a:rPr>
                      <m:t> </m:t>
                    </m:r>
                  </m:oMath>
                </a14:m>
                <a:r>
                  <a:rPr lang="en-US" dirty="0" smtClean="0"/>
                  <a:t>&lt; 0 so that m &gt; 0, whereas </a:t>
                </a:r>
                <a:r>
                  <a:rPr lang="en-US" dirty="0" smtClean="0"/>
                  <a:t>for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𝑢</m:t>
                        </m:r>
                      </m:e>
                    </m:acc>
                    <m:r>
                      <a:rPr lang="en-US" b="0" i="0" smtClean="0">
                        <a:latin typeface="Cambria Math" panose="02040503050406030204" pitchFamily="18" charset="0"/>
                      </a:rPr>
                      <m:t> </m:t>
                    </m:r>
                  </m:oMath>
                </a14:m>
                <a:r>
                  <a:rPr lang="en-US" dirty="0" smtClean="0"/>
                  <a:t>&lt; 0 we have m &lt; 0. In the former situation the lower signs apply on the right in (7.45a,b), whereas in the latter the upper signs apply. </a:t>
                </a:r>
              </a:p>
              <a:p>
                <a:pPr lvl="1"/>
                <a:r>
                  <a:rPr lang="en-US" dirty="0" smtClean="0"/>
                  <a:t>In both cases the vertical phase propagation is downward relative to the mean flow, and vertical energy propagation is upward.</a:t>
                </a:r>
                <a:endParaRPr lang="en-US" dirty="0"/>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644448"/>
              </a:xfrm>
              <a:blipFill>
                <a:blip r:embed="rId2"/>
                <a:stretch>
                  <a:fillRect l="-1391" t="-2100" r="-1932"/>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8" name="TextBox 7"/>
          <p:cNvSpPr txBox="1"/>
          <p:nvPr/>
        </p:nvSpPr>
        <p:spPr>
          <a:xfrm>
            <a:off x="1124771" y="2267674"/>
            <a:ext cx="2596032" cy="461665"/>
          </a:xfrm>
          <a:prstGeom prst="rect">
            <a:avLst/>
          </a:prstGeom>
          <a:noFill/>
        </p:spPr>
        <p:txBody>
          <a:bodyPr wrap="none" rtlCol="0">
            <a:spAutoFit/>
          </a:bodyPr>
          <a:lstStyle/>
          <a:p>
            <a:r>
              <a:rPr lang="en-US" sz="2400" dirty="0" smtClean="0"/>
              <a:t>Topographic Waves</a:t>
            </a:r>
            <a:endParaRPr lang="en-US" sz="2400" dirty="0"/>
          </a:p>
        </p:txBody>
      </p:sp>
      <p:pic>
        <p:nvPicPr>
          <p:cNvPr id="6" name="Picture 5"/>
          <p:cNvPicPr>
            <a:picLocks noChangeAspect="1"/>
          </p:cNvPicPr>
          <p:nvPr/>
        </p:nvPicPr>
        <p:blipFill>
          <a:blip r:embed="rId3"/>
          <a:stretch>
            <a:fillRect/>
          </a:stretch>
        </p:blipFill>
        <p:spPr>
          <a:xfrm>
            <a:off x="6881630" y="77108"/>
            <a:ext cx="2262370" cy="1571868"/>
          </a:xfrm>
          <a:prstGeom prst="rect">
            <a:avLst/>
          </a:prstGeom>
        </p:spPr>
      </p:pic>
    </p:spTree>
    <p:extLst>
      <p:ext uri="{BB962C8B-B14F-4D97-AF65-F5344CB8AC3E}">
        <p14:creationId xmlns:p14="http://schemas.microsoft.com/office/powerpoint/2010/main" val="1697058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644448"/>
              </a:xfrm>
            </p:spPr>
            <p:txBody>
              <a:bodyPr>
                <a:normAutofit/>
              </a:bodyPr>
              <a:lstStyle/>
              <a:p>
                <a:r>
                  <a:rPr lang="en-US" dirty="0" smtClean="0"/>
                  <a:t>Internal gravity (buoyancy) waves</a:t>
                </a:r>
              </a:p>
              <a:p>
                <a:endParaRPr lang="en-US" dirty="0"/>
              </a:p>
              <a:p>
                <a:pPr lvl="1"/>
                <a:r>
                  <a:rPr lang="en-US" dirty="0" smtClean="0"/>
                  <a:t>vertical propagation is possible only when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𝑢</m:t>
                        </m:r>
                      </m:e>
                    </m:acc>
                  </m:oMath>
                </a14:m>
                <a:r>
                  <a:rPr lang="en-US" dirty="0" smtClean="0"/>
                  <a:t>k|, the magnitude of the frequency relative to the mean flow, is less than the buoyancy frequency</a:t>
                </a:r>
              </a:p>
              <a:p>
                <a:pPr lvl="1"/>
                <a:r>
                  <a:rPr lang="en-US" dirty="0" smtClean="0"/>
                  <a:t>Stable stratification, wide ridges, and comparatively weak zonal flow provide favorable conditions for the formation of vertically propagating topographic waves (</a:t>
                </a:r>
                <a:r>
                  <a:rPr lang="en-US" i="1" dirty="0" smtClean="0">
                    <a:solidFill>
                      <a:srgbClr val="FF0000"/>
                    </a:solidFill>
                    <a:latin typeface="Times New Roman" panose="02020603050405020304" pitchFamily="18" charset="0"/>
                    <a:cs typeface="Times New Roman" panose="02020603050405020304" pitchFamily="18" charset="0"/>
                  </a:rPr>
                  <a:t>m</a:t>
                </a:r>
                <a:r>
                  <a:rPr lang="en-US" dirty="0" smtClean="0">
                    <a:solidFill>
                      <a:srgbClr val="FF0000"/>
                    </a:solidFill>
                  </a:rPr>
                  <a:t> real</a:t>
                </a:r>
                <a:r>
                  <a:rPr lang="en-US" dirty="0" smtClean="0"/>
                  <a:t>).</a:t>
                </a:r>
              </a:p>
              <a:p>
                <a:pPr lvl="2"/>
                <a:r>
                  <a:rPr lang="en-US" dirty="0" smtClean="0"/>
                  <a:t>Because the energy source for these waves is at the ground, they must transport energy upward.</a:t>
                </a:r>
              </a:p>
              <a:p>
                <a:pPr lvl="2"/>
                <a:r>
                  <a:rPr lang="en-US" dirty="0" smtClean="0"/>
                  <a:t>Thus if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𝑢</m:t>
                        </m:r>
                      </m:e>
                    </m:acc>
                  </m:oMath>
                </a14:m>
                <a:r>
                  <a:rPr lang="en-US" dirty="0" smtClean="0"/>
                  <a:t> &gt; 0, lines of constant phase must tilt westward with height (Fig. 7.10[b]).</a:t>
                </a:r>
              </a:p>
              <a:p>
                <a:pPr lvl="2"/>
                <a:endParaRPr lang="en-US" dirty="0"/>
              </a:p>
              <a:p>
                <a:endParaRPr lang="en-US" dirty="0" smtClean="0"/>
              </a:p>
              <a:p>
                <a:endParaRPr lang="en-US" dirty="0"/>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644448"/>
              </a:xfrm>
              <a:blipFill>
                <a:blip r:embed="rId2"/>
                <a:stretch>
                  <a:fillRect l="-1391" t="-2100" r="-1236" b="-2362"/>
                </a:stretch>
              </a:blipFill>
            </p:spPr>
            <p:txBody>
              <a:bodyPr/>
              <a:lstStyle/>
              <a:p>
                <a:r>
                  <a:rPr lang="en-US">
                    <a:noFill/>
                  </a:rPr>
                  <a:t> </a:t>
                </a:r>
              </a:p>
            </p:txBody>
          </p:sp>
        </mc:Fallback>
      </mc:AlternateContent>
      <p:sp>
        <p:nvSpPr>
          <p:cNvPr id="8" name="TextBox 7"/>
          <p:cNvSpPr txBox="1"/>
          <p:nvPr/>
        </p:nvSpPr>
        <p:spPr>
          <a:xfrm>
            <a:off x="1124771" y="2267674"/>
            <a:ext cx="2596032" cy="461665"/>
          </a:xfrm>
          <a:prstGeom prst="rect">
            <a:avLst/>
          </a:prstGeom>
          <a:noFill/>
        </p:spPr>
        <p:txBody>
          <a:bodyPr wrap="none" rtlCol="0">
            <a:spAutoFit/>
          </a:bodyPr>
          <a:lstStyle/>
          <a:p>
            <a:r>
              <a:rPr lang="en-US" sz="2400" dirty="0" smtClean="0"/>
              <a:t>Topographic Waves</a:t>
            </a:r>
            <a:endParaRPr lang="en-US" sz="2400" dirty="0"/>
          </a:p>
        </p:txBody>
      </p:sp>
      <p:pic>
        <p:nvPicPr>
          <p:cNvPr id="6" name="Picture 5"/>
          <p:cNvPicPr>
            <a:picLocks noChangeAspect="1"/>
          </p:cNvPicPr>
          <p:nvPr/>
        </p:nvPicPr>
        <p:blipFill>
          <a:blip r:embed="rId3"/>
          <a:stretch>
            <a:fillRect/>
          </a:stretch>
        </p:blipFill>
        <p:spPr>
          <a:xfrm>
            <a:off x="6881630" y="77108"/>
            <a:ext cx="2262370" cy="1571868"/>
          </a:xfrm>
          <a:prstGeom prst="rect">
            <a:avLst/>
          </a:prstGeom>
        </p:spPr>
      </p:pic>
    </p:spTree>
    <p:extLst>
      <p:ext uri="{BB962C8B-B14F-4D97-AF65-F5344CB8AC3E}">
        <p14:creationId xmlns:p14="http://schemas.microsoft.com/office/powerpoint/2010/main" val="39815145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205" y="2921559"/>
            <a:ext cx="8261590" cy="1581928"/>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644448"/>
          </a:xfrm>
        </p:spPr>
        <p:txBody>
          <a:bodyPr>
            <a:normAutofit/>
          </a:bodyPr>
          <a:lstStyle/>
          <a:p>
            <a:r>
              <a:rPr lang="en-US" dirty="0" smtClean="0"/>
              <a:t>Internal gravity (buoyancy) waves</a:t>
            </a:r>
          </a:p>
          <a:p>
            <a:endParaRPr lang="en-US" dirty="0"/>
          </a:p>
          <a:p>
            <a:endParaRPr lang="en-US" dirty="0" smtClean="0"/>
          </a:p>
          <a:p>
            <a:endParaRPr lang="en-US" dirty="0"/>
          </a:p>
          <a:p>
            <a:endParaRPr lang="en-US" dirty="0" smtClean="0"/>
          </a:p>
          <a:p>
            <a:endParaRPr lang="en-US" dirty="0" smtClean="0"/>
          </a:p>
          <a:p>
            <a:endParaRPr lang="en-US" dirty="0"/>
          </a:p>
        </p:txBody>
      </p:sp>
      <p:sp>
        <p:nvSpPr>
          <p:cNvPr id="8" name="TextBox 7"/>
          <p:cNvSpPr txBox="1"/>
          <p:nvPr/>
        </p:nvSpPr>
        <p:spPr>
          <a:xfrm>
            <a:off x="1124771" y="2267674"/>
            <a:ext cx="2596032" cy="461665"/>
          </a:xfrm>
          <a:prstGeom prst="rect">
            <a:avLst/>
          </a:prstGeom>
          <a:noFill/>
        </p:spPr>
        <p:txBody>
          <a:bodyPr wrap="none" rtlCol="0">
            <a:spAutoFit/>
          </a:bodyPr>
          <a:lstStyle/>
          <a:p>
            <a:r>
              <a:rPr lang="en-US" sz="2400" dirty="0" smtClean="0"/>
              <a:t>Topographic Waves</a:t>
            </a:r>
            <a:endParaRPr lang="en-US" sz="2400" dirty="0"/>
          </a:p>
        </p:txBody>
      </p:sp>
      <p:pic>
        <p:nvPicPr>
          <p:cNvPr id="6" name="Picture 5"/>
          <p:cNvPicPr>
            <a:picLocks noChangeAspect="1"/>
          </p:cNvPicPr>
          <p:nvPr/>
        </p:nvPicPr>
        <p:blipFill>
          <a:blip r:embed="rId3"/>
          <a:stretch>
            <a:fillRect/>
          </a:stretch>
        </p:blipFill>
        <p:spPr>
          <a:xfrm>
            <a:off x="6881630" y="77108"/>
            <a:ext cx="2262370" cy="1571868"/>
          </a:xfrm>
          <a:prstGeom prst="rect">
            <a:avLst/>
          </a:prstGeom>
        </p:spPr>
      </p:pic>
      <p:cxnSp>
        <p:nvCxnSpPr>
          <p:cNvPr id="9" name="Straight Connector 8"/>
          <p:cNvCxnSpPr/>
          <p:nvPr/>
        </p:nvCxnSpPr>
        <p:spPr>
          <a:xfrm>
            <a:off x="1462517" y="3226808"/>
            <a:ext cx="305407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74610" y="3228109"/>
            <a:ext cx="2895600" cy="277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7985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644448"/>
          </a:xfrm>
        </p:spPr>
        <p:txBody>
          <a:bodyPr>
            <a:normAutofit lnSpcReduction="10000"/>
          </a:bodyPr>
          <a:lstStyle/>
          <a:p>
            <a:r>
              <a:rPr lang="en-US" dirty="0" smtClean="0"/>
              <a:t>Internal gravity (buoyancy) waves</a:t>
            </a:r>
          </a:p>
          <a:p>
            <a:endParaRPr lang="en-US" dirty="0"/>
          </a:p>
          <a:p>
            <a:pPr lvl="1"/>
            <a:r>
              <a:rPr lang="en-US" dirty="0" smtClean="0"/>
              <a:t>Weak stable stratification, narrow ridges, and comparatively strong zonal flow provide favorable conditions for the formation of vertically trapped waves (</a:t>
            </a:r>
            <a:r>
              <a:rPr lang="en-US" i="1" dirty="0" smtClean="0">
                <a:solidFill>
                  <a:srgbClr val="FF0000"/>
                </a:solidFill>
                <a:latin typeface="Times New Roman" panose="02020603050405020304" pitchFamily="18" charset="0"/>
                <a:cs typeface="Times New Roman" panose="02020603050405020304" pitchFamily="18" charset="0"/>
              </a:rPr>
              <a:t>m</a:t>
            </a:r>
            <a:r>
              <a:rPr lang="en-US" dirty="0" smtClean="0">
                <a:solidFill>
                  <a:srgbClr val="FF0000"/>
                </a:solidFill>
              </a:rPr>
              <a:t> imaginary</a:t>
            </a:r>
            <a:r>
              <a:rPr lang="en-US" dirty="0" smtClean="0"/>
              <a:t>, Fig. 7.10[a]).</a:t>
            </a:r>
          </a:p>
          <a:p>
            <a:pPr lvl="1"/>
            <a:r>
              <a:rPr lang="en-US" dirty="0" smtClean="0"/>
              <a:t>In reality, both the zonal wind u and the stability parameter N generally vary with height, and ridges are usually isolated rather than periodic. A wide variety of responses are possible depending on the shape of the terrain and wind and stability profiles. Under certain conditions, large-amplitude waves can be formed, which may generate </a:t>
            </a:r>
            <a:r>
              <a:rPr lang="en-US" dirty="0" smtClean="0">
                <a:solidFill>
                  <a:srgbClr val="FF0000"/>
                </a:solidFill>
              </a:rPr>
              <a:t>severe downslope surface winds</a:t>
            </a:r>
            <a:r>
              <a:rPr lang="en-US" dirty="0" smtClean="0"/>
              <a:t> and </a:t>
            </a:r>
            <a:r>
              <a:rPr lang="en-US" dirty="0" smtClean="0">
                <a:solidFill>
                  <a:srgbClr val="FF0000"/>
                </a:solidFill>
              </a:rPr>
              <a:t>zones of strong clear air turbulence</a:t>
            </a:r>
            <a:r>
              <a:rPr lang="en-US" dirty="0" smtClean="0"/>
              <a:t> (</a:t>
            </a:r>
            <a:r>
              <a:rPr lang="en-US" dirty="0" err="1" smtClean="0"/>
              <a:t>Mtn</a:t>
            </a:r>
            <a:r>
              <a:rPr lang="en-US" dirty="0" smtClean="0"/>
              <a:t> Meteorology).</a:t>
            </a:r>
          </a:p>
          <a:p>
            <a:pPr lvl="2"/>
            <a:endParaRPr lang="en-US" dirty="0"/>
          </a:p>
          <a:p>
            <a:endParaRPr lang="en-US" dirty="0" smtClean="0"/>
          </a:p>
          <a:p>
            <a:endParaRPr lang="en-US" dirty="0"/>
          </a:p>
        </p:txBody>
      </p:sp>
      <p:sp>
        <p:nvSpPr>
          <p:cNvPr id="8" name="TextBox 7"/>
          <p:cNvSpPr txBox="1"/>
          <p:nvPr/>
        </p:nvSpPr>
        <p:spPr>
          <a:xfrm>
            <a:off x="1124771" y="2267674"/>
            <a:ext cx="2596032" cy="461665"/>
          </a:xfrm>
          <a:prstGeom prst="rect">
            <a:avLst/>
          </a:prstGeom>
          <a:noFill/>
        </p:spPr>
        <p:txBody>
          <a:bodyPr wrap="none" rtlCol="0">
            <a:spAutoFit/>
          </a:bodyPr>
          <a:lstStyle/>
          <a:p>
            <a:r>
              <a:rPr lang="en-US" sz="2400" dirty="0" smtClean="0"/>
              <a:t>Topographic Waves</a:t>
            </a:r>
            <a:endParaRPr lang="en-US" sz="2400" dirty="0"/>
          </a:p>
        </p:txBody>
      </p:sp>
      <p:pic>
        <p:nvPicPr>
          <p:cNvPr id="6" name="Picture 5"/>
          <p:cNvPicPr>
            <a:picLocks noChangeAspect="1"/>
          </p:cNvPicPr>
          <p:nvPr/>
        </p:nvPicPr>
        <p:blipFill>
          <a:blip r:embed="rId2"/>
          <a:stretch>
            <a:fillRect/>
          </a:stretch>
        </p:blipFill>
        <p:spPr>
          <a:xfrm>
            <a:off x="6881630" y="77108"/>
            <a:ext cx="2262370" cy="1571868"/>
          </a:xfrm>
          <a:prstGeom prst="rect">
            <a:avLst/>
          </a:prstGeom>
        </p:spPr>
      </p:pic>
    </p:spTree>
    <p:extLst>
      <p:ext uri="{BB962C8B-B14F-4D97-AF65-F5344CB8AC3E}">
        <p14:creationId xmlns:p14="http://schemas.microsoft.com/office/powerpoint/2010/main" val="1056261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796848"/>
          </a:xfrm>
        </p:spPr>
        <p:txBody>
          <a:bodyPr>
            <a:normAutofit/>
          </a:bodyPr>
          <a:lstStyle/>
          <a:p>
            <a:r>
              <a:rPr lang="en-US" dirty="0" smtClean="0"/>
              <a:t>The perturbation method</a:t>
            </a:r>
            <a:endParaRPr lang="en-US" dirty="0" smtClean="0"/>
          </a:p>
          <a:p>
            <a:endParaRPr lang="en-US" dirty="0"/>
          </a:p>
          <a:p>
            <a:pPr lvl="1"/>
            <a:r>
              <a:rPr lang="en-US" dirty="0" smtClean="0"/>
              <a:t>Basic state variables themselves satisfy governing equations (when perturbations are zero)</a:t>
            </a:r>
          </a:p>
          <a:p>
            <a:pPr lvl="1"/>
            <a:r>
              <a:rPr lang="en-US" dirty="0" smtClean="0"/>
              <a:t>Products of perturbation are neglected</a:t>
            </a:r>
          </a:p>
          <a:p>
            <a:pPr marL="457200" lvl="1" indent="0">
              <a:buNone/>
            </a:pPr>
            <a:endParaRPr lang="en-US" dirty="0" smtClean="0"/>
          </a:p>
          <a:p>
            <a:pPr marL="457200" lvl="1" indent="0">
              <a:buNone/>
            </a:pPr>
            <a:endParaRPr lang="en-US" dirty="0" smtClean="0"/>
          </a:p>
          <a:p>
            <a:pPr lvl="1"/>
            <a:r>
              <a:rPr lang="en-US" dirty="0" smtClean="0"/>
              <a:t>Original equations are reduced to linear differential equations (analytic solutions exist)</a:t>
            </a:r>
          </a:p>
          <a:p>
            <a:pPr lvl="2"/>
            <a:r>
              <a:rPr lang="en-US" dirty="0" smtClean="0"/>
              <a:t>propagation speed, vertical structure, and conditions for growth or decay of the waves (will be applied to problem of </a:t>
            </a:r>
            <a:r>
              <a:rPr lang="en-US" dirty="0" err="1" smtClean="0"/>
              <a:t>baroclinic</a:t>
            </a:r>
            <a:r>
              <a:rPr lang="en-US" dirty="0" smtClean="0"/>
              <a:t> instability in the next lecture packet)</a:t>
            </a:r>
            <a:endParaRPr lang="en-US" dirty="0"/>
          </a:p>
          <a:p>
            <a:pPr lvl="1"/>
            <a:endParaRPr lang="en-US" dirty="0" smtClean="0"/>
          </a:p>
        </p:txBody>
      </p:sp>
      <p:sp>
        <p:nvSpPr>
          <p:cNvPr id="8" name="TextBox 7"/>
          <p:cNvSpPr txBox="1"/>
          <p:nvPr/>
        </p:nvSpPr>
        <p:spPr>
          <a:xfrm>
            <a:off x="1124771" y="2267674"/>
            <a:ext cx="1787925" cy="461665"/>
          </a:xfrm>
          <a:prstGeom prst="rect">
            <a:avLst/>
          </a:prstGeom>
          <a:noFill/>
        </p:spPr>
        <p:txBody>
          <a:bodyPr wrap="none" rtlCol="0">
            <a:spAutoFit/>
          </a:bodyPr>
          <a:lstStyle/>
          <a:p>
            <a:r>
              <a:rPr lang="en-US" sz="2400" dirty="0" smtClean="0"/>
              <a:t>Assumptions</a:t>
            </a:r>
            <a:endParaRPr lang="en-US" sz="2400" dirty="0"/>
          </a:p>
        </p:txBody>
      </p:sp>
      <p:pic>
        <p:nvPicPr>
          <p:cNvPr id="2" name="Picture 1"/>
          <p:cNvPicPr>
            <a:picLocks noChangeAspect="1"/>
          </p:cNvPicPr>
          <p:nvPr/>
        </p:nvPicPr>
        <p:blipFill>
          <a:blip r:embed="rId2"/>
          <a:stretch>
            <a:fillRect/>
          </a:stretch>
        </p:blipFill>
        <p:spPr>
          <a:xfrm>
            <a:off x="6984078" y="127468"/>
            <a:ext cx="2093119" cy="1009372"/>
          </a:xfrm>
          <a:prstGeom prst="rect">
            <a:avLst/>
          </a:prstGeom>
        </p:spPr>
      </p:pic>
      <p:sp>
        <p:nvSpPr>
          <p:cNvPr id="6" name="Rectangle 5"/>
          <p:cNvSpPr/>
          <p:nvPr/>
        </p:nvSpPr>
        <p:spPr>
          <a:xfrm>
            <a:off x="628650" y="4001294"/>
            <a:ext cx="632114" cy="224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3071399" y="3894333"/>
            <a:ext cx="3001201" cy="558817"/>
          </a:xfrm>
          <a:prstGeom prst="rect">
            <a:avLst/>
          </a:prstGeom>
        </p:spPr>
      </p:pic>
    </p:spTree>
    <p:extLst>
      <p:ext uri="{BB962C8B-B14F-4D97-AF65-F5344CB8AC3E}">
        <p14:creationId xmlns:p14="http://schemas.microsoft.com/office/powerpoint/2010/main" val="22018312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a:p>
            <a:pPr lvl="1"/>
            <a:r>
              <a:rPr lang="en-US" dirty="0" smtClean="0"/>
              <a:t>Gravity waves with horizontal scales greater than a few hundred kilometers and periods greater than a few hours are hydrostatic, but they are influenced by the Coriolis effect and are characterized by parcel oscillations that are </a:t>
            </a:r>
            <a:r>
              <a:rPr lang="en-US" u="sng" dirty="0" smtClean="0">
                <a:solidFill>
                  <a:srgbClr val="FF0000"/>
                </a:solidFill>
              </a:rPr>
              <a:t>elliptical</a:t>
            </a:r>
            <a:r>
              <a:rPr lang="en-US" dirty="0" smtClean="0"/>
              <a:t> rather than </a:t>
            </a:r>
            <a:r>
              <a:rPr lang="en-US" u="sng" dirty="0" smtClean="0"/>
              <a:t>straight lines</a:t>
            </a:r>
            <a:r>
              <a:rPr lang="en-US" dirty="0" smtClean="0"/>
              <a:t> as in the pure gravity wave case.</a:t>
            </a:r>
          </a:p>
          <a:p>
            <a:pPr lvl="2"/>
            <a:r>
              <a:rPr lang="en-US" dirty="0" smtClean="0"/>
              <a:t>the Coriolis effect resists horizontal parcel displacements in a rotating fluid</a:t>
            </a:r>
          </a:p>
          <a:p>
            <a:pPr lvl="2"/>
            <a:r>
              <a:rPr lang="en-US" dirty="0" smtClean="0"/>
              <a:t>the resistive force is at right angles to the horizontal parcel velocity</a:t>
            </a:r>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spTree>
    <p:extLst>
      <p:ext uri="{BB962C8B-B14F-4D97-AF65-F5344CB8AC3E}">
        <p14:creationId xmlns:p14="http://schemas.microsoft.com/office/powerpoint/2010/main" val="34102937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a:p>
            <a:pPr lvl="1"/>
            <a:r>
              <a:rPr lang="en-US" dirty="0" smtClean="0"/>
              <a:t>Section 3.2.3 showed that a parcel put into horizontal motion in a resting atmosphere with constant Coriolis parameter executes a circular trajectory in an </a:t>
            </a:r>
            <a:r>
              <a:rPr lang="en-US" dirty="0" err="1" smtClean="0"/>
              <a:t>anticyclonic</a:t>
            </a:r>
            <a:r>
              <a:rPr lang="en-US" dirty="0"/>
              <a:t> </a:t>
            </a:r>
            <a:r>
              <a:rPr lang="en-US" dirty="0" smtClean="0"/>
              <a:t>sense.</a:t>
            </a:r>
          </a:p>
        </p:txBody>
      </p:sp>
      <p:sp>
        <p:nvSpPr>
          <p:cNvPr id="8" name="TextBox 7"/>
          <p:cNvSpPr txBox="1"/>
          <p:nvPr/>
        </p:nvSpPr>
        <p:spPr>
          <a:xfrm>
            <a:off x="1124771" y="2267674"/>
            <a:ext cx="3295582" cy="461665"/>
          </a:xfrm>
          <a:prstGeom prst="rect">
            <a:avLst/>
          </a:prstGeom>
          <a:noFill/>
        </p:spPr>
        <p:txBody>
          <a:bodyPr wrap="none" rtlCol="0">
            <a:spAutoFit/>
          </a:bodyPr>
          <a:lstStyle/>
          <a:p>
            <a:r>
              <a:rPr lang="en-US" sz="2400" dirty="0" smtClean="0"/>
              <a:t>Pure Inertial Oscillations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pic>
        <p:nvPicPr>
          <p:cNvPr id="3" name="Picture 2"/>
          <p:cNvPicPr>
            <a:picLocks noChangeAspect="1"/>
          </p:cNvPicPr>
          <p:nvPr/>
        </p:nvPicPr>
        <p:blipFill>
          <a:blip r:embed="rId3"/>
          <a:stretch>
            <a:fillRect/>
          </a:stretch>
        </p:blipFill>
        <p:spPr>
          <a:xfrm>
            <a:off x="986146" y="4245642"/>
            <a:ext cx="7171708" cy="2265994"/>
          </a:xfrm>
          <a:prstGeom prst="rect">
            <a:avLst/>
          </a:prstGeom>
        </p:spPr>
      </p:pic>
    </p:spTree>
    <p:extLst>
      <p:ext uri="{BB962C8B-B14F-4D97-AF65-F5344CB8AC3E}">
        <p14:creationId xmlns:p14="http://schemas.microsoft.com/office/powerpoint/2010/main" val="2631020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smtClean="0"/>
          </a:p>
          <a:p>
            <a:endParaRPr lang="en-US" dirty="0"/>
          </a:p>
        </p:txBody>
      </p:sp>
      <p:sp>
        <p:nvSpPr>
          <p:cNvPr id="8" name="TextBox 7"/>
          <p:cNvSpPr txBox="1"/>
          <p:nvPr/>
        </p:nvSpPr>
        <p:spPr>
          <a:xfrm>
            <a:off x="1124771" y="2267674"/>
            <a:ext cx="3295582" cy="461665"/>
          </a:xfrm>
          <a:prstGeom prst="rect">
            <a:avLst/>
          </a:prstGeom>
          <a:noFill/>
        </p:spPr>
        <p:txBody>
          <a:bodyPr wrap="none" rtlCol="0">
            <a:spAutoFit/>
          </a:bodyPr>
          <a:lstStyle/>
          <a:p>
            <a:r>
              <a:rPr lang="en-US" sz="2400" dirty="0" smtClean="0"/>
              <a:t>Pure Inertial Oscillations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pic>
        <p:nvPicPr>
          <p:cNvPr id="6" name="Picture 5"/>
          <p:cNvPicPr>
            <a:picLocks noChangeAspect="1"/>
          </p:cNvPicPr>
          <p:nvPr/>
        </p:nvPicPr>
        <p:blipFill>
          <a:blip r:embed="rId3"/>
          <a:stretch>
            <a:fillRect/>
          </a:stretch>
        </p:blipFill>
        <p:spPr>
          <a:xfrm>
            <a:off x="946403" y="2864275"/>
            <a:ext cx="7251193" cy="2690735"/>
          </a:xfrm>
          <a:prstGeom prst="rect">
            <a:avLst/>
          </a:prstGeom>
        </p:spPr>
      </p:pic>
    </p:spTree>
    <p:extLst>
      <p:ext uri="{BB962C8B-B14F-4D97-AF65-F5344CB8AC3E}">
        <p14:creationId xmlns:p14="http://schemas.microsoft.com/office/powerpoint/2010/main" val="32509756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smtClean="0"/>
          </a:p>
          <a:p>
            <a:endParaRPr lang="en-US" dirty="0"/>
          </a:p>
        </p:txBody>
      </p:sp>
      <p:sp>
        <p:nvSpPr>
          <p:cNvPr id="8" name="TextBox 7"/>
          <p:cNvSpPr txBox="1"/>
          <p:nvPr/>
        </p:nvSpPr>
        <p:spPr>
          <a:xfrm>
            <a:off x="1124771" y="2267674"/>
            <a:ext cx="3295582" cy="461665"/>
          </a:xfrm>
          <a:prstGeom prst="rect">
            <a:avLst/>
          </a:prstGeom>
          <a:noFill/>
        </p:spPr>
        <p:txBody>
          <a:bodyPr wrap="none" rtlCol="0">
            <a:spAutoFit/>
          </a:bodyPr>
          <a:lstStyle/>
          <a:p>
            <a:r>
              <a:rPr lang="en-US" sz="2400" dirty="0" smtClean="0"/>
              <a:t>Pure Inertial Oscillations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pic>
        <p:nvPicPr>
          <p:cNvPr id="3" name="Picture 2"/>
          <p:cNvPicPr>
            <a:picLocks noChangeAspect="1"/>
          </p:cNvPicPr>
          <p:nvPr/>
        </p:nvPicPr>
        <p:blipFill>
          <a:blip r:embed="rId3"/>
          <a:stretch>
            <a:fillRect/>
          </a:stretch>
        </p:blipFill>
        <p:spPr>
          <a:xfrm>
            <a:off x="827317" y="2760574"/>
            <a:ext cx="7489364" cy="1749914"/>
          </a:xfrm>
          <a:prstGeom prst="rect">
            <a:avLst/>
          </a:prstGeom>
        </p:spPr>
      </p:pic>
      <p:sp>
        <p:nvSpPr>
          <p:cNvPr id="7" name="Rectangle 6"/>
          <p:cNvSpPr/>
          <p:nvPr/>
        </p:nvSpPr>
        <p:spPr>
          <a:xfrm>
            <a:off x="3338945" y="4197927"/>
            <a:ext cx="3352800" cy="3125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314764" y="4575059"/>
            <a:ext cx="8514470" cy="1740755"/>
          </a:xfrm>
          <a:prstGeom prst="rect">
            <a:avLst/>
          </a:prstGeom>
        </p:spPr>
      </p:pic>
      <p:cxnSp>
        <p:nvCxnSpPr>
          <p:cNvPr id="11" name="Straight Connector 10"/>
          <p:cNvCxnSpPr/>
          <p:nvPr/>
        </p:nvCxnSpPr>
        <p:spPr>
          <a:xfrm>
            <a:off x="5514109" y="4876800"/>
            <a:ext cx="18703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217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a:p>
            <a:endParaRPr lang="en-US" dirty="0" smtClean="0"/>
          </a:p>
          <a:p>
            <a:endParaRPr lang="en-US" dirty="0"/>
          </a:p>
          <a:p>
            <a:endParaRPr lang="en-US" dirty="0" smtClean="0"/>
          </a:p>
          <a:p>
            <a:pPr lvl="1"/>
            <a:r>
              <a:rPr lang="en-US" dirty="0" smtClean="0"/>
              <a:t>instability results from an imbalance between the pressure gradient and inertial forces for a parcel displaced radially in an axisymmetric vortex</a:t>
            </a:r>
            <a:endParaRPr lang="en-US" dirty="0" smtClean="0"/>
          </a:p>
          <a:p>
            <a:endParaRPr lang="en-US" dirty="0"/>
          </a:p>
        </p:txBody>
      </p:sp>
      <p:sp>
        <p:nvSpPr>
          <p:cNvPr id="8" name="TextBox 7"/>
          <p:cNvSpPr txBox="1"/>
          <p:nvPr/>
        </p:nvSpPr>
        <p:spPr>
          <a:xfrm>
            <a:off x="1124771" y="2267674"/>
            <a:ext cx="3295582" cy="461665"/>
          </a:xfrm>
          <a:prstGeom prst="rect">
            <a:avLst/>
          </a:prstGeom>
          <a:noFill/>
        </p:spPr>
        <p:txBody>
          <a:bodyPr wrap="none" rtlCol="0">
            <a:spAutoFit/>
          </a:bodyPr>
          <a:lstStyle/>
          <a:p>
            <a:r>
              <a:rPr lang="en-US" sz="2400" dirty="0" smtClean="0"/>
              <a:t>Pure Inertial Oscillations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pic>
        <p:nvPicPr>
          <p:cNvPr id="9" name="Picture 8"/>
          <p:cNvPicPr>
            <a:picLocks noChangeAspect="1"/>
          </p:cNvPicPr>
          <p:nvPr/>
        </p:nvPicPr>
        <p:blipFill>
          <a:blip r:embed="rId3"/>
          <a:stretch>
            <a:fillRect/>
          </a:stretch>
        </p:blipFill>
        <p:spPr>
          <a:xfrm>
            <a:off x="314764" y="2649270"/>
            <a:ext cx="8514470" cy="1740755"/>
          </a:xfrm>
          <a:prstGeom prst="rect">
            <a:avLst/>
          </a:prstGeom>
        </p:spPr>
      </p:pic>
      <p:cxnSp>
        <p:nvCxnSpPr>
          <p:cNvPr id="11" name="Straight Connector 10"/>
          <p:cNvCxnSpPr/>
          <p:nvPr/>
        </p:nvCxnSpPr>
        <p:spPr>
          <a:xfrm>
            <a:off x="5514109" y="2978721"/>
            <a:ext cx="18703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257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Gravity waves modified by rotation</a:t>
            </a:r>
          </a:p>
          <a:p>
            <a:endParaRPr lang="en-US" dirty="0"/>
          </a:p>
          <a:p>
            <a:pPr lvl="1"/>
            <a:r>
              <a:rPr lang="en-US" dirty="0" smtClean="0"/>
              <a:t>In the Northern Hemisphere, where  </a:t>
            </a:r>
            <a:r>
              <a:rPr lang="en-US" sz="2800" i="1" dirty="0" smtClean="0">
                <a:latin typeface="Times New Roman" panose="02020603050405020304" pitchFamily="18" charset="0"/>
                <a:cs typeface="Times New Roman" panose="02020603050405020304" pitchFamily="18" charset="0"/>
              </a:rPr>
              <a:t>f</a:t>
            </a:r>
            <a:r>
              <a:rPr lang="en-US" dirty="0" smtClean="0"/>
              <a:t>  is positive, the flow is </a:t>
            </a:r>
            <a:r>
              <a:rPr lang="en-US" dirty="0" err="1" smtClean="0"/>
              <a:t>inertially</a:t>
            </a:r>
            <a:r>
              <a:rPr lang="en-US" dirty="0" smtClean="0"/>
              <a:t> stable provided that the absolute vorticity of the basic flow, ∂M/∂y, is positive.</a:t>
            </a:r>
          </a:p>
          <a:p>
            <a:pPr lvl="1"/>
            <a:r>
              <a:rPr lang="en-US" dirty="0" smtClean="0"/>
              <a:t>In the Southern Hemisphere, however, inertial stability requires that the absolute vorticity be negative.</a:t>
            </a:r>
          </a:p>
          <a:p>
            <a:pPr lvl="1"/>
            <a:r>
              <a:rPr lang="en-US" dirty="0" smtClean="0"/>
              <a:t>Observations show that for extratropical synoptic-scale</a:t>
            </a:r>
            <a:r>
              <a:rPr lang="en-US" dirty="0"/>
              <a:t> </a:t>
            </a:r>
            <a:r>
              <a:rPr lang="en-US" dirty="0" smtClean="0"/>
              <a:t>systems the flow is always </a:t>
            </a:r>
            <a:r>
              <a:rPr lang="en-US" dirty="0" err="1" smtClean="0"/>
              <a:t>inertially</a:t>
            </a:r>
            <a:r>
              <a:rPr lang="en-US" dirty="0" smtClean="0"/>
              <a:t> stable, although near neutrality often occurs on the </a:t>
            </a:r>
            <a:r>
              <a:rPr lang="en-US" dirty="0" err="1" smtClean="0"/>
              <a:t>anticyclonic</a:t>
            </a:r>
            <a:r>
              <a:rPr lang="en-US" dirty="0" smtClean="0"/>
              <a:t> shear side of upper level jet streaks.</a:t>
            </a:r>
            <a:endParaRPr lang="en-US" dirty="0"/>
          </a:p>
        </p:txBody>
      </p:sp>
      <p:sp>
        <p:nvSpPr>
          <p:cNvPr id="8" name="TextBox 7"/>
          <p:cNvSpPr txBox="1"/>
          <p:nvPr/>
        </p:nvSpPr>
        <p:spPr>
          <a:xfrm>
            <a:off x="1124771" y="2267674"/>
            <a:ext cx="3295582" cy="461665"/>
          </a:xfrm>
          <a:prstGeom prst="rect">
            <a:avLst/>
          </a:prstGeom>
          <a:noFill/>
        </p:spPr>
        <p:txBody>
          <a:bodyPr wrap="none" rtlCol="0">
            <a:spAutoFit/>
          </a:bodyPr>
          <a:lstStyle/>
          <a:p>
            <a:r>
              <a:rPr lang="en-US" sz="2400" dirty="0" smtClean="0"/>
              <a:t>Pure Inertial Oscillations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spTree>
    <p:extLst>
      <p:ext uri="{BB962C8B-B14F-4D97-AF65-F5344CB8AC3E}">
        <p14:creationId xmlns:p14="http://schemas.microsoft.com/office/powerpoint/2010/main" val="32484580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a:p>
            <a:pPr lvl="1"/>
            <a:r>
              <a:rPr lang="en-US" dirty="0" smtClean="0"/>
              <a:t>When the flow is both </a:t>
            </a:r>
            <a:r>
              <a:rPr lang="en-US" dirty="0" err="1" smtClean="0"/>
              <a:t>inertially</a:t>
            </a:r>
            <a:r>
              <a:rPr lang="en-US" dirty="0" smtClean="0"/>
              <a:t> and gravitationally stable, parcel displacements are resisted by both rotation and buoyancy. The resulting oscillations are called inertia–gravity waves.</a:t>
            </a:r>
          </a:p>
        </p:txBody>
      </p:sp>
      <p:sp>
        <p:nvSpPr>
          <p:cNvPr id="8" name="TextBox 7"/>
          <p:cNvSpPr txBox="1"/>
          <p:nvPr/>
        </p:nvSpPr>
        <p:spPr>
          <a:xfrm>
            <a:off x="1124771" y="2267674"/>
            <a:ext cx="2934073" cy="461665"/>
          </a:xfrm>
          <a:prstGeom prst="rect">
            <a:avLst/>
          </a:prstGeom>
          <a:noFill/>
        </p:spPr>
        <p:txBody>
          <a:bodyPr wrap="none" rtlCol="0">
            <a:spAutoFit/>
          </a:bodyPr>
          <a:lstStyle/>
          <a:p>
            <a:r>
              <a:rPr lang="en-US" sz="2400" dirty="0" smtClean="0"/>
              <a:t>Inertia–Gravity Waves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spTree>
    <p:extLst>
      <p:ext uri="{BB962C8B-B14F-4D97-AF65-F5344CB8AC3E}">
        <p14:creationId xmlns:p14="http://schemas.microsoft.com/office/powerpoint/2010/main" val="14160028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a:p>
            <a:pPr lvl="1"/>
            <a:r>
              <a:rPr lang="en-US" dirty="0" smtClean="0"/>
              <a:t>consider parcel oscillations along a slantwise path in the (</a:t>
            </a:r>
            <a:r>
              <a:rPr lang="en-US" i="1" dirty="0" smtClean="0">
                <a:latin typeface="Times New Roman" panose="02020603050405020304" pitchFamily="18" charset="0"/>
                <a:cs typeface="Times New Roman" panose="02020603050405020304" pitchFamily="18" charset="0"/>
              </a:rPr>
              <a:t>y, z</a:t>
            </a:r>
            <a:r>
              <a:rPr lang="en-US" dirty="0" smtClean="0"/>
              <a:t>) plane as shown in Fig. 7.11</a:t>
            </a:r>
          </a:p>
        </p:txBody>
      </p:sp>
      <p:sp>
        <p:nvSpPr>
          <p:cNvPr id="8" name="TextBox 7"/>
          <p:cNvSpPr txBox="1"/>
          <p:nvPr/>
        </p:nvSpPr>
        <p:spPr>
          <a:xfrm>
            <a:off x="1124771" y="2267674"/>
            <a:ext cx="2934073" cy="461665"/>
          </a:xfrm>
          <a:prstGeom prst="rect">
            <a:avLst/>
          </a:prstGeom>
          <a:noFill/>
        </p:spPr>
        <p:txBody>
          <a:bodyPr wrap="none" rtlCol="0">
            <a:spAutoFit/>
          </a:bodyPr>
          <a:lstStyle/>
          <a:p>
            <a:r>
              <a:rPr lang="en-US" sz="2400" dirty="0" smtClean="0"/>
              <a:t>Inertia–Gravity Waves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pic>
        <p:nvPicPr>
          <p:cNvPr id="3" name="Picture 2"/>
          <p:cNvPicPr>
            <a:picLocks noChangeAspect="1"/>
          </p:cNvPicPr>
          <p:nvPr/>
        </p:nvPicPr>
        <p:blipFill>
          <a:blip r:embed="rId3"/>
          <a:stretch>
            <a:fillRect/>
          </a:stretch>
        </p:blipFill>
        <p:spPr>
          <a:xfrm>
            <a:off x="1500140" y="3574428"/>
            <a:ext cx="6143720" cy="3172781"/>
          </a:xfrm>
          <a:prstGeom prst="rect">
            <a:avLst/>
          </a:prstGeom>
        </p:spPr>
      </p:pic>
    </p:spTree>
    <p:extLst>
      <p:ext uri="{BB962C8B-B14F-4D97-AF65-F5344CB8AC3E}">
        <p14:creationId xmlns:p14="http://schemas.microsoft.com/office/powerpoint/2010/main" val="3677333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a:p>
            <a:pPr lvl="1"/>
            <a:r>
              <a:rPr lang="en-US" dirty="0" smtClean="0"/>
              <a:t>Using the linearized dynamical equations [in this case, however, it is necessary to include rotation].</a:t>
            </a:r>
          </a:p>
        </p:txBody>
      </p:sp>
      <p:sp>
        <p:nvSpPr>
          <p:cNvPr id="8" name="TextBox 7"/>
          <p:cNvSpPr txBox="1"/>
          <p:nvPr/>
        </p:nvSpPr>
        <p:spPr>
          <a:xfrm>
            <a:off x="1124771" y="2267674"/>
            <a:ext cx="2934073" cy="461665"/>
          </a:xfrm>
          <a:prstGeom prst="rect">
            <a:avLst/>
          </a:prstGeom>
          <a:noFill/>
        </p:spPr>
        <p:txBody>
          <a:bodyPr wrap="none" rtlCol="0">
            <a:spAutoFit/>
          </a:bodyPr>
          <a:lstStyle/>
          <a:p>
            <a:r>
              <a:rPr lang="en-US" sz="2400" dirty="0" smtClean="0"/>
              <a:t>Inertia–Gravity Waves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pic>
        <p:nvPicPr>
          <p:cNvPr id="6" name="Picture 5"/>
          <p:cNvPicPr>
            <a:picLocks noChangeAspect="1"/>
          </p:cNvPicPr>
          <p:nvPr/>
        </p:nvPicPr>
        <p:blipFill>
          <a:blip r:embed="rId3"/>
          <a:stretch>
            <a:fillRect/>
          </a:stretch>
        </p:blipFill>
        <p:spPr>
          <a:xfrm>
            <a:off x="1500140" y="3522249"/>
            <a:ext cx="6143720" cy="3221719"/>
          </a:xfrm>
          <a:prstGeom prst="rect">
            <a:avLst/>
          </a:prstGeom>
        </p:spPr>
      </p:pic>
    </p:spTree>
    <p:extLst>
      <p:ext uri="{BB962C8B-B14F-4D97-AF65-F5344CB8AC3E}">
        <p14:creationId xmlns:p14="http://schemas.microsoft.com/office/powerpoint/2010/main" val="24277968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p:txBody>
      </p:sp>
      <p:sp>
        <p:nvSpPr>
          <p:cNvPr id="8" name="TextBox 7"/>
          <p:cNvSpPr txBox="1"/>
          <p:nvPr/>
        </p:nvSpPr>
        <p:spPr>
          <a:xfrm>
            <a:off x="1124771" y="2267674"/>
            <a:ext cx="2934073" cy="461665"/>
          </a:xfrm>
          <a:prstGeom prst="rect">
            <a:avLst/>
          </a:prstGeom>
          <a:noFill/>
        </p:spPr>
        <p:txBody>
          <a:bodyPr wrap="none" rtlCol="0">
            <a:spAutoFit/>
          </a:bodyPr>
          <a:lstStyle/>
          <a:p>
            <a:r>
              <a:rPr lang="en-US" sz="2400" dirty="0" smtClean="0"/>
              <a:t>Inertia–Gravity Waves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pic>
        <p:nvPicPr>
          <p:cNvPr id="3" name="Picture 2"/>
          <p:cNvPicPr>
            <a:picLocks noChangeAspect="1"/>
          </p:cNvPicPr>
          <p:nvPr/>
        </p:nvPicPr>
        <p:blipFill>
          <a:blip r:embed="rId3"/>
          <a:stretch>
            <a:fillRect/>
          </a:stretch>
        </p:blipFill>
        <p:spPr>
          <a:xfrm>
            <a:off x="476250" y="2864275"/>
            <a:ext cx="8245360" cy="2816089"/>
          </a:xfrm>
          <a:prstGeom prst="rect">
            <a:avLst/>
          </a:prstGeom>
        </p:spPr>
      </p:pic>
    </p:spTree>
    <p:extLst>
      <p:ext uri="{BB962C8B-B14F-4D97-AF65-F5344CB8AC3E}">
        <p14:creationId xmlns:p14="http://schemas.microsoft.com/office/powerpoint/2010/main" val="2167255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Properties of waves</a:t>
            </a:r>
          </a:p>
          <a:p>
            <a:endParaRPr lang="en-US" dirty="0"/>
          </a:p>
          <a:p>
            <a:pPr lvl="1"/>
            <a:r>
              <a:rPr lang="en-US" dirty="0" smtClean="0"/>
              <a:t>Atmospheric waves have solutions similar to (our Physics I friend!!) the linear harmonic oscillator</a:t>
            </a:r>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2" name="Picture 1"/>
          <p:cNvPicPr>
            <a:picLocks noChangeAspect="1"/>
          </p:cNvPicPr>
          <p:nvPr/>
        </p:nvPicPr>
        <p:blipFill>
          <a:blip r:embed="rId2"/>
          <a:stretch>
            <a:fillRect/>
          </a:stretch>
        </p:blipFill>
        <p:spPr>
          <a:xfrm>
            <a:off x="2153727" y="3688836"/>
            <a:ext cx="4836545" cy="2389781"/>
          </a:xfrm>
          <a:prstGeom prst="rect">
            <a:avLst/>
          </a:prstGeom>
        </p:spPr>
      </p:pic>
    </p:spTree>
    <p:extLst>
      <p:ext uri="{BB962C8B-B14F-4D97-AF65-F5344CB8AC3E}">
        <p14:creationId xmlns:p14="http://schemas.microsoft.com/office/powerpoint/2010/main" val="25343714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p:txBody>
      </p:sp>
      <p:sp>
        <p:nvSpPr>
          <p:cNvPr id="8" name="TextBox 7"/>
          <p:cNvSpPr txBox="1"/>
          <p:nvPr/>
        </p:nvSpPr>
        <p:spPr>
          <a:xfrm>
            <a:off x="1124771" y="2267674"/>
            <a:ext cx="2934073" cy="461665"/>
          </a:xfrm>
          <a:prstGeom prst="rect">
            <a:avLst/>
          </a:prstGeom>
          <a:noFill/>
        </p:spPr>
        <p:txBody>
          <a:bodyPr wrap="none" rtlCol="0">
            <a:spAutoFit/>
          </a:bodyPr>
          <a:lstStyle/>
          <a:p>
            <a:r>
              <a:rPr lang="en-US" sz="2400" dirty="0" smtClean="0"/>
              <a:t>Inertia–Gravity Waves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pic>
        <p:nvPicPr>
          <p:cNvPr id="6" name="Picture 5"/>
          <p:cNvPicPr>
            <a:picLocks noChangeAspect="1"/>
          </p:cNvPicPr>
          <p:nvPr/>
        </p:nvPicPr>
        <p:blipFill>
          <a:blip r:embed="rId3"/>
          <a:stretch>
            <a:fillRect/>
          </a:stretch>
        </p:blipFill>
        <p:spPr>
          <a:xfrm>
            <a:off x="408137" y="2864275"/>
            <a:ext cx="8327725" cy="903209"/>
          </a:xfrm>
          <a:prstGeom prst="rect">
            <a:avLst/>
          </a:prstGeom>
        </p:spPr>
      </p:pic>
      <p:pic>
        <p:nvPicPr>
          <p:cNvPr id="7" name="Picture 6"/>
          <p:cNvPicPr>
            <a:picLocks noChangeAspect="1"/>
          </p:cNvPicPr>
          <p:nvPr/>
        </p:nvPicPr>
        <p:blipFill>
          <a:blip r:embed="rId4"/>
          <a:stretch>
            <a:fillRect/>
          </a:stretch>
        </p:blipFill>
        <p:spPr>
          <a:xfrm>
            <a:off x="408137" y="3666885"/>
            <a:ext cx="8231860" cy="2349609"/>
          </a:xfrm>
          <a:prstGeom prst="rect">
            <a:avLst/>
          </a:prstGeom>
        </p:spPr>
      </p:pic>
    </p:spTree>
    <p:extLst>
      <p:ext uri="{BB962C8B-B14F-4D97-AF65-F5344CB8AC3E}">
        <p14:creationId xmlns:p14="http://schemas.microsoft.com/office/powerpoint/2010/main" val="2316876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a:p>
                <a:endParaRPr lang="en-US" dirty="0" smtClean="0"/>
              </a:p>
              <a:p>
                <a:endParaRPr lang="en-US" dirty="0"/>
              </a:p>
              <a:p>
                <a:pPr lvl="1"/>
                <a:r>
                  <a:rPr lang="en-US" dirty="0" smtClean="0"/>
                  <a:t>(7.66) indicates that for vertical propagation to be possible (</a:t>
                </a:r>
                <a:r>
                  <a:rPr lang="en-US" dirty="0" smtClean="0">
                    <a:solidFill>
                      <a:srgbClr val="FF0000"/>
                    </a:solidFill>
                  </a:rPr>
                  <a:t>m real</a:t>
                </a:r>
                <a:r>
                  <a:rPr lang="en-US" dirty="0" smtClean="0"/>
                  <a:t>) the frequency must satisfy the inequality | </a:t>
                </a:r>
                <a:r>
                  <a:rPr lang="en-US" b="1" i="1" dirty="0" smtClean="0">
                    <a:latin typeface="Times New Roman" panose="02020603050405020304" pitchFamily="18" charset="0"/>
                    <a:cs typeface="Times New Roman" panose="02020603050405020304" pitchFamily="18" charset="0"/>
                  </a:rPr>
                  <a:t>f</a:t>
                </a:r>
                <a:r>
                  <a:rPr lang="en-US" dirty="0" smtClean="0"/>
                  <a:t> | &lt; |</a:t>
                </a:r>
                <a:r>
                  <a:rPr lang="en-US" b="1" i="1" dirty="0" smtClean="0">
                    <a:latin typeface="Times New Roman" panose="02020603050405020304" pitchFamily="18" charset="0"/>
                    <a:cs typeface="Times New Roman" panose="02020603050405020304" pitchFamily="18" charset="0"/>
                  </a:rPr>
                  <a:t>ν</a:t>
                </a:r>
                <a:r>
                  <a:rPr lang="en-US" dirty="0" smtClean="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smtClean="0"/>
                  <a:t> N</a:t>
                </a:r>
              </a:p>
              <a:p>
                <a:endParaRPr lang="en-US" dirty="0"/>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a:stretch>
              </a:blipFill>
            </p:spPr>
            <p:txBody>
              <a:bodyPr/>
              <a:lstStyle/>
              <a:p>
                <a:r>
                  <a:rPr lang="en-US">
                    <a:noFill/>
                  </a:rPr>
                  <a:t> </a:t>
                </a:r>
              </a:p>
            </p:txBody>
          </p:sp>
        </mc:Fallback>
      </mc:AlternateContent>
      <p:sp>
        <p:nvSpPr>
          <p:cNvPr id="8" name="TextBox 7"/>
          <p:cNvSpPr txBox="1"/>
          <p:nvPr/>
        </p:nvSpPr>
        <p:spPr>
          <a:xfrm>
            <a:off x="1124771" y="2267674"/>
            <a:ext cx="2934073" cy="461665"/>
          </a:xfrm>
          <a:prstGeom prst="rect">
            <a:avLst/>
          </a:prstGeom>
          <a:noFill/>
        </p:spPr>
        <p:txBody>
          <a:bodyPr wrap="none" rtlCol="0">
            <a:spAutoFit/>
          </a:bodyPr>
          <a:lstStyle/>
          <a:p>
            <a:r>
              <a:rPr lang="en-US" sz="2400" dirty="0" smtClean="0"/>
              <a:t>Inertia–Gravity Waves</a:t>
            </a:r>
            <a:endParaRPr lang="en-US" sz="2400" dirty="0"/>
          </a:p>
        </p:txBody>
      </p:sp>
      <p:pic>
        <p:nvPicPr>
          <p:cNvPr id="2" name="Picture 1"/>
          <p:cNvPicPr>
            <a:picLocks noChangeAspect="1"/>
          </p:cNvPicPr>
          <p:nvPr/>
        </p:nvPicPr>
        <p:blipFill>
          <a:blip r:embed="rId3"/>
          <a:stretch>
            <a:fillRect/>
          </a:stretch>
        </p:blipFill>
        <p:spPr>
          <a:xfrm>
            <a:off x="7038915" y="141001"/>
            <a:ext cx="1993441" cy="1549688"/>
          </a:xfrm>
          <a:prstGeom prst="rect">
            <a:avLst/>
          </a:prstGeom>
        </p:spPr>
      </p:pic>
      <p:pic>
        <p:nvPicPr>
          <p:cNvPr id="3" name="Picture 2"/>
          <p:cNvPicPr>
            <a:picLocks noChangeAspect="1"/>
          </p:cNvPicPr>
          <p:nvPr/>
        </p:nvPicPr>
        <p:blipFill>
          <a:blip r:embed="rId4"/>
          <a:stretch>
            <a:fillRect/>
          </a:stretch>
        </p:blipFill>
        <p:spPr>
          <a:xfrm>
            <a:off x="67993" y="2864275"/>
            <a:ext cx="9076007" cy="810713"/>
          </a:xfrm>
          <a:prstGeom prst="rect">
            <a:avLst/>
          </a:prstGeom>
        </p:spPr>
      </p:pic>
      <p:pic>
        <p:nvPicPr>
          <p:cNvPr id="10" name="Picture 9"/>
          <p:cNvPicPr>
            <a:picLocks noChangeAspect="1"/>
          </p:cNvPicPr>
          <p:nvPr/>
        </p:nvPicPr>
        <p:blipFill>
          <a:blip r:embed="rId5"/>
          <a:stretch>
            <a:fillRect/>
          </a:stretch>
        </p:blipFill>
        <p:spPr>
          <a:xfrm>
            <a:off x="410971" y="4876284"/>
            <a:ext cx="8322057" cy="1789802"/>
          </a:xfrm>
          <a:prstGeom prst="rect">
            <a:avLst/>
          </a:prstGeom>
        </p:spPr>
      </p:pic>
    </p:spTree>
    <p:extLst>
      <p:ext uri="{BB962C8B-B14F-4D97-AF65-F5344CB8AC3E}">
        <p14:creationId xmlns:p14="http://schemas.microsoft.com/office/powerpoint/2010/main" val="35931838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a:p>
            <a:endParaRPr lang="en-US" dirty="0" smtClean="0"/>
          </a:p>
          <a:p>
            <a:endParaRPr lang="en-US" dirty="0"/>
          </a:p>
          <a:p>
            <a:endParaRPr lang="en-US" dirty="0"/>
          </a:p>
        </p:txBody>
      </p:sp>
      <p:sp>
        <p:nvSpPr>
          <p:cNvPr id="8" name="TextBox 7"/>
          <p:cNvSpPr txBox="1"/>
          <p:nvPr/>
        </p:nvSpPr>
        <p:spPr>
          <a:xfrm>
            <a:off x="1124771" y="2267674"/>
            <a:ext cx="2934073" cy="461665"/>
          </a:xfrm>
          <a:prstGeom prst="rect">
            <a:avLst/>
          </a:prstGeom>
          <a:noFill/>
        </p:spPr>
        <p:txBody>
          <a:bodyPr wrap="none" rtlCol="0">
            <a:spAutoFit/>
          </a:bodyPr>
          <a:lstStyle/>
          <a:p>
            <a:r>
              <a:rPr lang="en-US" sz="2400" dirty="0" smtClean="0"/>
              <a:t>Inertia–Gravity Waves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pic>
        <p:nvPicPr>
          <p:cNvPr id="7" name="Picture 6"/>
          <p:cNvPicPr>
            <a:picLocks noChangeAspect="1"/>
          </p:cNvPicPr>
          <p:nvPr/>
        </p:nvPicPr>
        <p:blipFill>
          <a:blip r:embed="rId3"/>
          <a:stretch>
            <a:fillRect/>
          </a:stretch>
        </p:blipFill>
        <p:spPr>
          <a:xfrm>
            <a:off x="272419" y="2864275"/>
            <a:ext cx="8759937" cy="1290872"/>
          </a:xfrm>
          <a:prstGeom prst="rect">
            <a:avLst/>
          </a:prstGeom>
        </p:spPr>
      </p:pic>
      <p:sp>
        <p:nvSpPr>
          <p:cNvPr id="9" name="Rectangle 8"/>
          <p:cNvSpPr/>
          <p:nvPr/>
        </p:nvSpPr>
        <p:spPr>
          <a:xfrm>
            <a:off x="4239491" y="3807715"/>
            <a:ext cx="4792865" cy="34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2424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a:p>
            <a:endParaRPr lang="en-US" dirty="0" smtClean="0"/>
          </a:p>
          <a:p>
            <a:endParaRPr lang="en-US" dirty="0"/>
          </a:p>
          <a:p>
            <a:endParaRPr lang="en-US" dirty="0"/>
          </a:p>
        </p:txBody>
      </p:sp>
      <p:sp>
        <p:nvSpPr>
          <p:cNvPr id="8" name="TextBox 7"/>
          <p:cNvSpPr txBox="1"/>
          <p:nvPr/>
        </p:nvSpPr>
        <p:spPr>
          <a:xfrm>
            <a:off x="1124771" y="2267674"/>
            <a:ext cx="2934073" cy="461665"/>
          </a:xfrm>
          <a:prstGeom prst="rect">
            <a:avLst/>
          </a:prstGeom>
          <a:noFill/>
        </p:spPr>
        <p:txBody>
          <a:bodyPr wrap="none" rtlCol="0">
            <a:spAutoFit/>
          </a:bodyPr>
          <a:lstStyle/>
          <a:p>
            <a:r>
              <a:rPr lang="en-US" sz="2400" dirty="0" smtClean="0"/>
              <a:t>Inertia–Gravity Waves</a:t>
            </a:r>
            <a:endParaRPr lang="en-US" sz="2400" dirty="0"/>
          </a:p>
        </p:txBody>
      </p:sp>
      <p:pic>
        <p:nvPicPr>
          <p:cNvPr id="2" name="Picture 1"/>
          <p:cNvPicPr>
            <a:picLocks noChangeAspect="1"/>
          </p:cNvPicPr>
          <p:nvPr/>
        </p:nvPicPr>
        <p:blipFill>
          <a:blip r:embed="rId2"/>
          <a:stretch>
            <a:fillRect/>
          </a:stretch>
        </p:blipFill>
        <p:spPr>
          <a:xfrm>
            <a:off x="7038915" y="141001"/>
            <a:ext cx="1993441" cy="1549688"/>
          </a:xfrm>
          <a:prstGeom prst="rect">
            <a:avLst/>
          </a:prstGeom>
        </p:spPr>
      </p:pic>
      <p:pic>
        <p:nvPicPr>
          <p:cNvPr id="3" name="Picture 2"/>
          <p:cNvPicPr>
            <a:picLocks noChangeAspect="1"/>
          </p:cNvPicPr>
          <p:nvPr/>
        </p:nvPicPr>
        <p:blipFill>
          <a:blip r:embed="rId3"/>
          <a:stretch>
            <a:fillRect/>
          </a:stretch>
        </p:blipFill>
        <p:spPr>
          <a:xfrm>
            <a:off x="2053835" y="2729339"/>
            <a:ext cx="5036330" cy="3928089"/>
          </a:xfrm>
          <a:prstGeom prst="rect">
            <a:avLst/>
          </a:prstGeom>
        </p:spPr>
      </p:pic>
    </p:spTree>
    <p:extLst>
      <p:ext uri="{BB962C8B-B14F-4D97-AF65-F5344CB8AC3E}">
        <p14:creationId xmlns:p14="http://schemas.microsoft.com/office/powerpoint/2010/main" val="26705381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83134" y="5271983"/>
            <a:ext cx="6165381" cy="1530597"/>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Gravity waves modified by rotation</a:t>
            </a:r>
          </a:p>
          <a:p>
            <a:endParaRPr lang="en-US" dirty="0"/>
          </a:p>
          <a:p>
            <a:pPr lvl="1"/>
            <a:r>
              <a:rPr lang="en-US" dirty="0" smtClean="0"/>
              <a:t>Equations (7.68) also show that the horizontal velocity vector turns </a:t>
            </a:r>
            <a:r>
              <a:rPr lang="en-US" dirty="0" err="1" smtClean="0"/>
              <a:t>anticyclonically</a:t>
            </a:r>
            <a:r>
              <a:rPr lang="en-US" dirty="0" smtClean="0"/>
              <a:t> with height for waves with upward energy propagation (e. g., waves with m &lt; 0 and ν &lt; 0).</a:t>
            </a:r>
          </a:p>
          <a:p>
            <a:pPr lvl="1"/>
            <a:r>
              <a:rPr lang="en-US" dirty="0" smtClean="0"/>
              <a:t>The </a:t>
            </a:r>
            <a:r>
              <a:rPr lang="en-US" dirty="0" err="1" smtClean="0"/>
              <a:t>anticyclonic</a:t>
            </a:r>
            <a:r>
              <a:rPr lang="en-US" dirty="0" smtClean="0"/>
              <a:t> turning of the horizontal wind with height and time is a primary method for identifying inertia–gravity oscillations in meteorological data.</a:t>
            </a:r>
            <a:endParaRPr lang="en-US" dirty="0"/>
          </a:p>
          <a:p>
            <a:endParaRPr lang="en-US" dirty="0"/>
          </a:p>
        </p:txBody>
      </p:sp>
      <p:sp>
        <p:nvSpPr>
          <p:cNvPr id="8" name="TextBox 7"/>
          <p:cNvSpPr txBox="1"/>
          <p:nvPr/>
        </p:nvSpPr>
        <p:spPr>
          <a:xfrm>
            <a:off x="1124771" y="2267674"/>
            <a:ext cx="2934073" cy="461665"/>
          </a:xfrm>
          <a:prstGeom prst="rect">
            <a:avLst/>
          </a:prstGeom>
          <a:noFill/>
        </p:spPr>
        <p:txBody>
          <a:bodyPr wrap="none" rtlCol="0">
            <a:spAutoFit/>
          </a:bodyPr>
          <a:lstStyle/>
          <a:p>
            <a:r>
              <a:rPr lang="en-US" sz="2400" dirty="0" smtClean="0"/>
              <a:t>Inertia–Gravity Waves</a:t>
            </a:r>
            <a:endParaRPr lang="en-US" sz="2400" dirty="0"/>
          </a:p>
        </p:txBody>
      </p:sp>
      <p:pic>
        <p:nvPicPr>
          <p:cNvPr id="2" name="Picture 1"/>
          <p:cNvPicPr>
            <a:picLocks noChangeAspect="1"/>
          </p:cNvPicPr>
          <p:nvPr/>
        </p:nvPicPr>
        <p:blipFill>
          <a:blip r:embed="rId3"/>
          <a:stretch>
            <a:fillRect/>
          </a:stretch>
        </p:blipFill>
        <p:spPr>
          <a:xfrm>
            <a:off x="7038915" y="141001"/>
            <a:ext cx="1993441" cy="1549688"/>
          </a:xfrm>
          <a:prstGeom prst="rect">
            <a:avLst/>
          </a:prstGeom>
        </p:spPr>
      </p:pic>
    </p:spTree>
    <p:extLst>
      <p:ext uri="{BB962C8B-B14F-4D97-AF65-F5344CB8AC3E}">
        <p14:creationId xmlns:p14="http://schemas.microsoft.com/office/powerpoint/2010/main" val="36343664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Adjustment to geostrophic balance</a:t>
            </a:r>
          </a:p>
          <a:p>
            <a:endParaRPr lang="en-US" dirty="0" smtClean="0"/>
          </a:p>
          <a:p>
            <a:pPr lvl="1"/>
            <a:r>
              <a:rPr lang="en-US" dirty="0" smtClean="0"/>
              <a:t>Chapter 6 showed that synoptic-scale motions in </a:t>
            </a:r>
            <a:r>
              <a:rPr lang="en-US" dirty="0" err="1" smtClean="0"/>
              <a:t>midlatitudes</a:t>
            </a:r>
            <a:r>
              <a:rPr lang="en-US" dirty="0" smtClean="0"/>
              <a:t> are in approximate geostrophic balance. Departures from this balance can lead to the excitation of </a:t>
            </a:r>
            <a:r>
              <a:rPr lang="en-US" dirty="0" smtClean="0">
                <a:solidFill>
                  <a:srgbClr val="FF0000"/>
                </a:solidFill>
              </a:rPr>
              <a:t>inertia–gravity waves</a:t>
            </a:r>
            <a:r>
              <a:rPr lang="en-US" dirty="0" smtClean="0"/>
              <a:t>, which act to adjust the mass and momentum distributions so that the flow tends to return toward geostrophic balance.</a:t>
            </a:r>
          </a:p>
          <a:p>
            <a:pPr lvl="2"/>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2" name="Picture 1"/>
          <p:cNvPicPr>
            <a:picLocks noChangeAspect="1"/>
          </p:cNvPicPr>
          <p:nvPr/>
        </p:nvPicPr>
        <p:blipFill>
          <a:blip r:embed="rId2"/>
          <a:stretch>
            <a:fillRect/>
          </a:stretch>
        </p:blipFill>
        <p:spPr>
          <a:xfrm>
            <a:off x="6813702" y="104137"/>
            <a:ext cx="2222196" cy="1468125"/>
          </a:xfrm>
          <a:prstGeom prst="rect">
            <a:avLst/>
          </a:prstGeom>
        </p:spPr>
      </p:pic>
    </p:spTree>
    <p:extLst>
      <p:ext uri="{BB962C8B-B14F-4D97-AF65-F5344CB8AC3E}">
        <p14:creationId xmlns:p14="http://schemas.microsoft.com/office/powerpoint/2010/main" val="1681355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11179" y="2267674"/>
            <a:ext cx="6521642" cy="4441539"/>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Adjustment to geostrophic balance</a:t>
            </a:r>
          </a:p>
          <a:p>
            <a:endParaRPr lang="en-US" dirty="0" smtClean="0"/>
          </a:p>
          <a:p>
            <a:pPr lvl="2"/>
            <a:endParaRPr lang="en-US" dirty="0" smtClean="0"/>
          </a:p>
        </p:txBody>
      </p:sp>
      <p:pic>
        <p:nvPicPr>
          <p:cNvPr id="2" name="Picture 1"/>
          <p:cNvPicPr>
            <a:picLocks noChangeAspect="1"/>
          </p:cNvPicPr>
          <p:nvPr/>
        </p:nvPicPr>
        <p:blipFill>
          <a:blip r:embed="rId3"/>
          <a:stretch>
            <a:fillRect/>
          </a:stretch>
        </p:blipFill>
        <p:spPr>
          <a:xfrm>
            <a:off x="6813702" y="104137"/>
            <a:ext cx="2222196" cy="1468125"/>
          </a:xfrm>
          <a:prstGeom prst="rect">
            <a:avLst/>
          </a:prstGeom>
        </p:spPr>
      </p:pic>
    </p:spTree>
    <p:extLst>
      <p:ext uri="{BB962C8B-B14F-4D97-AF65-F5344CB8AC3E}">
        <p14:creationId xmlns:p14="http://schemas.microsoft.com/office/powerpoint/2010/main" val="40320648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99317" y="2864275"/>
            <a:ext cx="8145365" cy="2525143"/>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741430"/>
          </a:xfrm>
        </p:spPr>
        <p:txBody>
          <a:bodyPr>
            <a:normAutofit/>
          </a:bodyPr>
          <a:lstStyle/>
          <a:p>
            <a:r>
              <a:rPr lang="en-US" dirty="0" smtClean="0"/>
              <a:t>Adjustment to geostrophic balance</a:t>
            </a:r>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smtClean="0"/>
          </a:p>
          <a:p>
            <a:pPr lvl="1"/>
            <a:r>
              <a:rPr lang="en-US" dirty="0" smtClean="0"/>
              <a:t>This problem was first solved by Rossby in the 1930s and is often referred to as the </a:t>
            </a:r>
            <a:r>
              <a:rPr lang="en-US" dirty="0" smtClean="0">
                <a:solidFill>
                  <a:srgbClr val="FF0000"/>
                </a:solidFill>
              </a:rPr>
              <a:t>Rossby adjustment problem</a:t>
            </a:r>
            <a:r>
              <a:rPr lang="en-US" dirty="0" smtClean="0"/>
              <a:t>.</a:t>
            </a:r>
          </a:p>
          <a:p>
            <a:endParaRPr lang="en-US" dirty="0" smtClean="0"/>
          </a:p>
          <a:p>
            <a:pPr lvl="2"/>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2" name="Picture 1"/>
          <p:cNvPicPr>
            <a:picLocks noChangeAspect="1"/>
          </p:cNvPicPr>
          <p:nvPr/>
        </p:nvPicPr>
        <p:blipFill>
          <a:blip r:embed="rId3"/>
          <a:stretch>
            <a:fillRect/>
          </a:stretch>
        </p:blipFill>
        <p:spPr>
          <a:xfrm>
            <a:off x="6813702" y="104137"/>
            <a:ext cx="2222196" cy="1468125"/>
          </a:xfrm>
          <a:prstGeom prst="rect">
            <a:avLst/>
          </a:prstGeom>
        </p:spPr>
      </p:pic>
      <p:sp>
        <p:nvSpPr>
          <p:cNvPr id="10" name="Rectangle 9"/>
          <p:cNvSpPr/>
          <p:nvPr/>
        </p:nvSpPr>
        <p:spPr>
          <a:xfrm>
            <a:off x="512618" y="2864275"/>
            <a:ext cx="4627418" cy="30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9749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741430"/>
          </a:xfrm>
        </p:spPr>
        <p:txBody>
          <a:bodyPr>
            <a:normAutofit/>
          </a:bodyPr>
          <a:lstStyle/>
          <a:p>
            <a:r>
              <a:rPr lang="en-US" dirty="0" smtClean="0"/>
              <a:t>Adjustment to geostrophic balance</a:t>
            </a:r>
          </a:p>
          <a:p>
            <a:endParaRPr lang="en-US" dirty="0" smtClean="0"/>
          </a:p>
          <a:p>
            <a:pPr lvl="1"/>
            <a:r>
              <a:rPr lang="en-US" dirty="0" smtClean="0"/>
              <a:t>we consider an idealized shallow water system on a rotating plane with initial conditions</a:t>
            </a: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pPr lvl="2"/>
            <a:endParaRPr lang="en-US" dirty="0" smtClean="0"/>
          </a:p>
        </p:txBody>
      </p:sp>
      <p:sp>
        <p:nvSpPr>
          <p:cNvPr id="8" name="TextBox 7"/>
          <p:cNvSpPr txBox="1"/>
          <p:nvPr/>
        </p:nvSpPr>
        <p:spPr>
          <a:xfrm>
            <a:off x="1124771" y="2267674"/>
            <a:ext cx="1241878" cy="461665"/>
          </a:xfrm>
          <a:prstGeom prst="rect">
            <a:avLst/>
          </a:prstGeom>
          <a:noFill/>
        </p:spPr>
        <p:txBody>
          <a:bodyPr wrap="none" rtlCol="0">
            <a:spAutoFit/>
          </a:bodyPr>
          <a:lstStyle/>
          <a:p>
            <a:r>
              <a:rPr lang="en-US" sz="2400" dirty="0" smtClean="0"/>
              <a:t>Example</a:t>
            </a:r>
            <a:endParaRPr lang="en-US" sz="2400" dirty="0"/>
          </a:p>
        </p:txBody>
      </p:sp>
      <p:pic>
        <p:nvPicPr>
          <p:cNvPr id="2" name="Picture 1"/>
          <p:cNvPicPr>
            <a:picLocks noChangeAspect="1"/>
          </p:cNvPicPr>
          <p:nvPr/>
        </p:nvPicPr>
        <p:blipFill>
          <a:blip r:embed="rId2"/>
          <a:stretch>
            <a:fillRect/>
          </a:stretch>
        </p:blipFill>
        <p:spPr>
          <a:xfrm>
            <a:off x="6813702" y="104137"/>
            <a:ext cx="2222196" cy="1468125"/>
          </a:xfrm>
          <a:prstGeom prst="rect">
            <a:avLst/>
          </a:prstGeom>
        </p:spPr>
      </p:pic>
      <p:pic>
        <p:nvPicPr>
          <p:cNvPr id="3" name="Picture 2"/>
          <p:cNvPicPr>
            <a:picLocks noChangeAspect="1"/>
          </p:cNvPicPr>
          <p:nvPr/>
        </p:nvPicPr>
        <p:blipFill>
          <a:blip r:embed="rId3"/>
          <a:stretch>
            <a:fillRect/>
          </a:stretch>
        </p:blipFill>
        <p:spPr>
          <a:xfrm>
            <a:off x="478119" y="3557997"/>
            <a:ext cx="8187762" cy="1956112"/>
          </a:xfrm>
          <a:prstGeom prst="rect">
            <a:avLst/>
          </a:prstGeom>
        </p:spPr>
      </p:pic>
    </p:spTree>
    <p:extLst>
      <p:ext uri="{BB962C8B-B14F-4D97-AF65-F5344CB8AC3E}">
        <p14:creationId xmlns:p14="http://schemas.microsoft.com/office/powerpoint/2010/main" val="17233550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Adjustment to geostrophic balance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2"/>
            <a:endParaRPr lang="en-US" dirty="0" smtClean="0"/>
          </a:p>
        </p:txBody>
      </p:sp>
      <p:sp>
        <p:nvSpPr>
          <p:cNvPr id="8" name="TextBox 7"/>
          <p:cNvSpPr txBox="1"/>
          <p:nvPr/>
        </p:nvSpPr>
        <p:spPr>
          <a:xfrm>
            <a:off x="1124771" y="2267674"/>
            <a:ext cx="1241878" cy="461665"/>
          </a:xfrm>
          <a:prstGeom prst="rect">
            <a:avLst/>
          </a:prstGeom>
          <a:noFill/>
        </p:spPr>
        <p:txBody>
          <a:bodyPr wrap="none" rtlCol="0">
            <a:spAutoFit/>
          </a:bodyPr>
          <a:lstStyle/>
          <a:p>
            <a:r>
              <a:rPr lang="en-US" sz="2400" dirty="0" smtClean="0"/>
              <a:t>Example</a:t>
            </a:r>
            <a:endParaRPr lang="en-US" sz="2400" dirty="0"/>
          </a:p>
        </p:txBody>
      </p:sp>
      <p:pic>
        <p:nvPicPr>
          <p:cNvPr id="2" name="Picture 1"/>
          <p:cNvPicPr>
            <a:picLocks noChangeAspect="1"/>
          </p:cNvPicPr>
          <p:nvPr/>
        </p:nvPicPr>
        <p:blipFill>
          <a:blip r:embed="rId2"/>
          <a:stretch>
            <a:fillRect/>
          </a:stretch>
        </p:blipFill>
        <p:spPr>
          <a:xfrm>
            <a:off x="6813702" y="104137"/>
            <a:ext cx="2222196" cy="1468125"/>
          </a:xfrm>
          <a:prstGeom prst="rect">
            <a:avLst/>
          </a:prstGeom>
        </p:spPr>
      </p:pic>
      <p:pic>
        <p:nvPicPr>
          <p:cNvPr id="3" name="Picture 2"/>
          <p:cNvPicPr>
            <a:picLocks noChangeAspect="1"/>
          </p:cNvPicPr>
          <p:nvPr/>
        </p:nvPicPr>
        <p:blipFill>
          <a:blip r:embed="rId3"/>
          <a:stretch>
            <a:fillRect/>
          </a:stretch>
        </p:blipFill>
        <p:spPr>
          <a:xfrm>
            <a:off x="459341" y="2864275"/>
            <a:ext cx="8225318" cy="2788444"/>
          </a:xfrm>
          <a:prstGeom prst="rect">
            <a:avLst/>
          </a:prstGeom>
        </p:spPr>
      </p:pic>
    </p:spTree>
    <p:extLst>
      <p:ext uri="{BB962C8B-B14F-4D97-AF65-F5344CB8AC3E}">
        <p14:creationId xmlns:p14="http://schemas.microsoft.com/office/powerpoint/2010/main" val="2204182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Properties of waves</a:t>
            </a:r>
          </a:p>
          <a:p>
            <a:endParaRPr lang="en-US" dirty="0" smtClean="0"/>
          </a:p>
          <a:p>
            <a:pPr lvl="1"/>
            <a:r>
              <a:rPr lang="en-US" dirty="0" smtClean="0"/>
              <a:t>the period, or time required to execute a single oscillation, is independent of the amplitude of the oscillation</a:t>
            </a:r>
            <a:endParaRPr lang="en-US" dirty="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7521160" y="218316"/>
            <a:ext cx="1515794" cy="1472373"/>
          </a:xfrm>
          <a:prstGeom prst="rect">
            <a:avLst/>
          </a:prstGeom>
        </p:spPr>
      </p:pic>
      <p:pic>
        <p:nvPicPr>
          <p:cNvPr id="7" name="Picture 6"/>
          <p:cNvPicPr>
            <a:picLocks noChangeAspect="1"/>
          </p:cNvPicPr>
          <p:nvPr/>
        </p:nvPicPr>
        <p:blipFill>
          <a:blip r:embed="rId3"/>
          <a:stretch>
            <a:fillRect/>
          </a:stretch>
        </p:blipFill>
        <p:spPr>
          <a:xfrm>
            <a:off x="1500140" y="3796949"/>
            <a:ext cx="6143720" cy="2822063"/>
          </a:xfrm>
          <a:prstGeom prst="rect">
            <a:avLst/>
          </a:prstGeom>
        </p:spPr>
      </p:pic>
      <p:sp>
        <p:nvSpPr>
          <p:cNvPr id="9" name="Rectangle 8"/>
          <p:cNvSpPr/>
          <p:nvPr/>
        </p:nvSpPr>
        <p:spPr>
          <a:xfrm>
            <a:off x="1500140" y="3796949"/>
            <a:ext cx="5371715" cy="2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62939" y="6373091"/>
            <a:ext cx="4780921" cy="24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562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351338"/>
              </a:xfrm>
            </p:spPr>
            <p:txBody>
              <a:bodyPr/>
              <a:lstStyle/>
              <a:p>
                <a:r>
                  <a:rPr lang="en-US" dirty="0" smtClean="0"/>
                  <a:t>Adjustment to geostrophic balance</a:t>
                </a:r>
              </a:p>
              <a:p>
                <a:endParaRPr lang="en-US" dirty="0"/>
              </a:p>
              <a:p>
                <a:pPr lvl="1"/>
                <a:r>
                  <a:rPr lang="en-US" dirty="0" smtClean="0">
                    <a:latin typeface="Times New Roman" panose="02020603050405020304" pitchFamily="18" charset="0"/>
                    <a:cs typeface="Times New Roman" panose="02020603050405020304" pitchFamily="18" charset="0"/>
                  </a:rPr>
                  <a:t>λ</a:t>
                </a:r>
                <a:r>
                  <a:rPr lang="en-US" baseline="-25000" dirty="0" smtClean="0">
                    <a:latin typeface="Times New Roman" panose="02020603050405020304" pitchFamily="18" charset="0"/>
                    <a:cs typeface="Times New Roman" panose="02020603050405020304" pitchFamily="18" charset="0"/>
                  </a:rPr>
                  <a:t>R</a:t>
                </a:r>
                <a:r>
                  <a:rPr lang="en-US" dirty="0" smtClean="0"/>
                  <a:t> </a:t>
                </a:r>
                <a:r>
                  <a:rPr lang="en-US" dirty="0" smtClean="0">
                    <a:latin typeface="Vivaldi" panose="03020602050506090804" pitchFamily="66" charset="0"/>
                  </a:rPr>
                  <a:t>≡</a:t>
                </a:r>
                <a:r>
                  <a:rPr lang="en-US" dirty="0" smtClean="0"/>
                  <a:t> </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𝑓</m:t>
                        </m:r>
                      </m:e>
                      <m:sub>
                        <m:r>
                          <a:rPr lang="en-US" b="0" i="1" dirty="0" smtClean="0">
                            <a:latin typeface="Cambria Math" panose="02040503050406030204" pitchFamily="18" charset="0"/>
                          </a:rPr>
                          <m:t>0</m:t>
                        </m:r>
                      </m:sub>
                      <m:sup>
                        <m:r>
                          <a:rPr lang="en-US" b="0" i="1" dirty="0" smtClean="0">
                            <a:latin typeface="Cambria Math" panose="02040503050406030204" pitchFamily="18" charset="0"/>
                          </a:rPr>
                          <m:t>−</m:t>
                        </m:r>
                        <m:r>
                          <a:rPr lang="en-US" b="0" i="1" dirty="0" smtClean="0">
                            <a:latin typeface="Cambria Math" panose="02040503050406030204" pitchFamily="18" charset="0"/>
                          </a:rPr>
                          <m:t>1</m:t>
                        </m:r>
                      </m:sup>
                    </m:sSubSup>
                    <m:rad>
                      <m:radPr>
                        <m:degHide m:val="on"/>
                        <m:ctrlPr>
                          <a:rPr lang="en-US" i="1" dirty="0" smtClean="0">
                            <a:latin typeface="Cambria Math" panose="02040503050406030204" pitchFamily="18" charset="0"/>
                          </a:rPr>
                        </m:ctrlPr>
                      </m:radPr>
                      <m:deg/>
                      <m:e>
                        <m:r>
                          <a:rPr lang="en-US" i="1" dirty="0" smtClean="0">
                            <a:latin typeface="Cambria Math" panose="02040503050406030204" pitchFamily="18" charset="0"/>
                          </a:rPr>
                          <m:t>𝑔𝐻</m:t>
                        </m:r>
                      </m:e>
                    </m:rad>
                  </m:oMath>
                </a14:m>
                <a:r>
                  <a:rPr lang="en-US" dirty="0" smtClean="0"/>
                  <a:t> is the Rossby </a:t>
                </a:r>
                <a:r>
                  <a:rPr lang="en-US" i="1" dirty="0" smtClean="0">
                    <a:solidFill>
                      <a:srgbClr val="FF0000"/>
                    </a:solidFill>
                  </a:rPr>
                  <a:t>radius of deformation</a:t>
                </a:r>
                <a:endParaRPr lang="en-US" i="1" dirty="0" smtClean="0"/>
              </a:p>
              <a:p>
                <a:pPr lvl="2"/>
                <a:r>
                  <a:rPr lang="en-US" dirty="0" smtClean="0"/>
                  <a:t>may be interpreted as the horizontal length scale over which the height field adjusts during the approach to geostrophic equilibrium</a:t>
                </a:r>
              </a:p>
              <a:p>
                <a:pPr lvl="2"/>
                <a:r>
                  <a:rPr lang="en-US" dirty="0" smtClean="0"/>
                  <a:t>for |x|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smtClean="0"/>
                  <a:t> </a:t>
                </a:r>
                <a:r>
                  <a:rPr lang="en-US" dirty="0" smtClean="0">
                    <a:latin typeface="Times New Roman" panose="02020603050405020304" pitchFamily="18" charset="0"/>
                    <a:cs typeface="Times New Roman" panose="02020603050405020304" pitchFamily="18" charset="0"/>
                  </a:rPr>
                  <a:t>λ</a:t>
                </a:r>
                <a:r>
                  <a:rPr lang="en-US" baseline="-25000" dirty="0" smtClean="0">
                    <a:latin typeface="Times New Roman" panose="02020603050405020304" pitchFamily="18" charset="0"/>
                    <a:cs typeface="Times New Roman" panose="02020603050405020304" pitchFamily="18" charset="0"/>
                  </a:rPr>
                  <a:t>R </a:t>
                </a:r>
                <a:r>
                  <a:rPr lang="en-US" dirty="0" smtClean="0"/>
                  <a:t>the original h’ remains unchanged</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2"/>
                <a:endParaRPr lang="en-US" dirty="0" smtClean="0"/>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a:stretch>
              </a:blipFill>
            </p:spPr>
            <p:txBody>
              <a:bodyPr/>
              <a:lstStyle/>
              <a:p>
                <a:r>
                  <a:rPr lang="en-US">
                    <a:noFill/>
                  </a:rPr>
                  <a:t> </a:t>
                </a:r>
              </a:p>
            </p:txBody>
          </p:sp>
        </mc:Fallback>
      </mc:AlternateContent>
      <p:sp>
        <p:nvSpPr>
          <p:cNvPr id="8" name="TextBox 7"/>
          <p:cNvSpPr txBox="1"/>
          <p:nvPr/>
        </p:nvSpPr>
        <p:spPr>
          <a:xfrm>
            <a:off x="1124771" y="2267674"/>
            <a:ext cx="1241878" cy="461665"/>
          </a:xfrm>
          <a:prstGeom prst="rect">
            <a:avLst/>
          </a:prstGeom>
          <a:noFill/>
        </p:spPr>
        <p:txBody>
          <a:bodyPr wrap="none" rtlCol="0">
            <a:spAutoFit/>
          </a:bodyPr>
          <a:lstStyle/>
          <a:p>
            <a:r>
              <a:rPr lang="en-US" sz="2400" dirty="0" smtClean="0"/>
              <a:t>Example</a:t>
            </a:r>
            <a:endParaRPr lang="en-US" sz="2400" dirty="0"/>
          </a:p>
        </p:txBody>
      </p:sp>
      <p:pic>
        <p:nvPicPr>
          <p:cNvPr id="2" name="Picture 1"/>
          <p:cNvPicPr>
            <a:picLocks noChangeAspect="1"/>
          </p:cNvPicPr>
          <p:nvPr/>
        </p:nvPicPr>
        <p:blipFill>
          <a:blip r:embed="rId3"/>
          <a:stretch>
            <a:fillRect/>
          </a:stretch>
        </p:blipFill>
        <p:spPr>
          <a:xfrm>
            <a:off x="6813702" y="104137"/>
            <a:ext cx="2222196" cy="1468125"/>
          </a:xfrm>
          <a:prstGeom prst="rect">
            <a:avLst/>
          </a:prstGeom>
        </p:spPr>
      </p:pic>
      <p:pic>
        <p:nvPicPr>
          <p:cNvPr id="6" name="Picture 5"/>
          <p:cNvPicPr>
            <a:picLocks noChangeAspect="1"/>
          </p:cNvPicPr>
          <p:nvPr/>
        </p:nvPicPr>
        <p:blipFill>
          <a:blip r:embed="rId4"/>
          <a:stretch>
            <a:fillRect/>
          </a:stretch>
        </p:blipFill>
        <p:spPr>
          <a:xfrm>
            <a:off x="341504" y="4741557"/>
            <a:ext cx="8460992" cy="1340592"/>
          </a:xfrm>
          <a:prstGeom prst="rect">
            <a:avLst/>
          </a:prstGeom>
        </p:spPr>
      </p:pic>
    </p:spTree>
    <p:extLst>
      <p:ext uri="{BB962C8B-B14F-4D97-AF65-F5344CB8AC3E}">
        <p14:creationId xmlns:p14="http://schemas.microsoft.com/office/powerpoint/2010/main" val="10575463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Adjustment to geostrophic balance</a:t>
            </a:r>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2"/>
            <a:endParaRPr lang="en-US" dirty="0" smtClean="0"/>
          </a:p>
        </p:txBody>
      </p:sp>
      <p:sp>
        <p:nvSpPr>
          <p:cNvPr id="8" name="TextBox 7"/>
          <p:cNvSpPr txBox="1"/>
          <p:nvPr/>
        </p:nvSpPr>
        <p:spPr>
          <a:xfrm>
            <a:off x="1124771" y="2267674"/>
            <a:ext cx="1241878" cy="461665"/>
          </a:xfrm>
          <a:prstGeom prst="rect">
            <a:avLst/>
          </a:prstGeom>
          <a:noFill/>
        </p:spPr>
        <p:txBody>
          <a:bodyPr wrap="none" rtlCol="0">
            <a:spAutoFit/>
          </a:bodyPr>
          <a:lstStyle/>
          <a:p>
            <a:r>
              <a:rPr lang="en-US" sz="2400" dirty="0" smtClean="0"/>
              <a:t>Example</a:t>
            </a:r>
            <a:endParaRPr lang="en-US" sz="2400" dirty="0"/>
          </a:p>
        </p:txBody>
      </p:sp>
      <p:pic>
        <p:nvPicPr>
          <p:cNvPr id="2" name="Picture 1"/>
          <p:cNvPicPr>
            <a:picLocks noChangeAspect="1"/>
          </p:cNvPicPr>
          <p:nvPr/>
        </p:nvPicPr>
        <p:blipFill>
          <a:blip r:embed="rId2"/>
          <a:stretch>
            <a:fillRect/>
          </a:stretch>
        </p:blipFill>
        <p:spPr>
          <a:xfrm>
            <a:off x="6813702" y="104137"/>
            <a:ext cx="2222196" cy="1468125"/>
          </a:xfrm>
          <a:prstGeom prst="rect">
            <a:avLst/>
          </a:prstGeom>
        </p:spPr>
      </p:pic>
      <p:pic>
        <p:nvPicPr>
          <p:cNvPr id="3" name="Picture 2"/>
          <p:cNvPicPr>
            <a:picLocks noChangeAspect="1"/>
          </p:cNvPicPr>
          <p:nvPr/>
        </p:nvPicPr>
        <p:blipFill>
          <a:blip r:embed="rId3"/>
          <a:stretch>
            <a:fillRect/>
          </a:stretch>
        </p:blipFill>
        <p:spPr>
          <a:xfrm>
            <a:off x="628650" y="2864275"/>
            <a:ext cx="4084920" cy="1647563"/>
          </a:xfrm>
          <a:prstGeom prst="rect">
            <a:avLst/>
          </a:prstGeom>
        </p:spPr>
      </p:pic>
      <p:pic>
        <p:nvPicPr>
          <p:cNvPr id="7" name="Picture 6"/>
          <p:cNvPicPr>
            <a:picLocks noChangeAspect="1"/>
          </p:cNvPicPr>
          <p:nvPr/>
        </p:nvPicPr>
        <p:blipFill>
          <a:blip r:embed="rId4"/>
          <a:stretch>
            <a:fillRect/>
          </a:stretch>
        </p:blipFill>
        <p:spPr>
          <a:xfrm>
            <a:off x="4738562" y="2864275"/>
            <a:ext cx="4150279" cy="1614938"/>
          </a:xfrm>
          <a:prstGeom prst="rect">
            <a:avLst/>
          </a:prstGeom>
        </p:spPr>
      </p:pic>
      <p:pic>
        <p:nvPicPr>
          <p:cNvPr id="9" name="Picture 8"/>
          <p:cNvPicPr>
            <a:picLocks noChangeAspect="1"/>
          </p:cNvPicPr>
          <p:nvPr/>
        </p:nvPicPr>
        <p:blipFill>
          <a:blip r:embed="rId5"/>
          <a:stretch>
            <a:fillRect/>
          </a:stretch>
        </p:blipFill>
        <p:spPr>
          <a:xfrm>
            <a:off x="614811" y="4646774"/>
            <a:ext cx="7914377" cy="756499"/>
          </a:xfrm>
          <a:prstGeom prst="rect">
            <a:avLst/>
          </a:prstGeom>
        </p:spPr>
      </p:pic>
    </p:spTree>
    <p:extLst>
      <p:ext uri="{BB962C8B-B14F-4D97-AF65-F5344CB8AC3E}">
        <p14:creationId xmlns:p14="http://schemas.microsoft.com/office/powerpoint/2010/main" val="41548099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351338"/>
              </a:xfrm>
            </p:spPr>
            <p:txBody>
              <a:bodyPr/>
              <a:lstStyle/>
              <a:p>
                <a:r>
                  <a:rPr lang="en-US" dirty="0" smtClean="0"/>
                  <a:t>Adjustment to geostrophic balance</a:t>
                </a:r>
              </a:p>
              <a:p>
                <a:endParaRPr lang="en-US" dirty="0"/>
              </a:p>
              <a:p>
                <a:endParaRPr lang="en-US" dirty="0" smtClean="0"/>
              </a:p>
              <a:p>
                <a:endParaRPr lang="en-US" dirty="0"/>
              </a:p>
              <a:p>
                <a:endParaRPr lang="en-US" dirty="0" smtClean="0"/>
              </a:p>
              <a:p>
                <a:endParaRPr lang="en-US" dirty="0"/>
              </a:p>
              <a:p>
                <a:pPr lvl="1"/>
                <a:r>
                  <a:rPr lang="en-US" dirty="0" smtClean="0"/>
                  <a:t>Non-rotating case ( </a:t>
                </a:r>
                <a:r>
                  <a:rPr lang="en-US" dirty="0" smtClean="0">
                    <a:latin typeface="Times New Roman" panose="02020603050405020304" pitchFamily="18" charset="0"/>
                    <a:cs typeface="Times New Roman" panose="02020603050405020304" pitchFamily="18" charset="0"/>
                  </a:rPr>
                  <a:t>λ</a:t>
                </a:r>
                <a:r>
                  <a:rPr lang="en-US" baseline="-25000" dirty="0" smtClean="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 =&gt;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smtClean="0"/>
                  <a:t> ); </a:t>
                </a:r>
                <a:r>
                  <a:rPr lang="en-US" dirty="0"/>
                  <a:t>infinite energy </a:t>
                </a:r>
                <a:r>
                  <a:rPr lang="en-US" dirty="0" smtClean="0"/>
                  <a:t>release</a:t>
                </a:r>
              </a:p>
              <a:p>
                <a:pPr lvl="1"/>
                <a:r>
                  <a:rPr lang="en-US" dirty="0" smtClean="0"/>
                  <a:t>Rotating case…kinetic energy in the steady-state per unit length is</a:t>
                </a:r>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2"/>
                <a:endParaRPr lang="en-US" dirty="0" smtClean="0"/>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r="-1932"/>
                </a:stretch>
              </a:blipFill>
            </p:spPr>
            <p:txBody>
              <a:bodyPr/>
              <a:lstStyle/>
              <a:p>
                <a:r>
                  <a:rPr lang="en-US">
                    <a:noFill/>
                  </a:rPr>
                  <a:t> </a:t>
                </a:r>
              </a:p>
            </p:txBody>
          </p:sp>
        </mc:Fallback>
      </mc:AlternateContent>
      <p:sp>
        <p:nvSpPr>
          <p:cNvPr id="8" name="TextBox 7"/>
          <p:cNvSpPr txBox="1"/>
          <p:nvPr/>
        </p:nvSpPr>
        <p:spPr>
          <a:xfrm>
            <a:off x="1124770" y="2267674"/>
            <a:ext cx="7404417" cy="830997"/>
          </a:xfrm>
          <a:prstGeom prst="rect">
            <a:avLst/>
          </a:prstGeom>
          <a:noFill/>
        </p:spPr>
        <p:txBody>
          <a:bodyPr wrap="square" rtlCol="0">
            <a:spAutoFit/>
          </a:bodyPr>
          <a:lstStyle/>
          <a:p>
            <a:r>
              <a:rPr lang="en-US" sz="2400" dirty="0" smtClean="0"/>
              <a:t>Example; amount of energy dispersed by gravity waves during the adjustment process</a:t>
            </a:r>
            <a:endParaRPr lang="en-US" sz="2400" dirty="0"/>
          </a:p>
        </p:txBody>
      </p:sp>
      <p:pic>
        <p:nvPicPr>
          <p:cNvPr id="2" name="Picture 1"/>
          <p:cNvPicPr>
            <a:picLocks noChangeAspect="1"/>
          </p:cNvPicPr>
          <p:nvPr/>
        </p:nvPicPr>
        <p:blipFill>
          <a:blip r:embed="rId3"/>
          <a:stretch>
            <a:fillRect/>
          </a:stretch>
        </p:blipFill>
        <p:spPr>
          <a:xfrm>
            <a:off x="6813702" y="104137"/>
            <a:ext cx="2222196" cy="1468125"/>
          </a:xfrm>
          <a:prstGeom prst="rect">
            <a:avLst/>
          </a:prstGeom>
        </p:spPr>
      </p:pic>
      <p:pic>
        <p:nvPicPr>
          <p:cNvPr id="6" name="Picture 5"/>
          <p:cNvPicPr>
            <a:picLocks noChangeAspect="1"/>
          </p:cNvPicPr>
          <p:nvPr/>
        </p:nvPicPr>
        <p:blipFill>
          <a:blip r:embed="rId4"/>
          <a:stretch>
            <a:fillRect/>
          </a:stretch>
        </p:blipFill>
        <p:spPr>
          <a:xfrm>
            <a:off x="612850" y="3233607"/>
            <a:ext cx="7902500" cy="417008"/>
          </a:xfrm>
          <a:prstGeom prst="rect">
            <a:avLst/>
          </a:prstGeom>
        </p:spPr>
      </p:pic>
      <p:pic>
        <p:nvPicPr>
          <p:cNvPr id="10" name="Picture 9"/>
          <p:cNvPicPr>
            <a:picLocks noChangeAspect="1"/>
          </p:cNvPicPr>
          <p:nvPr/>
        </p:nvPicPr>
        <p:blipFill>
          <a:blip r:embed="rId5"/>
          <a:stretch>
            <a:fillRect/>
          </a:stretch>
        </p:blipFill>
        <p:spPr>
          <a:xfrm>
            <a:off x="1008485" y="3787098"/>
            <a:ext cx="7636985" cy="868589"/>
          </a:xfrm>
          <a:prstGeom prst="rect">
            <a:avLst/>
          </a:prstGeom>
        </p:spPr>
      </p:pic>
    </p:spTree>
    <p:extLst>
      <p:ext uri="{BB962C8B-B14F-4D97-AF65-F5344CB8AC3E}">
        <p14:creationId xmlns:p14="http://schemas.microsoft.com/office/powerpoint/2010/main" val="24143041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0108" y="4001294"/>
            <a:ext cx="7813739" cy="877583"/>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4"/>
            <a:ext cx="7886700" cy="4824557"/>
          </a:xfrm>
        </p:spPr>
        <p:txBody>
          <a:bodyPr>
            <a:normAutofit/>
          </a:bodyPr>
          <a:lstStyle/>
          <a:p>
            <a:r>
              <a:rPr lang="en-US" dirty="0" smtClean="0"/>
              <a:t>Adjustment to geostrophic balance</a:t>
            </a:r>
          </a:p>
          <a:p>
            <a:endParaRPr lang="en-US" dirty="0"/>
          </a:p>
          <a:p>
            <a:endParaRPr lang="en-US" dirty="0" smtClean="0"/>
          </a:p>
          <a:p>
            <a:pPr lvl="1"/>
            <a:r>
              <a:rPr lang="en-US" dirty="0" smtClean="0"/>
              <a:t>Rotating case…kinetic energy in the steady-state per unit length is</a:t>
            </a:r>
          </a:p>
          <a:p>
            <a:pPr lvl="1"/>
            <a:endParaRPr lang="en-US" dirty="0"/>
          </a:p>
          <a:p>
            <a:pPr lvl="1"/>
            <a:endParaRPr lang="en-US" dirty="0" smtClean="0"/>
          </a:p>
          <a:p>
            <a:pPr marL="457200" lvl="1" indent="0">
              <a:buNone/>
            </a:pPr>
            <a:endParaRPr lang="en-US" dirty="0" smtClean="0"/>
          </a:p>
          <a:p>
            <a:pPr marL="457200" lvl="1" indent="0">
              <a:buNone/>
            </a:pPr>
            <a:r>
              <a:rPr lang="en-US" dirty="0" smtClean="0"/>
              <a:t>a finite amount of potential energy is released, but only </a:t>
            </a:r>
            <a:r>
              <a:rPr lang="en-US" dirty="0" smtClean="0">
                <a:solidFill>
                  <a:srgbClr val="FF0000"/>
                </a:solidFill>
              </a:rPr>
              <a:t>one-third</a:t>
            </a:r>
            <a:r>
              <a:rPr lang="en-US" dirty="0" smtClean="0"/>
              <a:t> of the potential energy released goes into the steady geostrophic mode. The remaining </a:t>
            </a:r>
            <a:r>
              <a:rPr lang="en-US" dirty="0" smtClean="0">
                <a:solidFill>
                  <a:srgbClr val="FF0000"/>
                </a:solidFill>
              </a:rPr>
              <a:t>two-thirds</a:t>
            </a:r>
            <a:r>
              <a:rPr lang="en-US" dirty="0" smtClean="0"/>
              <a:t> is radiated away in the form of inertia–gravity waves.</a:t>
            </a:r>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lvl="2"/>
            <a:endParaRPr lang="en-US" dirty="0" smtClean="0"/>
          </a:p>
        </p:txBody>
      </p:sp>
      <p:sp>
        <p:nvSpPr>
          <p:cNvPr id="8" name="TextBox 7"/>
          <p:cNvSpPr txBox="1"/>
          <p:nvPr/>
        </p:nvSpPr>
        <p:spPr>
          <a:xfrm>
            <a:off x="1124770" y="2267674"/>
            <a:ext cx="7404417" cy="830997"/>
          </a:xfrm>
          <a:prstGeom prst="rect">
            <a:avLst/>
          </a:prstGeom>
          <a:noFill/>
        </p:spPr>
        <p:txBody>
          <a:bodyPr wrap="square" rtlCol="0">
            <a:spAutoFit/>
          </a:bodyPr>
          <a:lstStyle/>
          <a:p>
            <a:r>
              <a:rPr lang="en-US" sz="2400" dirty="0" smtClean="0"/>
              <a:t>Example; amount of energy dispersed by gravity waves during the adjustment process</a:t>
            </a:r>
            <a:endParaRPr lang="en-US" sz="2400" dirty="0"/>
          </a:p>
        </p:txBody>
      </p:sp>
      <p:pic>
        <p:nvPicPr>
          <p:cNvPr id="2" name="Picture 1"/>
          <p:cNvPicPr>
            <a:picLocks noChangeAspect="1"/>
          </p:cNvPicPr>
          <p:nvPr/>
        </p:nvPicPr>
        <p:blipFill>
          <a:blip r:embed="rId3"/>
          <a:stretch>
            <a:fillRect/>
          </a:stretch>
        </p:blipFill>
        <p:spPr>
          <a:xfrm>
            <a:off x="6813702" y="104137"/>
            <a:ext cx="2222196" cy="1468125"/>
          </a:xfrm>
          <a:prstGeom prst="rect">
            <a:avLst/>
          </a:prstGeom>
        </p:spPr>
      </p:pic>
    </p:spTree>
    <p:extLst>
      <p:ext uri="{BB962C8B-B14F-4D97-AF65-F5344CB8AC3E}">
        <p14:creationId xmlns:p14="http://schemas.microsoft.com/office/powerpoint/2010/main" val="11204403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4"/>
            <a:ext cx="7886700" cy="4824557"/>
          </a:xfrm>
        </p:spPr>
        <p:txBody>
          <a:bodyPr>
            <a:normAutofit/>
          </a:bodyPr>
          <a:lstStyle/>
          <a:p>
            <a:r>
              <a:rPr lang="en-US" dirty="0" smtClean="0"/>
              <a:t>Adjustment to geostrophic balance</a:t>
            </a:r>
          </a:p>
          <a:p>
            <a:endParaRPr lang="en-US" dirty="0"/>
          </a:p>
          <a:p>
            <a:pPr lvl="1"/>
            <a:r>
              <a:rPr lang="en-US" dirty="0" smtClean="0"/>
              <a:t>it is difficult to extract the potential energy of a rotating fluid</a:t>
            </a:r>
          </a:p>
          <a:p>
            <a:pPr lvl="1"/>
            <a:r>
              <a:rPr lang="en-US" dirty="0" smtClean="0"/>
              <a:t>conservation of potential vorticity allows one to determine the steady-state </a:t>
            </a:r>
            <a:r>
              <a:rPr lang="en-US" dirty="0" err="1" smtClean="0"/>
              <a:t>geostrophically</a:t>
            </a:r>
            <a:r>
              <a:rPr lang="en-US" dirty="0" smtClean="0"/>
              <a:t> adjusted velocity and height fields without carrying out a time integration</a:t>
            </a:r>
          </a:p>
          <a:p>
            <a:pPr lvl="1"/>
            <a:r>
              <a:rPr lang="en-US" dirty="0" smtClean="0"/>
              <a:t>the length scale for the steady solution is the Rossby radius [</a:t>
            </a:r>
            <a:r>
              <a:rPr lang="en-US" dirty="0" smtClean="0">
                <a:latin typeface="Times New Roman" panose="02020603050405020304" pitchFamily="18" charset="0"/>
                <a:cs typeface="Times New Roman" panose="02020603050405020304" pitchFamily="18" charset="0"/>
              </a:rPr>
              <a:t>λ</a:t>
            </a:r>
            <a:r>
              <a:rPr lang="en-US" baseline="-25000" dirty="0" smtClean="0">
                <a:latin typeface="Times New Roman" panose="02020603050405020304" pitchFamily="18" charset="0"/>
                <a:cs typeface="Times New Roman" panose="02020603050405020304" pitchFamily="18" charset="0"/>
              </a:rPr>
              <a:t>R</a:t>
            </a:r>
            <a:r>
              <a:rPr lang="en-US" dirty="0" smtClean="0"/>
              <a:t>]</a:t>
            </a:r>
            <a:endParaRPr lang="en-US" dirty="0"/>
          </a:p>
          <a:p>
            <a:endParaRPr lang="en-US" dirty="0" smtClean="0"/>
          </a:p>
          <a:p>
            <a:endParaRPr lang="en-US" dirty="0"/>
          </a:p>
          <a:p>
            <a:endParaRPr lang="en-US" dirty="0" smtClean="0"/>
          </a:p>
          <a:p>
            <a:endParaRPr lang="en-US" dirty="0" smtClean="0"/>
          </a:p>
          <a:p>
            <a:pPr lvl="2"/>
            <a:endParaRPr lang="en-US" dirty="0" smtClean="0"/>
          </a:p>
        </p:txBody>
      </p:sp>
      <p:sp>
        <p:nvSpPr>
          <p:cNvPr id="8" name="TextBox 7"/>
          <p:cNvSpPr txBox="1"/>
          <p:nvPr/>
        </p:nvSpPr>
        <p:spPr>
          <a:xfrm>
            <a:off x="1124770" y="2267674"/>
            <a:ext cx="7404417" cy="461665"/>
          </a:xfrm>
          <a:prstGeom prst="rect">
            <a:avLst/>
          </a:prstGeom>
          <a:noFill/>
        </p:spPr>
        <p:txBody>
          <a:bodyPr wrap="square" rtlCol="0">
            <a:spAutoFit/>
          </a:bodyPr>
          <a:lstStyle/>
          <a:p>
            <a:r>
              <a:rPr lang="en-US" sz="2400" dirty="0" smtClean="0"/>
              <a:t>Summary </a:t>
            </a:r>
            <a:endParaRPr lang="en-US" sz="2400" dirty="0"/>
          </a:p>
        </p:txBody>
      </p:sp>
      <p:pic>
        <p:nvPicPr>
          <p:cNvPr id="2" name="Picture 1"/>
          <p:cNvPicPr>
            <a:picLocks noChangeAspect="1"/>
          </p:cNvPicPr>
          <p:nvPr/>
        </p:nvPicPr>
        <p:blipFill>
          <a:blip r:embed="rId2"/>
          <a:stretch>
            <a:fillRect/>
          </a:stretch>
        </p:blipFill>
        <p:spPr>
          <a:xfrm>
            <a:off x="6813702" y="104137"/>
            <a:ext cx="2222196" cy="1468125"/>
          </a:xfrm>
          <a:prstGeom prst="rect">
            <a:avLst/>
          </a:prstGeom>
        </p:spPr>
      </p:pic>
    </p:spTree>
    <p:extLst>
      <p:ext uri="{BB962C8B-B14F-4D97-AF65-F5344CB8AC3E}">
        <p14:creationId xmlns:p14="http://schemas.microsoft.com/office/powerpoint/2010/main" val="8779675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4"/>
            <a:ext cx="7886700" cy="4824557"/>
          </a:xfrm>
        </p:spPr>
        <p:txBody>
          <a:bodyPr>
            <a:normAutofit/>
          </a:bodyPr>
          <a:lstStyle/>
          <a:p>
            <a:r>
              <a:rPr lang="en-US" dirty="0" smtClean="0"/>
              <a:t>Adjustment to geostrophic balance</a:t>
            </a:r>
          </a:p>
          <a:p>
            <a:endParaRPr lang="en-US" dirty="0"/>
          </a:p>
          <a:p>
            <a:pPr lvl="1"/>
            <a:r>
              <a:rPr lang="en-US" dirty="0" smtClean="0"/>
              <a:t>Operational NWP - </a:t>
            </a:r>
            <a:r>
              <a:rPr lang="en-US" dirty="0" smtClean="0"/>
              <a:t>under some conditions the adjustment process may effectively damp out new height</a:t>
            </a:r>
            <a:r>
              <a:rPr lang="en-US" dirty="0"/>
              <a:t> </a:t>
            </a:r>
            <a:r>
              <a:rPr lang="en-US" dirty="0" smtClean="0"/>
              <a:t>data inserted at a </a:t>
            </a:r>
            <a:r>
              <a:rPr lang="en-US" dirty="0" err="1" smtClean="0"/>
              <a:t>gridpoint</a:t>
            </a:r>
            <a:r>
              <a:rPr lang="en-US" dirty="0" smtClean="0"/>
              <a:t>, as the new data will generally be unbalanced and hence will tend to adjust toward geostrophic balance with the existing wind field</a:t>
            </a:r>
            <a:endParaRPr lang="en-US" dirty="0"/>
          </a:p>
          <a:p>
            <a:endParaRPr lang="en-US" dirty="0" smtClean="0"/>
          </a:p>
          <a:p>
            <a:endParaRPr lang="en-US" dirty="0" smtClean="0"/>
          </a:p>
          <a:p>
            <a:pPr lvl="2"/>
            <a:endParaRPr lang="en-US" dirty="0" smtClean="0"/>
          </a:p>
        </p:txBody>
      </p:sp>
      <p:sp>
        <p:nvSpPr>
          <p:cNvPr id="8" name="TextBox 7"/>
          <p:cNvSpPr txBox="1"/>
          <p:nvPr/>
        </p:nvSpPr>
        <p:spPr>
          <a:xfrm>
            <a:off x="1124770" y="2267674"/>
            <a:ext cx="7404417" cy="461665"/>
          </a:xfrm>
          <a:prstGeom prst="rect">
            <a:avLst/>
          </a:prstGeom>
          <a:noFill/>
        </p:spPr>
        <p:txBody>
          <a:bodyPr wrap="square" rtlCol="0">
            <a:spAutoFit/>
          </a:bodyPr>
          <a:lstStyle/>
          <a:p>
            <a:r>
              <a:rPr lang="en-US" sz="2400" dirty="0" smtClean="0"/>
              <a:t>Summary </a:t>
            </a:r>
            <a:endParaRPr lang="en-US" sz="2400" dirty="0"/>
          </a:p>
        </p:txBody>
      </p:sp>
      <p:pic>
        <p:nvPicPr>
          <p:cNvPr id="2" name="Picture 1"/>
          <p:cNvPicPr>
            <a:picLocks noChangeAspect="1"/>
          </p:cNvPicPr>
          <p:nvPr/>
        </p:nvPicPr>
        <p:blipFill>
          <a:blip r:embed="rId2"/>
          <a:stretch>
            <a:fillRect/>
          </a:stretch>
        </p:blipFill>
        <p:spPr>
          <a:xfrm>
            <a:off x="6813702" y="104137"/>
            <a:ext cx="2222196" cy="1468125"/>
          </a:xfrm>
          <a:prstGeom prst="rect">
            <a:avLst/>
          </a:prstGeom>
        </p:spPr>
      </p:pic>
    </p:spTree>
    <p:extLst>
      <p:ext uri="{BB962C8B-B14F-4D97-AF65-F5344CB8AC3E}">
        <p14:creationId xmlns:p14="http://schemas.microsoft.com/office/powerpoint/2010/main" val="28184902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852266"/>
          </a:xfrm>
        </p:spPr>
        <p:txBody>
          <a:bodyPr>
            <a:normAutofit/>
          </a:bodyPr>
          <a:lstStyle/>
          <a:p>
            <a:r>
              <a:rPr lang="en-US" dirty="0" smtClean="0"/>
              <a:t>Rossby waves</a:t>
            </a:r>
          </a:p>
          <a:p>
            <a:endParaRPr lang="en-US" dirty="0" smtClean="0"/>
          </a:p>
          <a:p>
            <a:pPr lvl="1"/>
            <a:r>
              <a:rPr lang="en-US" dirty="0" smtClean="0"/>
              <a:t>The wave type that is of most importance for large-scale meteorological processes is the Rossby wave, or planetary wave.</a:t>
            </a:r>
          </a:p>
          <a:p>
            <a:pPr lvl="2"/>
            <a:r>
              <a:rPr lang="en-US" dirty="0" smtClean="0"/>
              <a:t>in an inviscid </a:t>
            </a:r>
            <a:r>
              <a:rPr lang="en-US" dirty="0" err="1" smtClean="0"/>
              <a:t>barotropic</a:t>
            </a:r>
            <a:r>
              <a:rPr lang="en-US" dirty="0" smtClean="0"/>
              <a:t> fluid of constant depth (where the divergence of the horizontal velocity must vanish), the Rossby wave is an absolute vorticity-conserving motion that owes its existence to the variation of the Coriolis parameter with latitude, the so-called </a:t>
            </a:r>
            <a:r>
              <a:rPr lang="en-US" b="1" i="1" dirty="0" smtClean="0">
                <a:latin typeface="Times New Roman" panose="02020603050405020304" pitchFamily="18" charset="0"/>
                <a:cs typeface="Times New Roman" panose="02020603050405020304" pitchFamily="18" charset="0"/>
              </a:rPr>
              <a:t>β</a:t>
            </a:r>
            <a:r>
              <a:rPr lang="en-US" dirty="0" smtClean="0"/>
              <a:t>-effect</a:t>
            </a:r>
          </a:p>
          <a:p>
            <a:pPr lvl="2"/>
            <a:r>
              <a:rPr lang="en-US" dirty="0" smtClean="0"/>
              <a:t>in a </a:t>
            </a:r>
            <a:r>
              <a:rPr lang="en-US" dirty="0" err="1" smtClean="0"/>
              <a:t>baroclinic</a:t>
            </a:r>
            <a:r>
              <a:rPr lang="en-US" dirty="0" smtClean="0"/>
              <a:t> atmosphere, the Rossby wave is a potential vorticity conserving</a:t>
            </a:r>
            <a:r>
              <a:rPr lang="en-US" dirty="0" smtClean="0"/>
              <a:t> </a:t>
            </a:r>
            <a:r>
              <a:rPr lang="en-US" dirty="0" smtClean="0"/>
              <a:t>motion that owes its existence to the isentropic gradient of potential vorticity</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spTree>
    <p:extLst>
      <p:ext uri="{BB962C8B-B14F-4D97-AF65-F5344CB8AC3E}">
        <p14:creationId xmlns:p14="http://schemas.microsoft.com/office/powerpoint/2010/main" val="35282690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Rossby waves</a:t>
            </a:r>
          </a:p>
          <a:p>
            <a:endParaRPr lang="en-US" dirty="0" smtClean="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pic>
        <p:nvPicPr>
          <p:cNvPr id="3" name="Picture 2"/>
          <p:cNvPicPr>
            <a:picLocks noChangeAspect="1"/>
          </p:cNvPicPr>
          <p:nvPr/>
        </p:nvPicPr>
        <p:blipFill>
          <a:blip r:embed="rId3"/>
          <a:stretch>
            <a:fillRect/>
          </a:stretch>
        </p:blipFill>
        <p:spPr>
          <a:xfrm>
            <a:off x="894873" y="2812170"/>
            <a:ext cx="7354253" cy="3709857"/>
          </a:xfrm>
          <a:prstGeom prst="rect">
            <a:avLst/>
          </a:prstGeom>
        </p:spPr>
      </p:pic>
      <p:sp>
        <p:nvSpPr>
          <p:cNvPr id="9" name="TextBox 8"/>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spTree>
    <p:extLst>
      <p:ext uri="{BB962C8B-B14F-4D97-AF65-F5344CB8AC3E}">
        <p14:creationId xmlns:p14="http://schemas.microsoft.com/office/powerpoint/2010/main" val="39742398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Rossby waves</a:t>
            </a:r>
          </a:p>
          <a:p>
            <a:endParaRPr lang="en-US" dirty="0" smtClean="0"/>
          </a:p>
          <a:p>
            <a:endParaRPr lang="en-US" dirty="0"/>
          </a:p>
          <a:p>
            <a:pPr lvl="1"/>
            <a:r>
              <a:rPr lang="en-US" dirty="0" smtClean="0"/>
              <a:t>if the chain of parcels is subject to a sinusoidal meridional displacement under absolute vorticity conservation, the resulting perturbation vorticity will be</a:t>
            </a:r>
          </a:p>
          <a:p>
            <a:pPr lvl="2"/>
            <a:r>
              <a:rPr lang="en-US" dirty="0" smtClean="0"/>
              <a:t>positive for a southward displacement</a:t>
            </a:r>
          </a:p>
          <a:p>
            <a:pPr lvl="2"/>
            <a:r>
              <a:rPr lang="en-US" dirty="0" smtClean="0"/>
              <a:t>negative for a northward displacement</a:t>
            </a:r>
          </a:p>
          <a:p>
            <a:pPr lvl="2"/>
            <a:endParaRPr lang="en-US" dirty="0"/>
          </a:p>
          <a:p>
            <a:pPr lvl="1"/>
            <a:endParaRPr lang="en-US" dirty="0" smtClean="0"/>
          </a:p>
          <a:p>
            <a:endParaRPr lang="en-US" dirty="0" smtClean="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sp>
        <p:nvSpPr>
          <p:cNvPr id="9" name="TextBox 8"/>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6" name="Picture 5"/>
          <p:cNvPicPr>
            <a:picLocks noChangeAspect="1"/>
          </p:cNvPicPr>
          <p:nvPr/>
        </p:nvPicPr>
        <p:blipFill>
          <a:blip r:embed="rId3"/>
          <a:stretch>
            <a:fillRect/>
          </a:stretch>
        </p:blipFill>
        <p:spPr>
          <a:xfrm>
            <a:off x="163479" y="2864275"/>
            <a:ext cx="8635045" cy="460999"/>
          </a:xfrm>
          <a:prstGeom prst="rect">
            <a:avLst/>
          </a:prstGeom>
        </p:spPr>
      </p:pic>
    </p:spTree>
    <p:extLst>
      <p:ext uri="{BB962C8B-B14F-4D97-AF65-F5344CB8AC3E}">
        <p14:creationId xmlns:p14="http://schemas.microsoft.com/office/powerpoint/2010/main" val="38225902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Rossby waves</a:t>
            </a:r>
          </a:p>
          <a:p>
            <a:endParaRPr lang="en-US" dirty="0" smtClean="0"/>
          </a:p>
          <a:p>
            <a:endParaRPr lang="en-US" dirty="0" smtClean="0"/>
          </a:p>
          <a:p>
            <a:pPr lvl="1"/>
            <a:r>
              <a:rPr lang="en-US" dirty="0" smtClean="0"/>
              <a:t>perturbation vorticity field will induce a meridional velocity field, which </a:t>
            </a:r>
            <a:r>
              <a:rPr lang="en-US" dirty="0" err="1" smtClean="0"/>
              <a:t>advects</a:t>
            </a:r>
            <a:r>
              <a:rPr lang="en-US" dirty="0" smtClean="0"/>
              <a:t> the chain of fluid parcels southward west of the vorticity maximum and northward west of the vorticity minimum</a:t>
            </a:r>
          </a:p>
          <a:p>
            <a:pPr lvl="2"/>
            <a:r>
              <a:rPr lang="en-US" dirty="0" smtClean="0"/>
              <a:t>The pattern of vorticity maxima and minima propagates to the west [constitutes a Rossby wave]</a:t>
            </a:r>
            <a:endParaRPr lang="en-US" dirty="0"/>
          </a:p>
          <a:p>
            <a:pPr lvl="1"/>
            <a:endParaRPr lang="en-US" dirty="0" smtClean="0"/>
          </a:p>
          <a:p>
            <a:endParaRPr lang="en-US" dirty="0" smtClean="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sp>
        <p:nvSpPr>
          <p:cNvPr id="9" name="TextBox 8"/>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6" name="Picture 5"/>
          <p:cNvPicPr>
            <a:picLocks noChangeAspect="1"/>
          </p:cNvPicPr>
          <p:nvPr/>
        </p:nvPicPr>
        <p:blipFill>
          <a:blip r:embed="rId3"/>
          <a:stretch>
            <a:fillRect/>
          </a:stretch>
        </p:blipFill>
        <p:spPr>
          <a:xfrm>
            <a:off x="163479" y="2864275"/>
            <a:ext cx="8635045" cy="460999"/>
          </a:xfrm>
          <a:prstGeom prst="rect">
            <a:avLst/>
          </a:prstGeom>
        </p:spPr>
      </p:pic>
    </p:spTree>
    <p:extLst>
      <p:ext uri="{BB962C8B-B14F-4D97-AF65-F5344CB8AC3E}">
        <p14:creationId xmlns:p14="http://schemas.microsoft.com/office/powerpoint/2010/main" val="3376203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753" y="3233356"/>
            <a:ext cx="8234494" cy="1535875"/>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Properties of waves</a:t>
            </a:r>
          </a:p>
          <a:p>
            <a:endParaRPr lang="en-US" dirty="0" smtClean="0"/>
          </a:p>
          <a:p>
            <a:pPr lvl="1"/>
            <a:r>
              <a:rPr lang="en-US" dirty="0" smtClean="0"/>
              <a:t>Solution of the linear harmonic oscillator</a:t>
            </a:r>
            <a:endParaRPr lang="en-US" dirty="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3"/>
          <a:stretch>
            <a:fillRect/>
          </a:stretch>
        </p:blipFill>
        <p:spPr>
          <a:xfrm>
            <a:off x="7521160" y="218316"/>
            <a:ext cx="1515794" cy="1472373"/>
          </a:xfrm>
          <a:prstGeom prst="rect">
            <a:avLst/>
          </a:prstGeom>
        </p:spPr>
      </p:pic>
      <p:sp>
        <p:nvSpPr>
          <p:cNvPr id="6" name="Rectangle 5"/>
          <p:cNvSpPr/>
          <p:nvPr/>
        </p:nvSpPr>
        <p:spPr>
          <a:xfrm>
            <a:off x="5486400" y="4447309"/>
            <a:ext cx="3202847" cy="321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0609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Rossby waves</a:t>
            </a:r>
          </a:p>
          <a:p>
            <a:endParaRPr lang="en-US" dirty="0" smtClean="0"/>
          </a:p>
          <a:p>
            <a:endParaRPr lang="en-US" dirty="0" smtClean="0"/>
          </a:p>
          <a:p>
            <a:pPr lvl="1"/>
            <a:r>
              <a:rPr lang="en-US" dirty="0" smtClean="0"/>
              <a:t>Just as a positive vertical gradient of potential temperature resists vertical fluid displacements and provides the restoring force for gravity waves, the meridional gradient of absolute vorticity resists meridional displacements and provides the restoring mechanism for Rossby waves.</a:t>
            </a:r>
            <a:endParaRPr lang="en-US" dirty="0" smtClean="0"/>
          </a:p>
          <a:p>
            <a:endParaRPr lang="en-US" dirty="0" smtClean="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sp>
        <p:nvSpPr>
          <p:cNvPr id="9" name="TextBox 8"/>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6" name="Picture 5"/>
          <p:cNvPicPr>
            <a:picLocks noChangeAspect="1"/>
          </p:cNvPicPr>
          <p:nvPr/>
        </p:nvPicPr>
        <p:blipFill>
          <a:blip r:embed="rId3"/>
          <a:stretch>
            <a:fillRect/>
          </a:stretch>
        </p:blipFill>
        <p:spPr>
          <a:xfrm>
            <a:off x="163479" y="2864275"/>
            <a:ext cx="8635045" cy="460999"/>
          </a:xfrm>
          <a:prstGeom prst="rect">
            <a:avLst/>
          </a:prstGeom>
        </p:spPr>
      </p:pic>
    </p:spTree>
    <p:extLst>
      <p:ext uri="{BB962C8B-B14F-4D97-AF65-F5344CB8AC3E}">
        <p14:creationId xmlns:p14="http://schemas.microsoft.com/office/powerpoint/2010/main" val="7609643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Rossby waves</a:t>
            </a:r>
          </a:p>
          <a:p>
            <a:endParaRPr lang="en-US" dirty="0" smtClean="0"/>
          </a:p>
          <a:p>
            <a:endParaRPr lang="en-US" dirty="0" smtClean="0"/>
          </a:p>
          <a:p>
            <a:endParaRPr lang="en-US" dirty="0" smtClean="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sp>
        <p:nvSpPr>
          <p:cNvPr id="9" name="TextBox 8"/>
          <p:cNvSpPr txBox="1"/>
          <p:nvPr/>
        </p:nvSpPr>
        <p:spPr>
          <a:xfrm>
            <a:off x="1124771" y="2267674"/>
            <a:ext cx="5979586" cy="461665"/>
          </a:xfrm>
          <a:prstGeom prst="rect">
            <a:avLst/>
          </a:prstGeom>
          <a:noFill/>
        </p:spPr>
        <p:txBody>
          <a:bodyPr wrap="none" rtlCol="0">
            <a:spAutoFit/>
          </a:bodyPr>
          <a:lstStyle/>
          <a:p>
            <a:r>
              <a:rPr lang="en-US" sz="2400" dirty="0" smtClean="0"/>
              <a:t>Introduction – speed of westward propagation</a:t>
            </a:r>
            <a:endParaRPr lang="en-US" sz="2400" dirty="0"/>
          </a:p>
        </p:txBody>
      </p:sp>
      <p:pic>
        <p:nvPicPr>
          <p:cNvPr id="3" name="Picture 2"/>
          <p:cNvPicPr>
            <a:picLocks noChangeAspect="1"/>
          </p:cNvPicPr>
          <p:nvPr/>
        </p:nvPicPr>
        <p:blipFill>
          <a:blip r:embed="rId3"/>
          <a:stretch>
            <a:fillRect/>
          </a:stretch>
        </p:blipFill>
        <p:spPr>
          <a:xfrm>
            <a:off x="1124771" y="2867892"/>
            <a:ext cx="6932710" cy="3876970"/>
          </a:xfrm>
          <a:prstGeom prst="rect">
            <a:avLst/>
          </a:prstGeom>
        </p:spPr>
      </p:pic>
    </p:spTree>
    <p:extLst>
      <p:ext uri="{BB962C8B-B14F-4D97-AF65-F5344CB8AC3E}">
        <p14:creationId xmlns:p14="http://schemas.microsoft.com/office/powerpoint/2010/main" val="8771105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Rossby waves</a:t>
            </a:r>
          </a:p>
          <a:p>
            <a:endParaRPr lang="en-US" dirty="0" smtClean="0"/>
          </a:p>
        </p:txBody>
      </p:sp>
      <p:sp>
        <p:nvSpPr>
          <p:cNvPr id="8" name="TextBox 7"/>
          <p:cNvSpPr txBox="1"/>
          <p:nvPr/>
        </p:nvSpPr>
        <p:spPr>
          <a:xfrm>
            <a:off x="1124771" y="2267674"/>
            <a:ext cx="4076372" cy="461665"/>
          </a:xfrm>
          <a:prstGeom prst="rect">
            <a:avLst/>
          </a:prstGeom>
          <a:noFill/>
        </p:spPr>
        <p:txBody>
          <a:bodyPr wrap="none" rtlCol="0">
            <a:spAutoFit/>
          </a:bodyPr>
          <a:lstStyle/>
          <a:p>
            <a:r>
              <a:rPr lang="en-US" sz="2400" dirty="0" smtClean="0"/>
              <a:t>Free </a:t>
            </a:r>
            <a:r>
              <a:rPr lang="en-US" sz="2400" dirty="0" err="1" smtClean="0"/>
              <a:t>Barotropic</a:t>
            </a:r>
            <a:r>
              <a:rPr lang="en-US" sz="2400" dirty="0" smtClean="0"/>
              <a:t> Rossby Waves</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pic>
        <p:nvPicPr>
          <p:cNvPr id="3" name="Picture 2"/>
          <p:cNvPicPr>
            <a:picLocks noChangeAspect="1"/>
          </p:cNvPicPr>
          <p:nvPr/>
        </p:nvPicPr>
        <p:blipFill>
          <a:blip r:embed="rId3"/>
          <a:stretch>
            <a:fillRect/>
          </a:stretch>
        </p:blipFill>
        <p:spPr>
          <a:xfrm>
            <a:off x="755063" y="2864275"/>
            <a:ext cx="7633874" cy="1773545"/>
          </a:xfrm>
          <a:prstGeom prst="rect">
            <a:avLst/>
          </a:prstGeom>
        </p:spPr>
      </p:pic>
    </p:spTree>
    <p:extLst>
      <p:ext uri="{BB962C8B-B14F-4D97-AF65-F5344CB8AC3E}">
        <p14:creationId xmlns:p14="http://schemas.microsoft.com/office/powerpoint/2010/main" val="6562187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1856" y="2765767"/>
            <a:ext cx="7760287" cy="3770115"/>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Rossby waves</a:t>
            </a:r>
          </a:p>
          <a:p>
            <a:endParaRPr lang="en-US" dirty="0" smtClean="0"/>
          </a:p>
        </p:txBody>
      </p:sp>
      <p:sp>
        <p:nvSpPr>
          <p:cNvPr id="8" name="TextBox 7"/>
          <p:cNvSpPr txBox="1"/>
          <p:nvPr/>
        </p:nvSpPr>
        <p:spPr>
          <a:xfrm>
            <a:off x="1124771" y="2267674"/>
            <a:ext cx="4076372" cy="461665"/>
          </a:xfrm>
          <a:prstGeom prst="rect">
            <a:avLst/>
          </a:prstGeom>
          <a:noFill/>
        </p:spPr>
        <p:txBody>
          <a:bodyPr wrap="none" rtlCol="0">
            <a:spAutoFit/>
          </a:bodyPr>
          <a:lstStyle/>
          <a:p>
            <a:r>
              <a:rPr lang="en-US" sz="2400" dirty="0" smtClean="0"/>
              <a:t>Free </a:t>
            </a:r>
            <a:r>
              <a:rPr lang="en-US" sz="2400" dirty="0" err="1" smtClean="0"/>
              <a:t>Barotropic</a:t>
            </a:r>
            <a:r>
              <a:rPr lang="en-US" sz="2400" dirty="0" smtClean="0"/>
              <a:t> Rossby Waves</a:t>
            </a:r>
            <a:endParaRPr lang="en-US" sz="2400" dirty="0"/>
          </a:p>
        </p:txBody>
      </p:sp>
      <p:pic>
        <p:nvPicPr>
          <p:cNvPr id="2" name="Picture 1"/>
          <p:cNvPicPr>
            <a:picLocks noChangeAspect="1"/>
          </p:cNvPicPr>
          <p:nvPr/>
        </p:nvPicPr>
        <p:blipFill>
          <a:blip r:embed="rId3"/>
          <a:stretch>
            <a:fillRect/>
          </a:stretch>
        </p:blipFill>
        <p:spPr>
          <a:xfrm>
            <a:off x="6944402" y="133208"/>
            <a:ext cx="2088761" cy="1058283"/>
          </a:xfrm>
          <a:prstGeom prst="rect">
            <a:avLst/>
          </a:prstGeom>
        </p:spPr>
      </p:pic>
    </p:spTree>
    <p:extLst>
      <p:ext uri="{BB962C8B-B14F-4D97-AF65-F5344CB8AC3E}">
        <p14:creationId xmlns:p14="http://schemas.microsoft.com/office/powerpoint/2010/main" val="8980949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Rossby waves</a:t>
            </a:r>
          </a:p>
          <a:p>
            <a:endParaRPr lang="en-US" dirty="0" smtClean="0"/>
          </a:p>
        </p:txBody>
      </p:sp>
      <p:sp>
        <p:nvSpPr>
          <p:cNvPr id="8" name="TextBox 7"/>
          <p:cNvSpPr txBox="1"/>
          <p:nvPr/>
        </p:nvSpPr>
        <p:spPr>
          <a:xfrm>
            <a:off x="1124771" y="2267674"/>
            <a:ext cx="4076372" cy="461665"/>
          </a:xfrm>
          <a:prstGeom prst="rect">
            <a:avLst/>
          </a:prstGeom>
          <a:noFill/>
        </p:spPr>
        <p:txBody>
          <a:bodyPr wrap="none" rtlCol="0">
            <a:spAutoFit/>
          </a:bodyPr>
          <a:lstStyle/>
          <a:p>
            <a:r>
              <a:rPr lang="en-US" sz="2400" dirty="0" smtClean="0"/>
              <a:t>Free </a:t>
            </a:r>
            <a:r>
              <a:rPr lang="en-US" sz="2400" dirty="0" err="1" smtClean="0"/>
              <a:t>Barotropic</a:t>
            </a:r>
            <a:r>
              <a:rPr lang="en-US" sz="2400" dirty="0" smtClean="0"/>
              <a:t> Rossby Waves</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pic>
        <p:nvPicPr>
          <p:cNvPr id="3" name="Picture 2"/>
          <p:cNvPicPr>
            <a:picLocks noChangeAspect="1"/>
          </p:cNvPicPr>
          <p:nvPr/>
        </p:nvPicPr>
        <p:blipFill>
          <a:blip r:embed="rId3"/>
          <a:stretch>
            <a:fillRect/>
          </a:stretch>
        </p:blipFill>
        <p:spPr>
          <a:xfrm>
            <a:off x="829618" y="2961586"/>
            <a:ext cx="7484764" cy="3785577"/>
          </a:xfrm>
          <a:prstGeom prst="rect">
            <a:avLst/>
          </a:prstGeom>
        </p:spPr>
      </p:pic>
    </p:spTree>
    <p:extLst>
      <p:ext uri="{BB962C8B-B14F-4D97-AF65-F5344CB8AC3E}">
        <p14:creationId xmlns:p14="http://schemas.microsoft.com/office/powerpoint/2010/main" val="1015381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Rossby waves</a:t>
            </a:r>
          </a:p>
          <a:p>
            <a:endParaRPr lang="en-US" dirty="0"/>
          </a:p>
          <a:p>
            <a:endParaRPr lang="en-US" dirty="0" smtClean="0"/>
          </a:p>
          <a:p>
            <a:endParaRPr lang="en-US" dirty="0"/>
          </a:p>
          <a:p>
            <a:pPr lvl="1"/>
            <a:r>
              <a:rPr lang="en-US" dirty="0" smtClean="0"/>
              <a:t>Rossby wave zonal phase propagation is always westward relative to the mean zonal flow. </a:t>
            </a:r>
          </a:p>
          <a:p>
            <a:pPr lvl="1"/>
            <a:r>
              <a:rPr lang="en-US" dirty="0" smtClean="0"/>
              <a:t>Rossby wave phase speed depends inversely on the square of the horizontal wavenumber. </a:t>
            </a:r>
          </a:p>
          <a:p>
            <a:pPr lvl="1"/>
            <a:r>
              <a:rPr lang="en-US" dirty="0" smtClean="0"/>
              <a:t>Rossby waves are dispersive waves whose phase speeds increase rapidly with increasing wavelength.</a:t>
            </a:r>
          </a:p>
          <a:p>
            <a:endParaRPr lang="en-US" dirty="0" smtClean="0"/>
          </a:p>
        </p:txBody>
      </p:sp>
      <p:sp>
        <p:nvSpPr>
          <p:cNvPr id="8" name="TextBox 7"/>
          <p:cNvSpPr txBox="1"/>
          <p:nvPr/>
        </p:nvSpPr>
        <p:spPr>
          <a:xfrm>
            <a:off x="1124771" y="2267674"/>
            <a:ext cx="4076372" cy="461665"/>
          </a:xfrm>
          <a:prstGeom prst="rect">
            <a:avLst/>
          </a:prstGeom>
          <a:noFill/>
        </p:spPr>
        <p:txBody>
          <a:bodyPr wrap="none" rtlCol="0">
            <a:spAutoFit/>
          </a:bodyPr>
          <a:lstStyle/>
          <a:p>
            <a:r>
              <a:rPr lang="en-US" sz="2400" dirty="0" smtClean="0"/>
              <a:t>Free </a:t>
            </a:r>
            <a:r>
              <a:rPr lang="en-US" sz="2400" dirty="0" err="1" smtClean="0"/>
              <a:t>Barotropic</a:t>
            </a:r>
            <a:r>
              <a:rPr lang="en-US" sz="2400" dirty="0" smtClean="0"/>
              <a:t> Rossby Waves</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pic>
        <p:nvPicPr>
          <p:cNvPr id="6" name="Picture 5"/>
          <p:cNvPicPr>
            <a:picLocks noChangeAspect="1"/>
          </p:cNvPicPr>
          <p:nvPr/>
        </p:nvPicPr>
        <p:blipFill>
          <a:blip r:embed="rId3"/>
          <a:stretch>
            <a:fillRect/>
          </a:stretch>
        </p:blipFill>
        <p:spPr>
          <a:xfrm>
            <a:off x="941349" y="2864275"/>
            <a:ext cx="7261301" cy="810768"/>
          </a:xfrm>
          <a:prstGeom prst="rect">
            <a:avLst/>
          </a:prstGeom>
        </p:spPr>
      </p:pic>
    </p:spTree>
    <p:extLst>
      <p:ext uri="{BB962C8B-B14F-4D97-AF65-F5344CB8AC3E}">
        <p14:creationId xmlns:p14="http://schemas.microsoft.com/office/powerpoint/2010/main" val="12911341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699866"/>
          </a:xfrm>
        </p:spPr>
        <p:txBody>
          <a:bodyPr>
            <a:normAutofit/>
          </a:bodyPr>
          <a:lstStyle/>
          <a:p>
            <a:r>
              <a:rPr lang="en-US" dirty="0" smtClean="0"/>
              <a:t>Rossby waves</a:t>
            </a:r>
          </a:p>
          <a:p>
            <a:endParaRPr lang="en-US" dirty="0"/>
          </a:p>
          <a:p>
            <a:pPr lvl="1"/>
            <a:r>
              <a:rPr lang="en-US" dirty="0" smtClean="0"/>
              <a:t>advection of planetary vorticity, which tends to make disturbances retrogress, increasingly dominates over relative vorticity advection as the wavelength of a disturbance increases</a:t>
            </a:r>
          </a:p>
          <a:p>
            <a:pPr lvl="2"/>
            <a:r>
              <a:rPr lang="en-US" dirty="0" smtClean="0"/>
              <a:t>For a typical </a:t>
            </a:r>
            <a:r>
              <a:rPr lang="en-US" dirty="0" err="1" smtClean="0"/>
              <a:t>midlatitude</a:t>
            </a:r>
            <a:r>
              <a:rPr lang="en-US" dirty="0" smtClean="0"/>
              <a:t> synoptic-scale disturbance, with similar meridional and zonal scales (l ≈ k) and zonal wavelength of order 6000 km, the Rossby wave speed relative to the zonal flow calculated from (7.92) is approximately −8 m s</a:t>
            </a:r>
            <a:r>
              <a:rPr lang="en-US" baseline="30000" dirty="0" smtClean="0"/>
              <a:t>−1</a:t>
            </a:r>
          </a:p>
          <a:p>
            <a:pPr lvl="2"/>
            <a:r>
              <a:rPr lang="en-US" dirty="0" smtClean="0"/>
              <a:t>synoptic-scale Rossby waves usually move eastward because the mean zonal wind is generally westerly and greater than 8 m s</a:t>
            </a:r>
            <a:r>
              <a:rPr lang="en-US" baseline="30000" dirty="0" smtClean="0"/>
              <a:t>−1</a:t>
            </a:r>
          </a:p>
        </p:txBody>
      </p:sp>
      <p:sp>
        <p:nvSpPr>
          <p:cNvPr id="8" name="TextBox 7"/>
          <p:cNvSpPr txBox="1"/>
          <p:nvPr/>
        </p:nvSpPr>
        <p:spPr>
          <a:xfrm>
            <a:off x="1124771" y="2267674"/>
            <a:ext cx="5807295" cy="461665"/>
          </a:xfrm>
          <a:prstGeom prst="rect">
            <a:avLst/>
          </a:prstGeom>
          <a:noFill/>
        </p:spPr>
        <p:txBody>
          <a:bodyPr wrap="none" rtlCol="0">
            <a:spAutoFit/>
          </a:bodyPr>
          <a:lstStyle/>
          <a:p>
            <a:r>
              <a:rPr lang="en-US" sz="2400" dirty="0" smtClean="0"/>
              <a:t>Free </a:t>
            </a:r>
            <a:r>
              <a:rPr lang="en-US" sz="2400" dirty="0" err="1" smtClean="0"/>
              <a:t>Barotropic</a:t>
            </a:r>
            <a:r>
              <a:rPr lang="en-US" sz="2400" dirty="0" smtClean="0"/>
              <a:t> Rossby Waves – Review 6.2.2</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spTree>
    <p:extLst>
      <p:ext uri="{BB962C8B-B14F-4D97-AF65-F5344CB8AC3E}">
        <p14:creationId xmlns:p14="http://schemas.microsoft.com/office/powerpoint/2010/main" val="6946545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Rossby waves</a:t>
            </a:r>
          </a:p>
          <a:p>
            <a:endParaRPr lang="en-US" dirty="0" smtClean="0"/>
          </a:p>
          <a:p>
            <a:pPr lvl="1"/>
            <a:r>
              <a:rPr lang="en-US" dirty="0" smtClean="0"/>
              <a:t>For longer wavelengths the westward Rossby wave phase speed may be large enough to balance the eastward advection by the mean zonal wind so that the resulting disturbance is stationary relative to the surface of the earth.</a:t>
            </a:r>
            <a:endParaRPr lang="en-US" dirty="0"/>
          </a:p>
        </p:txBody>
      </p:sp>
      <p:sp>
        <p:nvSpPr>
          <p:cNvPr id="8" name="TextBox 7"/>
          <p:cNvSpPr txBox="1"/>
          <p:nvPr/>
        </p:nvSpPr>
        <p:spPr>
          <a:xfrm>
            <a:off x="1124771" y="2267674"/>
            <a:ext cx="4153316" cy="461665"/>
          </a:xfrm>
          <a:prstGeom prst="rect">
            <a:avLst/>
          </a:prstGeom>
          <a:noFill/>
        </p:spPr>
        <p:txBody>
          <a:bodyPr wrap="none" rtlCol="0">
            <a:spAutoFit/>
          </a:bodyPr>
          <a:lstStyle/>
          <a:p>
            <a:r>
              <a:rPr lang="en-US" sz="2400" dirty="0" smtClean="0"/>
              <a:t>Free </a:t>
            </a:r>
            <a:r>
              <a:rPr lang="en-US" sz="2400" dirty="0" err="1" smtClean="0"/>
              <a:t>Barotropic</a:t>
            </a:r>
            <a:r>
              <a:rPr lang="en-US" sz="2400" dirty="0" smtClean="0"/>
              <a:t> Rossby Waves </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spTree>
    <p:extLst>
      <p:ext uri="{BB962C8B-B14F-4D97-AF65-F5344CB8AC3E}">
        <p14:creationId xmlns:p14="http://schemas.microsoft.com/office/powerpoint/2010/main" val="15363032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4"/>
            <a:ext cx="7886700" cy="4769139"/>
          </a:xfrm>
        </p:spPr>
        <p:txBody>
          <a:bodyPr>
            <a:normAutofit/>
          </a:bodyPr>
          <a:lstStyle/>
          <a:p>
            <a:r>
              <a:rPr lang="en-US" dirty="0" smtClean="0"/>
              <a:t>Rossby waves</a:t>
            </a:r>
          </a:p>
          <a:p>
            <a:endParaRPr lang="en-US" dirty="0" smtClean="0"/>
          </a:p>
          <a:p>
            <a:pPr lvl="1"/>
            <a:r>
              <a:rPr lang="en-US" dirty="0" smtClean="0"/>
              <a:t>zonal group velocity for a Rossby wave may be either eastward or westward relative to the mean flow, depending on the ratio of the zonal and meridional wave numbers</a:t>
            </a:r>
          </a:p>
          <a:p>
            <a:pPr lvl="1"/>
            <a:r>
              <a:rPr lang="en-US" dirty="0" smtClean="0"/>
              <a:t>stationary Rossby modes and synoptic-scale Rossby waves have zonal group velocities that are eastward relative to the ground</a:t>
            </a:r>
          </a:p>
          <a:p>
            <a:pPr lvl="1"/>
            <a:r>
              <a:rPr lang="en-US" dirty="0" smtClean="0"/>
              <a:t>Rossby phase speed is eastward relative to the ground, but is slower than the zonal group velocity</a:t>
            </a:r>
          </a:p>
          <a:p>
            <a:pPr lvl="2"/>
            <a:r>
              <a:rPr lang="en-US" dirty="0" smtClean="0"/>
              <a:t>=&gt; forecasting implications for downstream development</a:t>
            </a:r>
            <a:endParaRPr lang="en-US" dirty="0"/>
          </a:p>
        </p:txBody>
      </p:sp>
      <p:sp>
        <p:nvSpPr>
          <p:cNvPr id="8" name="TextBox 7"/>
          <p:cNvSpPr txBox="1"/>
          <p:nvPr/>
        </p:nvSpPr>
        <p:spPr>
          <a:xfrm>
            <a:off x="1124771" y="2267674"/>
            <a:ext cx="6061468" cy="461665"/>
          </a:xfrm>
          <a:prstGeom prst="rect">
            <a:avLst/>
          </a:prstGeom>
          <a:noFill/>
        </p:spPr>
        <p:txBody>
          <a:bodyPr wrap="none" rtlCol="0">
            <a:spAutoFit/>
          </a:bodyPr>
          <a:lstStyle/>
          <a:p>
            <a:r>
              <a:rPr lang="en-US" sz="2400" dirty="0" smtClean="0"/>
              <a:t>Free </a:t>
            </a:r>
            <a:r>
              <a:rPr lang="en-US" sz="2400" dirty="0" err="1" smtClean="0"/>
              <a:t>Barotropic</a:t>
            </a:r>
            <a:r>
              <a:rPr lang="en-US" sz="2400" dirty="0" smtClean="0"/>
              <a:t> Rossby Waves – Group Velocity</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spTree>
    <p:extLst>
      <p:ext uri="{BB962C8B-B14F-4D97-AF65-F5344CB8AC3E}">
        <p14:creationId xmlns:p14="http://schemas.microsoft.com/office/powerpoint/2010/main" val="4760351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Rossby waves</a:t>
            </a:r>
          </a:p>
          <a:p>
            <a:endParaRPr lang="en-US" dirty="0" smtClean="0"/>
          </a:p>
          <a:p>
            <a:pPr lvl="1"/>
            <a:r>
              <a:rPr lang="en-US" dirty="0" smtClean="0"/>
              <a:t>Planetary scale-free oscillations, although they can be detected by careful observational studies, generally have rather weak amplitudes. </a:t>
            </a:r>
          </a:p>
          <a:p>
            <a:pPr lvl="2"/>
            <a:r>
              <a:rPr lang="en-US" dirty="0" smtClean="0"/>
              <a:t>Presumably this is because the forcing is quite weak at the large phase speeds characteristic of most such waves.</a:t>
            </a:r>
          </a:p>
        </p:txBody>
      </p:sp>
      <p:sp>
        <p:nvSpPr>
          <p:cNvPr id="8" name="TextBox 7"/>
          <p:cNvSpPr txBox="1"/>
          <p:nvPr/>
        </p:nvSpPr>
        <p:spPr>
          <a:xfrm>
            <a:off x="1124771" y="2267674"/>
            <a:ext cx="6061468" cy="461665"/>
          </a:xfrm>
          <a:prstGeom prst="rect">
            <a:avLst/>
          </a:prstGeom>
          <a:noFill/>
        </p:spPr>
        <p:txBody>
          <a:bodyPr wrap="none" rtlCol="0">
            <a:spAutoFit/>
          </a:bodyPr>
          <a:lstStyle/>
          <a:p>
            <a:r>
              <a:rPr lang="en-US" sz="2400" dirty="0" smtClean="0"/>
              <a:t>Free </a:t>
            </a:r>
            <a:r>
              <a:rPr lang="en-US" sz="2400" dirty="0" err="1" smtClean="0"/>
              <a:t>Barotropic</a:t>
            </a:r>
            <a:r>
              <a:rPr lang="en-US" sz="2400" dirty="0" smtClean="0"/>
              <a:t> Rossby Waves – Group Velocity</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spTree>
    <p:extLst>
      <p:ext uri="{BB962C8B-B14F-4D97-AF65-F5344CB8AC3E}">
        <p14:creationId xmlns:p14="http://schemas.microsoft.com/office/powerpoint/2010/main" val="153528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090280" y="5666219"/>
            <a:ext cx="2963439" cy="478582"/>
          </a:xfrm>
          <a:prstGeom prst="rect">
            <a:avLst/>
          </a:prstGeom>
        </p:spPr>
      </p:pic>
      <p:pic>
        <p:nvPicPr>
          <p:cNvPr id="11" name="Picture 10"/>
          <p:cNvPicPr>
            <a:picLocks noChangeAspect="1"/>
          </p:cNvPicPr>
          <p:nvPr/>
        </p:nvPicPr>
        <p:blipFill>
          <a:blip r:embed="rId3"/>
          <a:stretch>
            <a:fillRect/>
          </a:stretch>
        </p:blipFill>
        <p:spPr>
          <a:xfrm>
            <a:off x="1821497" y="3969132"/>
            <a:ext cx="5501006" cy="686482"/>
          </a:xfrm>
          <a:prstGeom prst="rect">
            <a:avLst/>
          </a:prstGeom>
        </p:spPr>
      </p:pic>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Properties of waves</a:t>
            </a:r>
          </a:p>
          <a:p>
            <a:endParaRPr lang="en-US" dirty="0" smtClean="0"/>
          </a:p>
          <a:p>
            <a:pPr lvl="1"/>
            <a:r>
              <a:rPr lang="en-US" dirty="0" smtClean="0"/>
              <a:t>Propagating waves; characterized by amplitude and phase</a:t>
            </a:r>
          </a:p>
          <a:p>
            <a:pPr lvl="2"/>
            <a:r>
              <a:rPr lang="en-US" dirty="0" smtClean="0"/>
              <a:t>Example 1D wave moving in x-direction (east-west)…</a:t>
            </a:r>
          </a:p>
          <a:p>
            <a:pPr lvl="2"/>
            <a:endParaRPr lang="en-US" dirty="0"/>
          </a:p>
          <a:p>
            <a:pPr lvl="2"/>
            <a:endParaRPr lang="en-US" dirty="0" smtClean="0"/>
          </a:p>
          <a:p>
            <a:pPr lvl="2"/>
            <a:endParaRPr lang="en-US" dirty="0"/>
          </a:p>
          <a:p>
            <a:pPr lvl="2"/>
            <a:r>
              <a:rPr lang="en-US" sz="2800" i="1" dirty="0" smtClean="0">
                <a:latin typeface="Times New Roman" panose="02020603050405020304" pitchFamily="18" charset="0"/>
                <a:cs typeface="Times New Roman" panose="02020603050405020304" pitchFamily="18" charset="0"/>
              </a:rPr>
              <a:t>k</a:t>
            </a:r>
            <a:r>
              <a:rPr lang="en-US" dirty="0" smtClean="0"/>
              <a:t> is wavenumber = (2</a:t>
            </a:r>
            <a:r>
              <a:rPr lang="el-GR" dirty="0" smtClean="0"/>
              <a:t>π</a:t>
            </a:r>
            <a:r>
              <a:rPr lang="en-US" dirty="0" smtClean="0"/>
              <a:t>/wavelength)</a:t>
            </a:r>
          </a:p>
          <a:p>
            <a:pPr lvl="2"/>
            <a:r>
              <a:rPr lang="en-US" dirty="0" smtClean="0"/>
              <a:t>phase is constant for someone moving with the phase speed</a:t>
            </a:r>
            <a:endParaRPr lang="en-US" dirty="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4"/>
          <a:stretch>
            <a:fillRect/>
          </a:stretch>
        </p:blipFill>
        <p:spPr>
          <a:xfrm>
            <a:off x="7521160" y="218316"/>
            <a:ext cx="1515794" cy="1472373"/>
          </a:xfrm>
          <a:prstGeom prst="rect">
            <a:avLst/>
          </a:prstGeom>
        </p:spPr>
      </p:pic>
      <p:sp>
        <p:nvSpPr>
          <p:cNvPr id="9" name="Rectangle 8"/>
          <p:cNvSpPr/>
          <p:nvPr/>
        </p:nvSpPr>
        <p:spPr>
          <a:xfrm>
            <a:off x="1500140" y="3796949"/>
            <a:ext cx="5371715" cy="204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62939" y="6373091"/>
            <a:ext cx="4780921" cy="24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3817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Rossby waves</a:t>
            </a:r>
          </a:p>
          <a:p>
            <a:endParaRPr lang="en-US" dirty="0" smtClean="0"/>
          </a:p>
          <a:p>
            <a:pPr lvl="1"/>
            <a:r>
              <a:rPr lang="en-US" dirty="0" smtClean="0"/>
              <a:t>forced stationary Rossby modes are of primary importance for understanding the planetary scale circulation pattern</a:t>
            </a:r>
          </a:p>
          <a:p>
            <a:pPr lvl="1"/>
            <a:r>
              <a:rPr lang="en-US" dirty="0" smtClean="0"/>
              <a:t>may be forced by longitudinally dependent </a:t>
            </a:r>
            <a:r>
              <a:rPr lang="en-US" dirty="0" err="1" smtClean="0"/>
              <a:t>diabatic</a:t>
            </a:r>
            <a:r>
              <a:rPr lang="en-US" dirty="0" smtClean="0"/>
              <a:t> heating patterns or by flow over topography</a:t>
            </a:r>
          </a:p>
          <a:p>
            <a:pPr lvl="1"/>
            <a:r>
              <a:rPr lang="en-US" dirty="0" smtClean="0"/>
              <a:t>Of particular importance for the Northern Hemisphere extratropical circulation are stationary Rossby modes forced by flow over the Rockies and the Himalayas (Section 4.3)</a:t>
            </a:r>
            <a:endParaRPr lang="en-US" dirty="0" smtClean="0"/>
          </a:p>
        </p:txBody>
      </p:sp>
      <p:sp>
        <p:nvSpPr>
          <p:cNvPr id="8" name="TextBox 7"/>
          <p:cNvSpPr txBox="1"/>
          <p:nvPr/>
        </p:nvSpPr>
        <p:spPr>
          <a:xfrm>
            <a:off x="1124771" y="2267674"/>
            <a:ext cx="4451860" cy="461665"/>
          </a:xfrm>
          <a:prstGeom prst="rect">
            <a:avLst/>
          </a:prstGeom>
          <a:noFill/>
        </p:spPr>
        <p:txBody>
          <a:bodyPr wrap="none" rtlCol="0">
            <a:spAutoFit/>
          </a:bodyPr>
          <a:lstStyle/>
          <a:p>
            <a:r>
              <a:rPr lang="en-US" sz="2400" dirty="0" smtClean="0"/>
              <a:t>Forced Topographic Rossby Waves</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spTree>
    <p:extLst>
      <p:ext uri="{BB962C8B-B14F-4D97-AF65-F5344CB8AC3E}">
        <p14:creationId xmlns:p14="http://schemas.microsoft.com/office/powerpoint/2010/main" val="10381107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Rossby waves</a:t>
            </a:r>
          </a:p>
          <a:p>
            <a:endParaRPr lang="en-US" dirty="0" smtClean="0"/>
          </a:p>
          <a:p>
            <a:pPr lvl="1"/>
            <a:r>
              <a:rPr lang="en-US" dirty="0" err="1" smtClean="0"/>
              <a:t>barotropic</a:t>
            </a:r>
            <a:r>
              <a:rPr lang="en-US" dirty="0" smtClean="0"/>
              <a:t> potential vorticity equation for a homogeneous fluid of variable depth (4.26)</a:t>
            </a:r>
          </a:p>
        </p:txBody>
      </p:sp>
      <p:sp>
        <p:nvSpPr>
          <p:cNvPr id="8" name="TextBox 7"/>
          <p:cNvSpPr txBox="1"/>
          <p:nvPr/>
        </p:nvSpPr>
        <p:spPr>
          <a:xfrm>
            <a:off x="1124771" y="2267674"/>
            <a:ext cx="4451860" cy="461665"/>
          </a:xfrm>
          <a:prstGeom prst="rect">
            <a:avLst/>
          </a:prstGeom>
          <a:noFill/>
        </p:spPr>
        <p:txBody>
          <a:bodyPr wrap="none" rtlCol="0">
            <a:spAutoFit/>
          </a:bodyPr>
          <a:lstStyle/>
          <a:p>
            <a:r>
              <a:rPr lang="en-US" sz="2400" dirty="0" smtClean="0"/>
              <a:t>Forced Topographic Rossby Waves</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pic>
        <p:nvPicPr>
          <p:cNvPr id="3" name="Picture 2"/>
          <p:cNvPicPr>
            <a:picLocks noChangeAspect="1"/>
          </p:cNvPicPr>
          <p:nvPr/>
        </p:nvPicPr>
        <p:blipFill>
          <a:blip r:embed="rId3"/>
          <a:stretch>
            <a:fillRect/>
          </a:stretch>
        </p:blipFill>
        <p:spPr>
          <a:xfrm>
            <a:off x="837053" y="3607661"/>
            <a:ext cx="7469894" cy="1934157"/>
          </a:xfrm>
          <a:prstGeom prst="rect">
            <a:avLst/>
          </a:prstGeom>
        </p:spPr>
      </p:pic>
    </p:spTree>
    <p:extLst>
      <p:ext uri="{BB962C8B-B14F-4D97-AF65-F5344CB8AC3E}">
        <p14:creationId xmlns:p14="http://schemas.microsoft.com/office/powerpoint/2010/main" val="13498038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Rossby waves</a:t>
            </a:r>
          </a:p>
          <a:p>
            <a:endParaRPr lang="en-US" dirty="0" smtClean="0"/>
          </a:p>
        </p:txBody>
      </p:sp>
      <p:sp>
        <p:nvSpPr>
          <p:cNvPr id="8" name="TextBox 7"/>
          <p:cNvSpPr txBox="1"/>
          <p:nvPr/>
        </p:nvSpPr>
        <p:spPr>
          <a:xfrm>
            <a:off x="1124771" y="2267674"/>
            <a:ext cx="4451860" cy="461665"/>
          </a:xfrm>
          <a:prstGeom prst="rect">
            <a:avLst/>
          </a:prstGeom>
          <a:noFill/>
        </p:spPr>
        <p:txBody>
          <a:bodyPr wrap="none" rtlCol="0">
            <a:spAutoFit/>
          </a:bodyPr>
          <a:lstStyle/>
          <a:p>
            <a:r>
              <a:rPr lang="en-US" sz="2400" dirty="0" smtClean="0"/>
              <a:t>Forced Topographic Rossby Waves</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pic>
        <p:nvPicPr>
          <p:cNvPr id="6" name="Picture 5"/>
          <p:cNvPicPr>
            <a:picLocks noChangeAspect="1"/>
          </p:cNvPicPr>
          <p:nvPr/>
        </p:nvPicPr>
        <p:blipFill>
          <a:blip r:embed="rId3"/>
          <a:stretch>
            <a:fillRect/>
          </a:stretch>
        </p:blipFill>
        <p:spPr>
          <a:xfrm>
            <a:off x="628650" y="2864275"/>
            <a:ext cx="8075880" cy="2926925"/>
          </a:xfrm>
          <a:prstGeom prst="rect">
            <a:avLst/>
          </a:prstGeom>
        </p:spPr>
      </p:pic>
      <p:sp>
        <p:nvSpPr>
          <p:cNvPr id="7" name="Rectangle 6"/>
          <p:cNvSpPr/>
          <p:nvPr/>
        </p:nvSpPr>
        <p:spPr>
          <a:xfrm>
            <a:off x="628650" y="2864275"/>
            <a:ext cx="1033895" cy="30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5273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351338"/>
              </a:xfrm>
            </p:spPr>
            <p:txBody>
              <a:bodyPr>
                <a:normAutofit/>
              </a:bodyPr>
              <a:lstStyle/>
              <a:p>
                <a:r>
                  <a:rPr lang="en-US" dirty="0" smtClean="0"/>
                  <a:t>Rossby waves</a:t>
                </a:r>
              </a:p>
              <a:p>
                <a:endParaRPr lang="en-US" dirty="0"/>
              </a:p>
              <a:p>
                <a:pPr lvl="1"/>
                <a:r>
                  <a:rPr lang="en-US" dirty="0" smtClean="0"/>
                  <a:t>The </a:t>
                </a:r>
                <a:r>
                  <a:rPr lang="en-US" dirty="0" err="1" smtClean="0"/>
                  <a:t>streamfunction</a:t>
                </a:r>
                <a:r>
                  <a:rPr lang="en-US" dirty="0" smtClean="0"/>
                  <a:t> is either exactly in phase (ridges over the mountains) or exactly out of phase (troughs over the mountains), with the topography depending on the sign of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𝐾</m:t>
                        </m:r>
                      </m:e>
                      <m:sup>
                        <m:r>
                          <a:rPr lang="en-US" b="0" i="1" dirty="0" smtClean="0">
                            <a:latin typeface="Cambria Math" panose="02040503050406030204" pitchFamily="18" charset="0"/>
                          </a:rPr>
                          <m:t>2 </m:t>
                        </m:r>
                      </m:sup>
                    </m:sSup>
                    <m:r>
                      <a:rPr lang="en-US" b="0"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𝐾</m:t>
                        </m:r>
                      </m:e>
                      <m:sub>
                        <m:r>
                          <a:rPr lang="en-US" b="0" i="1" dirty="0" smtClean="0">
                            <a:latin typeface="Cambria Math" panose="02040503050406030204" pitchFamily="18" charset="0"/>
                          </a:rPr>
                          <m:t>𝑠</m:t>
                        </m:r>
                      </m:sub>
                      <m:sup>
                        <m:r>
                          <a:rPr lang="en-US" b="0" i="1" dirty="0" smtClean="0">
                            <a:latin typeface="Cambria Math" panose="02040503050406030204" pitchFamily="18" charset="0"/>
                          </a:rPr>
                          <m:t>2</m:t>
                        </m:r>
                      </m:sup>
                    </m:sSubSup>
                  </m:oMath>
                </a14:m>
                <a:endParaRPr lang="en-US" dirty="0" smtClean="0"/>
              </a:p>
              <a:p>
                <a:pPr lvl="2"/>
                <a:r>
                  <a:rPr lang="en-US" dirty="0" smtClean="0"/>
                  <a:t>For long waves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𝐾</m:t>
                        </m:r>
                      </m:e>
                      <m:sup>
                        <m:r>
                          <a:rPr lang="en-US" b="0" i="1" dirty="0" smtClean="0">
                            <a:latin typeface="Cambria Math" panose="02040503050406030204" pitchFamily="18" charset="0"/>
                          </a:rPr>
                          <m:t> </m:t>
                        </m:r>
                      </m:sup>
                    </m:sSup>
                    <m:r>
                      <a:rPr lang="en-US" b="0" i="1" dirty="0" smtClean="0">
                        <a:latin typeface="Cambria Math" panose="02040503050406030204" pitchFamily="18" charset="0"/>
                        <a:ea typeface="Cambria Math" panose="02040503050406030204" pitchFamily="18" charset="0"/>
                      </a:rPr>
                      <m:t>&lt;</m:t>
                    </m:r>
                    <m:r>
                      <a:rPr lang="en-US" b="0"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𝐾</m:t>
                        </m:r>
                      </m:e>
                      <m:sub>
                        <m:r>
                          <a:rPr lang="en-US" b="0" i="1" dirty="0" smtClean="0">
                            <a:latin typeface="Cambria Math" panose="02040503050406030204" pitchFamily="18" charset="0"/>
                          </a:rPr>
                          <m:t>𝑠</m:t>
                        </m:r>
                      </m:sub>
                      <m:sup/>
                    </m:sSubSup>
                  </m:oMath>
                </a14:m>
                <a:r>
                  <a:rPr lang="en-US" dirty="0" smtClean="0"/>
                  <a:t>), topographic vorticity source in (7.95) is balanced primarily by the meridional advection of planetary vorticity (the </a:t>
                </a:r>
                <a:r>
                  <a:rPr lang="en-US" b="1" i="1" dirty="0" smtClean="0">
                    <a:latin typeface="Times New Roman" panose="02020603050405020304" pitchFamily="18" charset="0"/>
                    <a:cs typeface="Times New Roman" panose="02020603050405020304" pitchFamily="18" charset="0"/>
                  </a:rPr>
                  <a:t>β</a:t>
                </a:r>
                <a:r>
                  <a:rPr lang="en-US" dirty="0" smtClean="0"/>
                  <a:t> effect)</a:t>
                </a:r>
              </a:p>
              <a:p>
                <a:pPr lvl="2"/>
                <a:r>
                  <a:rPr lang="en-US" dirty="0" smtClean="0"/>
                  <a:t>For short waves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𝐾</m:t>
                        </m:r>
                      </m:e>
                      <m:sup>
                        <m:r>
                          <a:rPr lang="en-US" b="0" i="1" dirty="0" smtClean="0">
                            <a:latin typeface="Cambria Math" panose="02040503050406030204" pitchFamily="18" charset="0"/>
                          </a:rPr>
                          <m:t> </m:t>
                        </m:r>
                      </m:sup>
                    </m:sSup>
                    <m:r>
                      <a:rPr lang="en-US" b="0" i="1" dirty="0" smtClean="0">
                        <a:latin typeface="Cambria Math" panose="02040503050406030204" pitchFamily="18" charset="0"/>
                        <a:ea typeface="Cambria Math" panose="02040503050406030204" pitchFamily="18" charset="0"/>
                      </a:rPr>
                      <m:t>&gt;</m:t>
                    </m:r>
                    <m:r>
                      <a:rPr lang="en-US" b="0" i="1" dirty="0" smtClean="0">
                        <a:latin typeface="Cambria Math" panose="02040503050406030204" pitchFamily="18" charset="0"/>
                      </a:rPr>
                      <m:t> </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𝐾</m:t>
                        </m:r>
                      </m:e>
                      <m:sub>
                        <m:r>
                          <a:rPr lang="en-US" b="0" i="1" dirty="0" smtClean="0">
                            <a:latin typeface="Cambria Math" panose="02040503050406030204" pitchFamily="18" charset="0"/>
                          </a:rPr>
                          <m:t>𝑠</m:t>
                        </m:r>
                      </m:sub>
                      <m:sup/>
                    </m:sSubSup>
                  </m:oMath>
                </a14:m>
                <a:r>
                  <a:rPr lang="en-US" dirty="0" smtClean="0"/>
                  <a:t>), the source is balanced primarily by the zonal advection of relative vorticity</a:t>
                </a:r>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r="-1468"/>
                </a:stretch>
              </a:blipFill>
            </p:spPr>
            <p:txBody>
              <a:bodyPr/>
              <a:lstStyle/>
              <a:p>
                <a:r>
                  <a:rPr lang="en-US">
                    <a:noFill/>
                  </a:rPr>
                  <a:t> </a:t>
                </a:r>
              </a:p>
            </p:txBody>
          </p:sp>
        </mc:Fallback>
      </mc:AlternateContent>
      <p:sp>
        <p:nvSpPr>
          <p:cNvPr id="8" name="TextBox 7"/>
          <p:cNvSpPr txBox="1"/>
          <p:nvPr/>
        </p:nvSpPr>
        <p:spPr>
          <a:xfrm>
            <a:off x="1124771" y="2267674"/>
            <a:ext cx="4451860" cy="461665"/>
          </a:xfrm>
          <a:prstGeom prst="rect">
            <a:avLst/>
          </a:prstGeom>
          <a:noFill/>
        </p:spPr>
        <p:txBody>
          <a:bodyPr wrap="none" rtlCol="0">
            <a:spAutoFit/>
          </a:bodyPr>
          <a:lstStyle/>
          <a:p>
            <a:r>
              <a:rPr lang="en-US" sz="2400" dirty="0" smtClean="0"/>
              <a:t>Forced Topographic Rossby Waves</a:t>
            </a:r>
            <a:endParaRPr lang="en-US" sz="2400" dirty="0"/>
          </a:p>
        </p:txBody>
      </p:sp>
      <p:pic>
        <p:nvPicPr>
          <p:cNvPr id="2" name="Picture 1"/>
          <p:cNvPicPr>
            <a:picLocks noChangeAspect="1"/>
          </p:cNvPicPr>
          <p:nvPr/>
        </p:nvPicPr>
        <p:blipFill>
          <a:blip r:embed="rId3"/>
          <a:stretch>
            <a:fillRect/>
          </a:stretch>
        </p:blipFill>
        <p:spPr>
          <a:xfrm>
            <a:off x="6944402" y="133208"/>
            <a:ext cx="2088761" cy="1058283"/>
          </a:xfrm>
          <a:prstGeom prst="rect">
            <a:avLst/>
          </a:prstGeom>
        </p:spPr>
      </p:pic>
    </p:spTree>
    <p:extLst>
      <p:ext uri="{BB962C8B-B14F-4D97-AF65-F5344CB8AC3E}">
        <p14:creationId xmlns:p14="http://schemas.microsoft.com/office/powerpoint/2010/main" val="28835608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Rossby waves</a:t>
            </a:r>
          </a:p>
          <a:p>
            <a:endParaRPr lang="en-US" dirty="0"/>
          </a:p>
          <a:p>
            <a:pPr lvl="1"/>
            <a:r>
              <a:rPr lang="en-US" dirty="0" err="1" smtClean="0"/>
              <a:t>Charney</a:t>
            </a:r>
            <a:r>
              <a:rPr lang="en-US" dirty="0" smtClean="0"/>
              <a:t> and </a:t>
            </a:r>
            <a:r>
              <a:rPr lang="en-US" dirty="0" err="1" smtClean="0"/>
              <a:t>Eliassen</a:t>
            </a:r>
            <a:r>
              <a:rPr lang="en-US" dirty="0" smtClean="0"/>
              <a:t> (1949) used the topographic Rossby wave model to explain the winter mean longitudinal distribution of 500-hPa heights in Northern Hemisphere </a:t>
            </a:r>
            <a:r>
              <a:rPr lang="en-US" dirty="0" err="1" smtClean="0"/>
              <a:t>midlatitudes</a:t>
            </a:r>
            <a:endParaRPr lang="en-US" dirty="0" smtClean="0"/>
          </a:p>
        </p:txBody>
      </p:sp>
      <p:sp>
        <p:nvSpPr>
          <p:cNvPr id="8" name="TextBox 7"/>
          <p:cNvSpPr txBox="1"/>
          <p:nvPr/>
        </p:nvSpPr>
        <p:spPr>
          <a:xfrm>
            <a:off x="1124771" y="2267674"/>
            <a:ext cx="4451860" cy="461665"/>
          </a:xfrm>
          <a:prstGeom prst="rect">
            <a:avLst/>
          </a:prstGeom>
          <a:noFill/>
        </p:spPr>
        <p:txBody>
          <a:bodyPr wrap="none" rtlCol="0">
            <a:spAutoFit/>
          </a:bodyPr>
          <a:lstStyle/>
          <a:p>
            <a:r>
              <a:rPr lang="en-US" sz="2400" dirty="0" smtClean="0"/>
              <a:t>Forced Topographic Rossby Waves</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pic>
        <p:nvPicPr>
          <p:cNvPr id="3" name="Picture 2"/>
          <p:cNvPicPr>
            <a:picLocks noChangeAspect="1"/>
          </p:cNvPicPr>
          <p:nvPr/>
        </p:nvPicPr>
        <p:blipFill>
          <a:blip r:embed="rId3"/>
          <a:stretch>
            <a:fillRect/>
          </a:stretch>
        </p:blipFill>
        <p:spPr>
          <a:xfrm>
            <a:off x="471120" y="4222399"/>
            <a:ext cx="8201760" cy="1291709"/>
          </a:xfrm>
          <a:prstGeom prst="rect">
            <a:avLst/>
          </a:prstGeom>
        </p:spPr>
      </p:pic>
    </p:spTree>
    <p:extLst>
      <p:ext uri="{BB962C8B-B14F-4D97-AF65-F5344CB8AC3E}">
        <p14:creationId xmlns:p14="http://schemas.microsoft.com/office/powerpoint/2010/main" val="5161806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Rossby waves</a:t>
            </a:r>
          </a:p>
          <a:p>
            <a:endParaRPr lang="en-US" dirty="0"/>
          </a:p>
          <a:p>
            <a:pPr lvl="1"/>
            <a:r>
              <a:rPr lang="en-US" dirty="0" err="1" smtClean="0"/>
              <a:t>Charney</a:t>
            </a:r>
            <a:r>
              <a:rPr lang="en-US" dirty="0" smtClean="0"/>
              <a:t> and </a:t>
            </a:r>
            <a:r>
              <a:rPr lang="en-US" dirty="0" err="1" smtClean="0"/>
              <a:t>Eliassen</a:t>
            </a:r>
            <a:r>
              <a:rPr lang="en-US" dirty="0" smtClean="0"/>
              <a:t> (1949)</a:t>
            </a:r>
          </a:p>
        </p:txBody>
      </p:sp>
      <p:sp>
        <p:nvSpPr>
          <p:cNvPr id="8" name="TextBox 7"/>
          <p:cNvSpPr txBox="1"/>
          <p:nvPr/>
        </p:nvSpPr>
        <p:spPr>
          <a:xfrm>
            <a:off x="1124771" y="2267674"/>
            <a:ext cx="4451860" cy="461665"/>
          </a:xfrm>
          <a:prstGeom prst="rect">
            <a:avLst/>
          </a:prstGeom>
          <a:noFill/>
        </p:spPr>
        <p:txBody>
          <a:bodyPr wrap="none" rtlCol="0">
            <a:spAutoFit/>
          </a:bodyPr>
          <a:lstStyle/>
          <a:p>
            <a:r>
              <a:rPr lang="en-US" sz="2400" dirty="0" smtClean="0"/>
              <a:t>Forced Topographic Rossby Waves</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pic>
        <p:nvPicPr>
          <p:cNvPr id="6" name="Picture 5"/>
          <p:cNvPicPr>
            <a:picLocks noChangeAspect="1"/>
          </p:cNvPicPr>
          <p:nvPr/>
        </p:nvPicPr>
        <p:blipFill>
          <a:blip r:embed="rId3"/>
          <a:stretch>
            <a:fillRect/>
          </a:stretch>
        </p:blipFill>
        <p:spPr>
          <a:xfrm>
            <a:off x="500258" y="3349957"/>
            <a:ext cx="8143483" cy="2206387"/>
          </a:xfrm>
          <a:prstGeom prst="rect">
            <a:avLst/>
          </a:prstGeom>
        </p:spPr>
      </p:pic>
    </p:spTree>
    <p:extLst>
      <p:ext uri="{BB962C8B-B14F-4D97-AF65-F5344CB8AC3E}">
        <p14:creationId xmlns:p14="http://schemas.microsoft.com/office/powerpoint/2010/main" val="35934994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351338"/>
              </a:xfrm>
            </p:spPr>
            <p:txBody>
              <a:bodyPr>
                <a:normAutofit/>
              </a:bodyPr>
              <a:lstStyle/>
              <a:p>
                <a:r>
                  <a:rPr lang="en-US" dirty="0" smtClean="0"/>
                  <a:t>Rossby waves</a:t>
                </a:r>
              </a:p>
              <a:p>
                <a:endParaRPr lang="en-US" dirty="0"/>
              </a:p>
              <a:p>
                <a:pPr lvl="1"/>
                <a:r>
                  <a:rPr lang="en-US" dirty="0" err="1" smtClean="0"/>
                  <a:t>Charney</a:t>
                </a:r>
                <a:r>
                  <a:rPr lang="en-US" dirty="0" smtClean="0"/>
                  <a:t> and </a:t>
                </a:r>
                <a:r>
                  <a:rPr lang="en-US" dirty="0" err="1" smtClean="0"/>
                  <a:t>Eliassen</a:t>
                </a:r>
                <a:r>
                  <a:rPr lang="en-US" dirty="0" smtClean="0"/>
                  <a:t> (1949)</a:t>
                </a:r>
              </a:p>
              <a:p>
                <a:pPr lvl="2"/>
                <a:r>
                  <a:rPr lang="en-US" dirty="0" smtClean="0"/>
                  <a:t>By use of a Fourier expansion (7.99) can be solved for realistic distributions of topography</a:t>
                </a:r>
              </a:p>
              <a:p>
                <a:pPr lvl="2"/>
                <a:r>
                  <a:rPr lang="en-US" dirty="0" smtClean="0"/>
                  <a:t>Fig. 7.15; results for an x-dependence of </a:t>
                </a:r>
                <a:r>
                  <a:rPr lang="en-US" dirty="0" err="1" smtClean="0"/>
                  <a:t>h</a:t>
                </a:r>
                <a:r>
                  <a:rPr lang="en-US" baseline="-25000" dirty="0" err="1" smtClean="0"/>
                  <a:t>T</a:t>
                </a:r>
                <a:r>
                  <a:rPr lang="en-US" dirty="0" smtClean="0"/>
                  <a:t> given by a smoothed version of the earth’s topography at 45°N, a meridional wave number corresponding to a latitudinal half-wavelength of 35°, </a:t>
                </a:r>
                <a:r>
                  <a:rPr lang="en-US" i="1" dirty="0" err="1" smtClean="0">
                    <a:latin typeface="Times New Roman" panose="02020603050405020304" pitchFamily="18" charset="0"/>
                    <a:cs typeface="Times New Roman" panose="02020603050405020304" pitchFamily="18" charset="0"/>
                  </a:rPr>
                  <a:t>τ</a:t>
                </a:r>
                <a:r>
                  <a:rPr lang="en-US" baseline="-25000" dirty="0" err="1" smtClean="0"/>
                  <a:t>e</a:t>
                </a:r>
                <a:r>
                  <a:rPr lang="en-US" dirty="0" smtClean="0"/>
                  <a:t> = 5 days,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𝑢</m:t>
                        </m:r>
                      </m:e>
                    </m:acc>
                    <m:r>
                      <a:rPr lang="en-US" b="0" i="1" dirty="0" smtClean="0">
                        <a:latin typeface="Cambria Math" panose="02040503050406030204" pitchFamily="18" charset="0"/>
                      </a:rPr>
                      <m:t> </m:t>
                    </m:r>
                  </m:oMath>
                </a14:m>
                <a:r>
                  <a:rPr lang="en-US" dirty="0" smtClean="0"/>
                  <a:t>=17 m s</a:t>
                </a:r>
                <a:r>
                  <a:rPr lang="en-US" baseline="30000" dirty="0" smtClean="0"/>
                  <a:t>−1</a:t>
                </a:r>
                <a:r>
                  <a:rPr lang="en-US" dirty="0" smtClean="0"/>
                  <a:t>, </a:t>
                </a:r>
                <a:r>
                  <a:rPr lang="en-US" i="1" dirty="0" smtClean="0">
                    <a:latin typeface="Times New Roman" panose="02020603050405020304" pitchFamily="18" charset="0"/>
                    <a:cs typeface="Times New Roman" panose="02020603050405020304" pitchFamily="18" charset="0"/>
                  </a:rPr>
                  <a:t>f</a:t>
                </a:r>
                <a:r>
                  <a:rPr lang="en-US" baseline="-25000" dirty="0" smtClean="0"/>
                  <a:t>0</a:t>
                </a:r>
                <a:r>
                  <a:rPr lang="en-US" dirty="0" smtClean="0"/>
                  <a:t> =10</a:t>
                </a:r>
                <a:r>
                  <a:rPr lang="en-US" baseline="30000" dirty="0" smtClean="0"/>
                  <a:t>−4</a:t>
                </a:r>
                <a:r>
                  <a:rPr lang="en-US" dirty="0" smtClean="0"/>
                  <a:t> s</a:t>
                </a:r>
                <a:r>
                  <a:rPr lang="en-US" baseline="30000" dirty="0" smtClean="0"/>
                  <a:t>−1</a:t>
                </a:r>
                <a:r>
                  <a:rPr lang="en-US" dirty="0" smtClean="0"/>
                  <a:t>, and H = 8 km</a:t>
                </a:r>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r="-386"/>
                </a:stretch>
              </a:blipFill>
            </p:spPr>
            <p:txBody>
              <a:bodyPr/>
              <a:lstStyle/>
              <a:p>
                <a:r>
                  <a:rPr lang="en-US">
                    <a:noFill/>
                  </a:rPr>
                  <a:t> </a:t>
                </a:r>
              </a:p>
            </p:txBody>
          </p:sp>
        </mc:Fallback>
      </mc:AlternateContent>
      <p:sp>
        <p:nvSpPr>
          <p:cNvPr id="8" name="TextBox 7"/>
          <p:cNvSpPr txBox="1"/>
          <p:nvPr/>
        </p:nvSpPr>
        <p:spPr>
          <a:xfrm>
            <a:off x="1124771" y="2267674"/>
            <a:ext cx="4451860" cy="461665"/>
          </a:xfrm>
          <a:prstGeom prst="rect">
            <a:avLst/>
          </a:prstGeom>
          <a:noFill/>
        </p:spPr>
        <p:txBody>
          <a:bodyPr wrap="none" rtlCol="0">
            <a:spAutoFit/>
          </a:bodyPr>
          <a:lstStyle/>
          <a:p>
            <a:r>
              <a:rPr lang="en-US" sz="2400" dirty="0" smtClean="0"/>
              <a:t>Forced Topographic Rossby Waves</a:t>
            </a:r>
            <a:endParaRPr lang="en-US" sz="2400" dirty="0"/>
          </a:p>
        </p:txBody>
      </p:sp>
      <p:pic>
        <p:nvPicPr>
          <p:cNvPr id="2" name="Picture 1"/>
          <p:cNvPicPr>
            <a:picLocks noChangeAspect="1"/>
          </p:cNvPicPr>
          <p:nvPr/>
        </p:nvPicPr>
        <p:blipFill>
          <a:blip r:embed="rId3"/>
          <a:stretch>
            <a:fillRect/>
          </a:stretch>
        </p:blipFill>
        <p:spPr>
          <a:xfrm>
            <a:off x="6944402" y="133208"/>
            <a:ext cx="2088761" cy="1058283"/>
          </a:xfrm>
          <a:prstGeom prst="rect">
            <a:avLst/>
          </a:prstGeom>
        </p:spPr>
      </p:pic>
    </p:spTree>
    <p:extLst>
      <p:ext uri="{BB962C8B-B14F-4D97-AF65-F5344CB8AC3E}">
        <p14:creationId xmlns:p14="http://schemas.microsoft.com/office/powerpoint/2010/main" val="29038940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Rossby waves</a:t>
            </a:r>
          </a:p>
          <a:p>
            <a:endParaRPr lang="en-US" dirty="0" smtClean="0"/>
          </a:p>
        </p:txBody>
      </p:sp>
      <p:sp>
        <p:nvSpPr>
          <p:cNvPr id="8" name="TextBox 7"/>
          <p:cNvSpPr txBox="1"/>
          <p:nvPr/>
        </p:nvSpPr>
        <p:spPr>
          <a:xfrm>
            <a:off x="1124771" y="2267674"/>
            <a:ext cx="4451860" cy="461665"/>
          </a:xfrm>
          <a:prstGeom prst="rect">
            <a:avLst/>
          </a:prstGeom>
          <a:noFill/>
        </p:spPr>
        <p:txBody>
          <a:bodyPr wrap="none" rtlCol="0">
            <a:spAutoFit/>
          </a:bodyPr>
          <a:lstStyle/>
          <a:p>
            <a:r>
              <a:rPr lang="en-US" sz="2400" dirty="0" smtClean="0"/>
              <a:t>Forced Topographic Rossby Waves</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pic>
        <p:nvPicPr>
          <p:cNvPr id="3" name="Picture 2"/>
          <p:cNvPicPr>
            <a:picLocks noChangeAspect="1"/>
          </p:cNvPicPr>
          <p:nvPr/>
        </p:nvPicPr>
        <p:blipFill>
          <a:blip r:embed="rId3"/>
          <a:stretch>
            <a:fillRect/>
          </a:stretch>
        </p:blipFill>
        <p:spPr>
          <a:xfrm>
            <a:off x="628650" y="2729339"/>
            <a:ext cx="3823485" cy="3123844"/>
          </a:xfrm>
          <a:prstGeom prst="rect">
            <a:avLst/>
          </a:prstGeom>
        </p:spPr>
      </p:pic>
      <p:pic>
        <p:nvPicPr>
          <p:cNvPr id="6" name="Picture 5"/>
          <p:cNvPicPr>
            <a:picLocks noChangeAspect="1"/>
          </p:cNvPicPr>
          <p:nvPr/>
        </p:nvPicPr>
        <p:blipFill>
          <a:blip r:embed="rId4"/>
          <a:stretch>
            <a:fillRect/>
          </a:stretch>
        </p:blipFill>
        <p:spPr>
          <a:xfrm>
            <a:off x="4659186" y="4220259"/>
            <a:ext cx="3856164" cy="1688344"/>
          </a:xfrm>
          <a:prstGeom prst="rect">
            <a:avLst/>
          </a:prstGeom>
        </p:spPr>
      </p:pic>
      <p:pic>
        <p:nvPicPr>
          <p:cNvPr id="7" name="Picture 6"/>
          <p:cNvPicPr>
            <a:picLocks noChangeAspect="1"/>
          </p:cNvPicPr>
          <p:nvPr/>
        </p:nvPicPr>
        <p:blipFill>
          <a:blip r:embed="rId5"/>
          <a:stretch>
            <a:fillRect/>
          </a:stretch>
        </p:blipFill>
        <p:spPr>
          <a:xfrm>
            <a:off x="1483800" y="5916492"/>
            <a:ext cx="6176399" cy="791156"/>
          </a:xfrm>
          <a:prstGeom prst="rect">
            <a:avLst/>
          </a:prstGeom>
        </p:spPr>
      </p:pic>
      <p:sp>
        <p:nvSpPr>
          <p:cNvPr id="9" name="TextBox 8"/>
          <p:cNvSpPr txBox="1"/>
          <p:nvPr/>
        </p:nvSpPr>
        <p:spPr>
          <a:xfrm>
            <a:off x="3801126" y="2729339"/>
            <a:ext cx="520014" cy="369332"/>
          </a:xfrm>
          <a:prstGeom prst="rect">
            <a:avLst/>
          </a:prstGeom>
          <a:noFill/>
          <a:ln>
            <a:solidFill>
              <a:srgbClr val="FF0000"/>
            </a:solidFill>
          </a:ln>
        </p:spPr>
        <p:txBody>
          <a:bodyPr wrap="none" rtlCol="0">
            <a:spAutoFit/>
          </a:bodyPr>
          <a:lstStyle/>
          <a:p>
            <a:r>
              <a:rPr lang="en-US" dirty="0" smtClean="0"/>
              <a:t>Top</a:t>
            </a:r>
            <a:endParaRPr lang="en-US" dirty="0"/>
          </a:p>
        </p:txBody>
      </p:sp>
      <p:sp>
        <p:nvSpPr>
          <p:cNvPr id="10" name="TextBox 9"/>
          <p:cNvSpPr txBox="1"/>
          <p:nvPr/>
        </p:nvSpPr>
        <p:spPr>
          <a:xfrm>
            <a:off x="7364604" y="2729339"/>
            <a:ext cx="886076" cy="369332"/>
          </a:xfrm>
          <a:prstGeom prst="rect">
            <a:avLst/>
          </a:prstGeom>
          <a:noFill/>
          <a:ln>
            <a:solidFill>
              <a:srgbClr val="FF0000"/>
            </a:solidFill>
          </a:ln>
        </p:spPr>
        <p:txBody>
          <a:bodyPr wrap="none" rtlCol="0">
            <a:spAutoFit/>
          </a:bodyPr>
          <a:lstStyle/>
          <a:p>
            <a:r>
              <a:rPr lang="en-US" dirty="0" smtClean="0"/>
              <a:t>Bottom</a:t>
            </a:r>
            <a:endParaRPr lang="en-US" dirty="0"/>
          </a:p>
        </p:txBody>
      </p:sp>
    </p:spTree>
    <p:extLst>
      <p:ext uri="{BB962C8B-B14F-4D97-AF65-F5344CB8AC3E}">
        <p14:creationId xmlns:p14="http://schemas.microsoft.com/office/powerpoint/2010/main" val="10521111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Atmospheric Oscillations:</a:t>
            </a:r>
            <a:br>
              <a:rPr lang="en-US" dirty="0" smtClean="0"/>
            </a:br>
            <a:r>
              <a:rPr lang="en-US" dirty="0" smtClean="0"/>
              <a:t>Linear Perturbation Theory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Rossby waves</a:t>
            </a:r>
          </a:p>
          <a:p>
            <a:endParaRPr lang="en-US" dirty="0"/>
          </a:p>
          <a:p>
            <a:pPr lvl="1"/>
            <a:r>
              <a:rPr lang="en-US" dirty="0" err="1" smtClean="0"/>
              <a:t>Charney</a:t>
            </a:r>
            <a:r>
              <a:rPr lang="en-US" dirty="0" smtClean="0"/>
              <a:t> and </a:t>
            </a:r>
            <a:r>
              <a:rPr lang="en-US" dirty="0" err="1" smtClean="0"/>
              <a:t>Eliassen</a:t>
            </a:r>
            <a:r>
              <a:rPr lang="en-US" dirty="0" smtClean="0"/>
              <a:t> (1949)</a:t>
            </a:r>
          </a:p>
          <a:p>
            <a:pPr lvl="2"/>
            <a:r>
              <a:rPr lang="en-US" dirty="0" smtClean="0"/>
              <a:t>Despite its simplicity, the </a:t>
            </a:r>
            <a:r>
              <a:rPr lang="en-US" dirty="0" err="1" smtClean="0"/>
              <a:t>Charney</a:t>
            </a:r>
            <a:r>
              <a:rPr lang="en-US" dirty="0" smtClean="0"/>
              <a:t>–</a:t>
            </a:r>
            <a:r>
              <a:rPr lang="en-US" dirty="0" err="1" smtClean="0"/>
              <a:t>Eliassen</a:t>
            </a:r>
            <a:r>
              <a:rPr lang="en-US" dirty="0"/>
              <a:t> </a:t>
            </a:r>
            <a:r>
              <a:rPr lang="en-US" dirty="0" smtClean="0"/>
              <a:t> </a:t>
            </a:r>
            <a:r>
              <a:rPr lang="en-US" dirty="0" smtClean="0"/>
              <a:t>model does a remarkable job of reproducing the observed 500-hPa stationary wave pattern in Northern Hemisphere </a:t>
            </a:r>
            <a:r>
              <a:rPr lang="en-US" dirty="0" err="1" smtClean="0"/>
              <a:t>midlatitudes</a:t>
            </a:r>
            <a:r>
              <a:rPr lang="en-US" dirty="0" smtClean="0"/>
              <a:t>.</a:t>
            </a:r>
          </a:p>
        </p:txBody>
      </p:sp>
      <p:sp>
        <p:nvSpPr>
          <p:cNvPr id="8" name="TextBox 7"/>
          <p:cNvSpPr txBox="1"/>
          <p:nvPr/>
        </p:nvSpPr>
        <p:spPr>
          <a:xfrm>
            <a:off x="1124771" y="2267674"/>
            <a:ext cx="4451860" cy="461665"/>
          </a:xfrm>
          <a:prstGeom prst="rect">
            <a:avLst/>
          </a:prstGeom>
          <a:noFill/>
        </p:spPr>
        <p:txBody>
          <a:bodyPr wrap="none" rtlCol="0">
            <a:spAutoFit/>
          </a:bodyPr>
          <a:lstStyle/>
          <a:p>
            <a:r>
              <a:rPr lang="en-US" sz="2400" dirty="0" smtClean="0"/>
              <a:t>Forced Topographic Rossby Waves</a:t>
            </a:r>
            <a:endParaRPr lang="en-US" sz="2400" dirty="0"/>
          </a:p>
        </p:txBody>
      </p:sp>
      <p:pic>
        <p:nvPicPr>
          <p:cNvPr id="2" name="Picture 1"/>
          <p:cNvPicPr>
            <a:picLocks noChangeAspect="1"/>
          </p:cNvPicPr>
          <p:nvPr/>
        </p:nvPicPr>
        <p:blipFill>
          <a:blip r:embed="rId2"/>
          <a:stretch>
            <a:fillRect/>
          </a:stretch>
        </p:blipFill>
        <p:spPr>
          <a:xfrm>
            <a:off x="6944402" y="133208"/>
            <a:ext cx="2088761" cy="1058283"/>
          </a:xfrm>
          <a:prstGeom prst="rect">
            <a:avLst/>
          </a:prstGeom>
        </p:spPr>
      </p:pic>
    </p:spTree>
    <p:extLst>
      <p:ext uri="{BB962C8B-B14F-4D97-AF65-F5344CB8AC3E}">
        <p14:creationId xmlns:p14="http://schemas.microsoft.com/office/powerpoint/2010/main" val="1825489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3434</Words>
  <Application>Microsoft Office PowerPoint</Application>
  <PresentationFormat>On-screen Show (4:3)</PresentationFormat>
  <Paragraphs>578</Paragraphs>
  <Slides>98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Arial</vt:lpstr>
      <vt:lpstr>Calibri</vt:lpstr>
      <vt:lpstr>Calibri Light</vt:lpstr>
      <vt:lpstr>Cambria Math</vt:lpstr>
      <vt:lpstr>Times New Roman</vt:lpstr>
      <vt:lpstr>Vivaldi</vt:lpstr>
      <vt:lpstr>Office Theme</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lpstr>Atmospheric Oscillations: Linear Perturbation Theory</vt:lpstr>
    </vt:vector>
  </TitlesOfParts>
  <Company>UNC Asheville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Synoptic-Scale Motions I: Quasi-Geostrophic Analysis</dc:title>
  <dc:creator>Doug Miller</dc:creator>
  <cp:lastModifiedBy>Doug Miller</cp:lastModifiedBy>
  <cp:revision>163</cp:revision>
  <dcterms:created xsi:type="dcterms:W3CDTF">2020-03-09T10:39:33Z</dcterms:created>
  <dcterms:modified xsi:type="dcterms:W3CDTF">2020-03-09T23:11:46Z</dcterms:modified>
</cp:coreProperties>
</file>