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344" r:id="rId2"/>
    <p:sldId id="348" r:id="rId3"/>
    <p:sldId id="462" r:id="rId4"/>
    <p:sldId id="463" r:id="rId5"/>
    <p:sldId id="464" r:id="rId6"/>
    <p:sldId id="478" r:id="rId7"/>
    <p:sldId id="479" r:id="rId8"/>
    <p:sldId id="465" r:id="rId9"/>
    <p:sldId id="466" r:id="rId10"/>
    <p:sldId id="471" r:id="rId11"/>
    <p:sldId id="476" r:id="rId12"/>
    <p:sldId id="472" r:id="rId13"/>
    <p:sldId id="473" r:id="rId14"/>
    <p:sldId id="474" r:id="rId15"/>
    <p:sldId id="467" r:id="rId16"/>
    <p:sldId id="468" r:id="rId17"/>
    <p:sldId id="469" r:id="rId18"/>
    <p:sldId id="470" r:id="rId19"/>
    <p:sldId id="475" r:id="rId20"/>
    <p:sldId id="480" r:id="rId21"/>
    <p:sldId id="477" r:id="rId22"/>
    <p:sldId id="482" r:id="rId23"/>
    <p:sldId id="484" r:id="rId24"/>
    <p:sldId id="485" r:id="rId25"/>
    <p:sldId id="486" r:id="rId26"/>
    <p:sldId id="487" r:id="rId27"/>
    <p:sldId id="488" r:id="rId28"/>
    <p:sldId id="489" r:id="rId29"/>
    <p:sldId id="481" r:id="rId30"/>
    <p:sldId id="483" r:id="rId31"/>
    <p:sldId id="460" r:id="rId32"/>
    <p:sldId id="322" r:id="rId33"/>
    <p:sldId id="321" r:id="rId34"/>
    <p:sldId id="345" r:id="rId35"/>
    <p:sldId id="346" r:id="rId36"/>
    <p:sldId id="347" r:id="rId37"/>
    <p:sldId id="461" r:id="rId38"/>
    <p:sldId id="354" r:id="rId39"/>
    <p:sldId id="349" r:id="rId40"/>
    <p:sldId id="355" r:id="rId41"/>
    <p:sldId id="350" r:id="rId42"/>
    <p:sldId id="356" r:id="rId43"/>
    <p:sldId id="357" r:id="rId44"/>
    <p:sldId id="351" r:id="rId45"/>
    <p:sldId id="323" r:id="rId46"/>
    <p:sldId id="367" r:id="rId47"/>
    <p:sldId id="379" r:id="rId48"/>
    <p:sldId id="380" r:id="rId49"/>
    <p:sldId id="381" r:id="rId50"/>
    <p:sldId id="368" r:id="rId51"/>
    <p:sldId id="369" r:id="rId52"/>
    <p:sldId id="370" r:id="rId53"/>
    <p:sldId id="382" r:id="rId54"/>
    <p:sldId id="383" r:id="rId55"/>
    <p:sldId id="384" r:id="rId56"/>
    <p:sldId id="371" r:id="rId57"/>
    <p:sldId id="385" r:id="rId58"/>
    <p:sldId id="394" r:id="rId59"/>
    <p:sldId id="395" r:id="rId60"/>
    <p:sldId id="396" r:id="rId61"/>
    <p:sldId id="397" r:id="rId62"/>
    <p:sldId id="398" r:id="rId63"/>
    <p:sldId id="399" r:id="rId64"/>
    <p:sldId id="400" r:id="rId65"/>
    <p:sldId id="401" r:id="rId66"/>
    <p:sldId id="402" r:id="rId67"/>
    <p:sldId id="372" r:id="rId68"/>
    <p:sldId id="404" r:id="rId69"/>
    <p:sldId id="405" r:id="rId70"/>
    <p:sldId id="386" r:id="rId71"/>
    <p:sldId id="406" r:id="rId72"/>
    <p:sldId id="409" r:id="rId73"/>
    <p:sldId id="410" r:id="rId74"/>
    <p:sldId id="411" r:id="rId75"/>
    <p:sldId id="412" r:id="rId76"/>
    <p:sldId id="413" r:id="rId77"/>
    <p:sldId id="435" r:id="rId78"/>
    <p:sldId id="414" r:id="rId79"/>
    <p:sldId id="436" r:id="rId80"/>
    <p:sldId id="403" r:id="rId81"/>
    <p:sldId id="374" r:id="rId82"/>
    <p:sldId id="375" r:id="rId83"/>
    <p:sldId id="437" r:id="rId84"/>
    <p:sldId id="376" r:id="rId85"/>
    <p:sldId id="438" r:id="rId86"/>
    <p:sldId id="439" r:id="rId87"/>
    <p:sldId id="440" r:id="rId88"/>
    <p:sldId id="441" r:id="rId89"/>
    <p:sldId id="442" r:id="rId90"/>
    <p:sldId id="443" r:id="rId91"/>
    <p:sldId id="444" r:id="rId92"/>
    <p:sldId id="445" r:id="rId93"/>
    <p:sldId id="446" r:id="rId94"/>
    <p:sldId id="447" r:id="rId95"/>
    <p:sldId id="390" r:id="rId96"/>
    <p:sldId id="448" r:id="rId97"/>
    <p:sldId id="449" r:id="rId98"/>
    <p:sldId id="377" r:id="rId99"/>
    <p:sldId id="450" r:id="rId100"/>
    <p:sldId id="451" r:id="rId101"/>
    <p:sldId id="452" r:id="rId102"/>
    <p:sldId id="453" r:id="rId103"/>
    <p:sldId id="454" r:id="rId104"/>
    <p:sldId id="459" r:id="rId105"/>
    <p:sldId id="455" r:id="rId106"/>
    <p:sldId id="456" r:id="rId107"/>
    <p:sldId id="457" r:id="rId108"/>
    <p:sldId id="458" r:id="rId109"/>
    <p:sldId id="378" r:id="rId1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FF00"/>
    <a:srgbClr val="FF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EDC1-0180-48ED-972B-1DF097F8A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499BF-1FBE-40C1-89E6-FD118989B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10A86-488B-41A3-8F8F-0C80C51E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B2F6B-8102-41DC-994E-71E4C88EE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4A56D-2594-4CB7-8CF8-AF133C829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DA711-BCDE-4842-B1C8-E2018308A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7F03-01E9-4A26-AB91-57F0B072C8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A5C40-5921-40C0-82D9-0E3682888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EDCA-F3B7-4600-9C4E-4659A72BE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D35D6-4A3D-4F0F-88F6-EDEC0B334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86D1C-6EEF-4EAB-8B73-7F0C0E876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26B8-B76F-42EC-9077-3D4E02C04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02C38-DDC6-4062-B4F0-2952A44ED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E46AA5B-AB82-4C78-BFAB-AE03255B7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76" r:id="rId12"/>
    <p:sldLayoutId id="214748367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d.ucar.edu/nwp/pcu1/ensemble/index.h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meted.ucar.edu/nwp/pcu1/ensemble_webcast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loratorium.edu/complexity/java/lorenz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3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3.jpeg"/><Relationship Id="rId4" Type="http://schemas.openxmlformats.org/officeDocument/2006/relationships/image" Target="../media/image69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4.jpeg"/><Relationship Id="rId4" Type="http://schemas.openxmlformats.org/officeDocument/2006/relationships/image" Target="../media/image69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6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Why </a:t>
            </a:r>
            <a:r>
              <a:rPr lang="en-US" altLang="en-US" dirty="0" smtClean="0"/>
              <a:t>should we believe the computer weather forecast model? (D&amp;VK, Chaps. 17-18, </a:t>
            </a:r>
            <a:r>
              <a:rPr lang="en-US" altLang="en-US" dirty="0" err="1" smtClean="0"/>
              <a:t>Kalnay</a:t>
            </a:r>
            <a:r>
              <a:rPr lang="en-US" altLang="en-US" dirty="0" smtClean="0"/>
              <a:t> Chapter 6)</a:t>
            </a:r>
          </a:p>
        </p:txBody>
      </p:sp>
      <p:pic>
        <p:nvPicPr>
          <p:cNvPr id="15363" name="Picture 6" descr="landfi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1981200"/>
            <a:ext cx="4381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605338" y="5791200"/>
            <a:ext cx="4310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http://www.zerowaste.co.nz/assets/img/Howcanwehelp/PhotoGallery/landfill.jpg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4598988"/>
            <a:ext cx="75660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</a:p>
          <a:p>
            <a:pPr lvl="2" eaLnBrk="1" hangingPunct="1"/>
            <a:r>
              <a:rPr lang="en-US" altLang="en-US" smtClean="0"/>
              <a:t>Contingency tables and … [17.3.2]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3630613"/>
            <a:ext cx="7769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60350"/>
            <a:ext cx="5334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88" y="5465763"/>
            <a:ext cx="7616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/>
              <a:t>Long-term variability caused by long-lasting surface anomalies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/>
              <a:t>Charney and Shukla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/>
              <a:t>Tropics are more responsive to long-lasting ocean SST anomalies than mid-lats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i="1"/>
              <a:t>Potential predictability</a:t>
            </a:r>
            <a:r>
              <a:rPr lang="en-US" altLang="en-US"/>
              <a:t> for the tropics at long time scales is much larger than that of mid-lats due to long-lasting ocean anomalies</a:t>
            </a:r>
          </a:p>
        </p:txBody>
      </p:sp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4684713" y="5181600"/>
            <a:ext cx="4154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http://www.acclaimimages.com/_gallery/_SM/0027-0406-1806-0900_SM.jpg</a:t>
            </a:r>
          </a:p>
        </p:txBody>
      </p:sp>
      <p:pic>
        <p:nvPicPr>
          <p:cNvPr id="229380" name="Picture 7" descr="0027-0406-1806-0900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9275" y="2038350"/>
            <a:ext cx="19145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ENSO</a:t>
            </a:r>
          </a:p>
          <a:p>
            <a:pPr lvl="1" eaLnBrk="1" hangingPunct="1"/>
            <a:r>
              <a:rPr lang="en-US" altLang="en-US" smtClean="0"/>
              <a:t>Normal conditions</a:t>
            </a:r>
          </a:p>
          <a:p>
            <a:pPr eaLnBrk="1" hangingPunct="1"/>
            <a:endParaRPr lang="en-US" altLang="en-US" smtClean="0"/>
          </a:p>
        </p:txBody>
      </p:sp>
      <p:graphicFrame>
        <p:nvGraphicFramePr>
          <p:cNvPr id="221202" name="Object 18"/>
          <p:cNvGraphicFramePr>
            <a:graphicFrameLocks noChangeAspect="1"/>
          </p:cNvGraphicFramePr>
          <p:nvPr/>
        </p:nvGraphicFramePr>
        <p:xfrm>
          <a:off x="4038600" y="2005013"/>
          <a:ext cx="5053013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04" name="Photo Editor Photo" r:id="rId3" imgW="9038095" imgH="5952381" progId="">
                  <p:embed/>
                </p:oleObj>
              </mc:Choice>
              <mc:Fallback>
                <p:oleObj name="Photo Editor Photo" r:id="rId3" imgW="9038095" imgH="5952381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005013"/>
                        <a:ext cx="5053013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24" name="Object 16"/>
          <p:cNvGraphicFramePr>
            <a:graphicFrameLocks noChangeAspect="1"/>
          </p:cNvGraphicFramePr>
          <p:nvPr/>
        </p:nvGraphicFramePr>
        <p:xfrm>
          <a:off x="3657600" y="1982788"/>
          <a:ext cx="5410200" cy="331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6" name="Photo Editor Photo" r:id="rId3" imgW="9285714" imgH="5687219" progId="">
                  <p:embed/>
                </p:oleObj>
              </mc:Choice>
              <mc:Fallback>
                <p:oleObj name="Photo Editor Photo" r:id="rId3" imgW="9285714" imgH="5687219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982788"/>
                        <a:ext cx="5410200" cy="331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ENSO</a:t>
            </a:r>
          </a:p>
          <a:p>
            <a:pPr lvl="1" eaLnBrk="1" hangingPunct="1"/>
            <a:r>
              <a:rPr lang="en-US" altLang="en-US" smtClean="0"/>
              <a:t>El Ni</a:t>
            </a:r>
            <a:r>
              <a:rPr lang="en-US" altLang="en-US" smtClean="0">
                <a:cs typeface="Times New Roman" pitchFamily="18" charset="0"/>
              </a:rPr>
              <a:t>ñ</a:t>
            </a:r>
            <a:r>
              <a:rPr lang="en-US" altLang="en-US" smtClean="0"/>
              <a:t>o conditions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6" descr="ekpl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85800"/>
            <a:ext cx="32861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44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ENSO</a:t>
            </a:r>
          </a:p>
          <a:p>
            <a:pPr lvl="1" eaLnBrk="1" hangingPunct="1"/>
            <a:r>
              <a:rPr lang="en-US" altLang="en-US" smtClean="0"/>
              <a:t>Several ways El Ni</a:t>
            </a:r>
            <a:r>
              <a:rPr lang="en-US" altLang="en-US" smtClean="0">
                <a:cs typeface="Times New Roman" pitchFamily="18" charset="0"/>
              </a:rPr>
              <a:t>ñ</a:t>
            </a:r>
            <a:r>
              <a:rPr lang="en-US" altLang="en-US" smtClean="0"/>
              <a:t>o (and La Ni</a:t>
            </a:r>
            <a:r>
              <a:rPr lang="en-US" altLang="en-US" smtClean="0">
                <a:cs typeface="Times New Roman" pitchFamily="18" charset="0"/>
              </a:rPr>
              <a:t>ñ</a:t>
            </a:r>
            <a:r>
              <a:rPr lang="en-US" altLang="en-US" smtClean="0"/>
              <a:t>a) can form</a:t>
            </a:r>
          </a:p>
          <a:p>
            <a:pPr lvl="1" eaLnBrk="1" hangingPunct="1"/>
            <a:r>
              <a:rPr lang="en-US" altLang="en-US" smtClean="0"/>
              <a:t>Coupled oscillations have time scales of 3-7 years</a:t>
            </a:r>
          </a:p>
          <a:p>
            <a:pPr lvl="1" eaLnBrk="1" hangingPunct="1"/>
            <a:r>
              <a:rPr lang="en-US" altLang="en-US" smtClean="0"/>
              <a:t>Could be predictable for seasons through years in advance</a:t>
            </a:r>
          </a:p>
        </p:txBody>
      </p:sp>
      <p:sp>
        <p:nvSpPr>
          <p:cNvPr id="234500" name="Text Box 5"/>
          <p:cNvSpPr txBox="1">
            <a:spLocks noChangeArrowheads="1"/>
          </p:cNvSpPr>
          <p:nvPr/>
        </p:nvSpPr>
        <p:spPr bwMode="auto">
          <a:xfrm>
            <a:off x="2133600" y="6477000"/>
            <a:ext cx="693420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Scientific program TOGA was created to study ENSO (see Wallace et al. [1998])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2" descr="ekpl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85800"/>
            <a:ext cx="32861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55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Cai </a:t>
            </a:r>
            <a:r>
              <a:rPr lang="en-US" altLang="en-US" i="1" smtClean="0"/>
              <a:t>et al</a:t>
            </a:r>
            <a:r>
              <a:rPr lang="en-US" altLang="en-US" smtClean="0"/>
              <a:t>. (2002) ENSO study</a:t>
            </a:r>
          </a:p>
          <a:p>
            <a:pPr lvl="1" eaLnBrk="1" hangingPunct="1"/>
            <a:r>
              <a:rPr lang="en-US" altLang="en-US" smtClean="0"/>
              <a:t>Transitions between episodes are least predictable</a:t>
            </a:r>
          </a:p>
          <a:p>
            <a:pPr lvl="1" eaLnBrk="1" hangingPunct="1"/>
            <a:r>
              <a:rPr lang="en-US" altLang="en-US" smtClean="0"/>
              <a:t>Most predictable during the maxima of the episode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654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during ENSO…</a:t>
            </a:r>
          </a:p>
          <a:p>
            <a:pPr lvl="1" eaLnBrk="1" hangingPunct="1"/>
            <a:r>
              <a:rPr lang="en-US" altLang="en-US" smtClean="0"/>
              <a:t>Regions in mid-lats (Europe) that are less predictable</a:t>
            </a:r>
          </a:p>
          <a:p>
            <a:pPr lvl="1" eaLnBrk="1" hangingPunct="1"/>
            <a:r>
              <a:rPr lang="en-US" altLang="en-US" smtClean="0"/>
              <a:t>Regions in mid-lats (Pacific and North America) that have higher predictability</a:t>
            </a:r>
          </a:p>
        </p:txBody>
      </p:sp>
      <p:sp>
        <p:nvSpPr>
          <p:cNvPr id="236547" name="Text Box 5"/>
          <p:cNvSpPr txBox="1">
            <a:spLocks noChangeArrowheads="1"/>
          </p:cNvSpPr>
          <p:nvPr/>
        </p:nvSpPr>
        <p:spPr bwMode="auto">
          <a:xfrm>
            <a:off x="4876800" y="5775325"/>
            <a:ext cx="41148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/>
              <a:t>See Vol 126, No 567 of </a:t>
            </a:r>
            <a:r>
              <a:rPr lang="en-US" altLang="en-US" sz="1800" i="1"/>
              <a:t>QJRMS</a:t>
            </a:r>
            <a:r>
              <a:rPr lang="en-US" altLang="en-US" sz="1800"/>
              <a:t> and Vol 107, Issue C7 (1998) of </a:t>
            </a:r>
            <a:r>
              <a:rPr lang="en-US" altLang="en-US" sz="1800" i="1"/>
              <a:t>JGR</a:t>
            </a:r>
            <a:r>
              <a:rPr lang="en-US" altLang="en-US" sz="1800"/>
              <a:t> for more info</a:t>
            </a:r>
          </a:p>
        </p:txBody>
      </p:sp>
      <p:pic>
        <p:nvPicPr>
          <p:cNvPr id="236548" name="Picture 7" descr="221052017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0" y="2133600"/>
            <a:ext cx="23812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9" name="Text Box 8"/>
          <p:cNvSpPr txBox="1">
            <a:spLocks noChangeArrowheads="1"/>
          </p:cNvSpPr>
          <p:nvPr/>
        </p:nvSpPr>
        <p:spPr bwMode="auto">
          <a:xfrm>
            <a:off x="4310063" y="3946525"/>
            <a:ext cx="46815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http://www.nctimes.com/content/articles/2005/02/22/news/top_stories/22105201706.jpg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75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7244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anomalies; land surface</a:t>
            </a:r>
          </a:p>
          <a:p>
            <a:pPr lvl="1" eaLnBrk="1" hangingPunct="1"/>
            <a:r>
              <a:rPr lang="en-US" altLang="en-US" smtClean="0"/>
              <a:t>Positive feedback potential quite large </a:t>
            </a:r>
          </a:p>
          <a:p>
            <a:pPr lvl="2" eaLnBrk="1" hangingPunct="1"/>
            <a:r>
              <a:rPr lang="en-US" altLang="en-US" smtClean="0"/>
              <a:t>low precip</a:t>
            </a:r>
            <a:r>
              <a:rPr lang="en-US" altLang="en-US" smtClean="0">
                <a:sym typeface="Wingdings" pitchFamily="2" charset="2"/>
              </a:rPr>
              <a:t>low soil moisturereduced evapreduced precip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Regions having strong gradients in precip can lead to long-lasting surface anomalies</a:t>
            </a:r>
          </a:p>
          <a:p>
            <a:pPr lvl="2" eaLnBrk="1" hangingPunct="1"/>
            <a:r>
              <a:rPr lang="en-US" altLang="en-US" smtClean="0"/>
              <a:t>e.g., subtropical regions</a:t>
            </a:r>
          </a:p>
        </p:txBody>
      </p:sp>
      <p:sp>
        <p:nvSpPr>
          <p:cNvPr id="237571" name="Text Box 6"/>
          <p:cNvSpPr txBox="1">
            <a:spLocks noChangeArrowheads="1"/>
          </p:cNvSpPr>
          <p:nvPr/>
        </p:nvSpPr>
        <p:spPr bwMode="auto">
          <a:xfrm>
            <a:off x="5334000" y="4724400"/>
            <a:ext cx="3608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http://www.phototravels.net/namibia/ndv1/namib-desert-v-35.2.jpg</a:t>
            </a:r>
          </a:p>
        </p:txBody>
      </p:sp>
      <p:pic>
        <p:nvPicPr>
          <p:cNvPr id="237572" name="Picture 8" descr="namib-desert-v-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981200"/>
            <a:ext cx="41148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85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Decadal variability and climate change</a:t>
            </a:r>
          </a:p>
          <a:p>
            <a:pPr lvl="1" eaLnBrk="1" hangingPunct="1"/>
            <a:r>
              <a:rPr lang="en-US" altLang="en-US" smtClean="0"/>
              <a:t>Variations of earth’s sfc temperature over the last 140 years (a) and over the last millennium (b)</a:t>
            </a:r>
          </a:p>
        </p:txBody>
      </p:sp>
      <p:pic>
        <p:nvPicPr>
          <p:cNvPr id="238595" name="Picture 5" descr="ekpl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52400"/>
            <a:ext cx="38496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96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Decadal variability and climate change</a:t>
            </a:r>
          </a:p>
          <a:p>
            <a:pPr lvl="1" eaLnBrk="1" hangingPunct="1"/>
            <a:r>
              <a:rPr lang="en-US" altLang="en-US" smtClean="0"/>
              <a:t>Rapid climate changes associated with transitions into ice ages may be completely unpredictable since they may be the result of unpredictable small changes</a:t>
            </a:r>
          </a:p>
          <a:p>
            <a:pPr lvl="2" eaLnBrk="1" hangingPunct="1"/>
            <a:r>
              <a:rPr lang="en-US" altLang="en-US" smtClean="0"/>
              <a:t>e.g., volcanic activity</a:t>
            </a:r>
          </a:p>
        </p:txBody>
      </p:sp>
      <p:pic>
        <p:nvPicPr>
          <p:cNvPr id="239619" name="Picture 4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905000"/>
            <a:ext cx="43497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0" name="Text Box 5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6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050" y="1905000"/>
            <a:ext cx="43497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Decadal variability and climate change</a:t>
            </a:r>
          </a:p>
          <a:p>
            <a:pPr lvl="1" eaLnBrk="1" hangingPunct="1"/>
            <a:r>
              <a:rPr lang="en-US" altLang="en-US" smtClean="0"/>
              <a:t>Climate change of human origin should be predictable</a:t>
            </a:r>
          </a:p>
          <a:p>
            <a:pPr lvl="2" eaLnBrk="1" hangingPunct="1"/>
            <a:r>
              <a:rPr lang="en-US" altLang="en-US" smtClean="0"/>
              <a:t>“external” forcing (increase in greenhouse gases) is known, forced response of climate change can be predicted well</a:t>
            </a:r>
          </a:p>
          <a:p>
            <a:pPr lvl="2" eaLnBrk="1" hangingPunct="1"/>
            <a:r>
              <a:rPr lang="en-US" altLang="en-US" smtClean="0"/>
              <a:t>impacts on regional scales is much more difficult to predict</a:t>
            </a:r>
          </a:p>
          <a:p>
            <a:pPr lvl="3" eaLnBrk="1" hangingPunct="1"/>
            <a:r>
              <a:rPr lang="en-US" altLang="en-US" smtClean="0"/>
              <a:t>influence of chaotic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4679950"/>
            <a:ext cx="78200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</a:p>
          <a:p>
            <a:pPr lvl="2" eaLnBrk="1" hangingPunct="1"/>
            <a:r>
              <a:rPr lang="en-US" altLang="en-US" smtClean="0"/>
              <a:t>Contingency tables and … [17.3.2]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60350"/>
            <a:ext cx="5334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5" y="3870325"/>
            <a:ext cx="7820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733800"/>
            <a:ext cx="794702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</a:p>
          <a:p>
            <a:pPr lvl="2" eaLnBrk="1" hangingPunct="1"/>
            <a:r>
              <a:rPr lang="en-US" altLang="en-US" smtClean="0"/>
              <a:t>Skill score [17.3.3]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igure17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593850"/>
            <a:ext cx="50593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38862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</a:p>
          <a:p>
            <a:pPr lvl="2" eaLnBrk="1" hangingPunct="1"/>
            <a:r>
              <a:rPr lang="en-US" altLang="en-US" smtClean="0"/>
              <a:t>Reliability diagrams [17.3.4]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49784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</a:p>
          <a:p>
            <a:pPr lvl="2" eaLnBrk="1" hangingPunct="1"/>
            <a:r>
              <a:rPr lang="en-US" altLang="en-US" smtClean="0"/>
              <a:t>Kinetic-energy spectra [17.3.5]</a:t>
            </a:r>
          </a:p>
          <a:p>
            <a:pPr lvl="2" eaLnBrk="1" hangingPunct="1">
              <a:buFont typeface="Arial" charset="0"/>
              <a:buNone/>
            </a:pPr>
            <a:r>
              <a:rPr lang="en-US" altLang="en-US" smtClean="0"/>
              <a:t>Model kinetic energy spectral decay is compared with the observed wave spectra at the highest resolved wave numbers in the model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9400" y="2286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3595688" y="6477000"/>
            <a:ext cx="54213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http://www.meted.ucar.edu/tropical/textbook_2nd_edition/media/graphics/kinetic_energy_spectra.jpg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4518025"/>
            <a:ext cx="7312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Biases</a:t>
            </a:r>
            <a:r>
              <a:rPr lang="en-US" altLang="en-US" smtClean="0"/>
              <a:t> – tendency of a model to over- or under-predict a variable</a:t>
            </a:r>
            <a:endParaRPr lang="en-US" altLang="en-US" smtClean="0">
              <a:solidFill>
                <a:srgbClr val="FF0000"/>
              </a:solidFill>
            </a:endParaRPr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488" y="3581400"/>
            <a:ext cx="69564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Reliability</a:t>
            </a:r>
            <a:r>
              <a:rPr lang="en-US" altLang="en-US" smtClean="0"/>
              <a:t> – the correlation of the forecast values to the average values for specific observed variables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mtClean="0"/>
          </a:p>
        </p:txBody>
      </p:sp>
      <p:pic>
        <p:nvPicPr>
          <p:cNvPr id="28675" name="Picture 2" descr="https://encrypted-tbn0.gstatic.com/images?q=tbn:ANd9GcTsSNsCaXtc4LoSe_VDifBn5dxdADnBYaadlfFDp74-jBvG6l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788" y="3683000"/>
            <a:ext cx="39592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Skill</a:t>
            </a:r>
            <a:r>
              <a:rPr lang="en-US" altLang="en-US" smtClean="0"/>
              <a:t> – degree of accuracy of the model compared with a forecast using baseline information (e.g., climatology) 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mtClean="0"/>
          </a:p>
        </p:txBody>
      </p:sp>
      <p:pic>
        <p:nvPicPr>
          <p:cNvPr id="29699" name="Picture 2" descr="http://images.lowes.com/product/converted/039725/039725033154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288" y="1219200"/>
            <a:ext cx="26289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5214938" y="6400800"/>
            <a:ext cx="3929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http://images.lowes.com/product/converted/039725/039725033154lg.jpg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Utility</a:t>
            </a:r>
            <a:r>
              <a:rPr lang="en-US" altLang="en-US" smtClean="0"/>
              <a:t> – how useful a model forecast is for decision making in a specific application or industry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mtClean="0"/>
          </a:p>
        </p:txBody>
      </p:sp>
      <p:pic>
        <p:nvPicPr>
          <p:cNvPr id="30723" name="Picture 2" descr="http://www.trainweb.org/s-trains/herald/utility_po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4267200"/>
            <a:ext cx="33496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2519363" y="6456363"/>
            <a:ext cx="3025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http://www.trainweb.org/s-trains/herald/utility_pole.gif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84582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/>
              <a:t>Interpretation of validation statistics [17.3.6]</a:t>
            </a:r>
          </a:p>
          <a:p>
            <a:pPr lvl="2" eaLnBrk="1" hangingPunct="1"/>
            <a:r>
              <a:rPr lang="en-US" altLang="en-US" smtClean="0"/>
              <a:t>Errors of random (nonsystematic) events can mimic systematic errors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31747" name="Picture 1" descr="Figure17-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481388"/>
            <a:ext cx="63246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613" y="3552825"/>
            <a:ext cx="4445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operational…</a:t>
            </a:r>
          </a:p>
          <a:p>
            <a:pPr lvl="1" eaLnBrk="1" hangingPunct="1"/>
            <a:r>
              <a:rPr lang="en-US" altLang="en-US" smtClean="0"/>
              <a:t>Verification </a:t>
            </a:r>
          </a:p>
          <a:p>
            <a:pPr eaLnBrk="1" hangingPunct="1"/>
            <a:r>
              <a:rPr lang="en-US" altLang="en-US" smtClean="0"/>
              <a:t>When operational…</a:t>
            </a:r>
          </a:p>
          <a:p>
            <a:pPr lvl="1" eaLnBrk="1" hangingPunct="1"/>
            <a:r>
              <a:rPr lang="en-US" altLang="en-US" smtClean="0"/>
              <a:t>Validation</a:t>
            </a:r>
          </a:p>
          <a:p>
            <a:pPr lvl="1" eaLnBrk="1" hangingPunct="1"/>
            <a:r>
              <a:rPr lang="en-US" altLang="en-US" smtClean="0"/>
              <a:t>Enhancement of model output</a:t>
            </a:r>
          </a:p>
          <a:p>
            <a:pPr lvl="1" eaLnBrk="1" hangingPunct="1"/>
            <a:r>
              <a:rPr lang="en-US" altLang="en-US" smtClean="0"/>
              <a:t>Ensembles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95800" y="1600200"/>
            <a:ext cx="4419600" cy="205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operational…</a:t>
            </a:r>
          </a:p>
          <a:p>
            <a:pPr lvl="1" eaLnBrk="1" hangingPunct="1"/>
            <a:r>
              <a:rPr lang="en-US" altLang="en-US" smtClean="0"/>
              <a:t>Verification </a:t>
            </a:r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When operational</a:t>
            </a:r>
            <a:r>
              <a:rPr lang="en-US" altLang="en-US" smtClean="0"/>
              <a:t>…</a:t>
            </a:r>
          </a:p>
          <a:p>
            <a:pPr lvl="1" eaLnBrk="1" hangingPunct="1"/>
            <a:r>
              <a:rPr lang="en-US" altLang="en-US" smtClean="0"/>
              <a:t>Validation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Enhancement of model output</a:t>
            </a:r>
          </a:p>
          <a:p>
            <a:pPr lvl="1" eaLnBrk="1" hangingPunct="1"/>
            <a:r>
              <a:rPr lang="en-US" altLang="en-US" smtClean="0"/>
              <a:t>Ensembles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95800" y="1600200"/>
            <a:ext cx="4419600" cy="205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334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Post-processing enhancement of model output [D&amp;VK Chap. 18]</a:t>
            </a:r>
          </a:p>
          <a:p>
            <a:pPr lvl="1" eaLnBrk="1" hangingPunct="1"/>
            <a:r>
              <a:rPr lang="en-US" altLang="en-US" smtClean="0"/>
              <a:t>Perfect-prog method [18.2.1]</a:t>
            </a:r>
          </a:p>
          <a:p>
            <a:pPr lvl="1" eaLnBrk="1" hangingPunct="1"/>
            <a:r>
              <a:rPr lang="en-US" altLang="en-US" smtClean="0"/>
              <a:t>Model-output statistics (MOS) [18.2.2]</a:t>
            </a:r>
          </a:p>
          <a:p>
            <a:pPr lvl="1" eaLnBrk="1" hangingPunct="1"/>
            <a:r>
              <a:rPr lang="en-US" altLang="en-US" smtClean="0"/>
              <a:t>Artificial neural networks [18.2.4]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65125" y="4343400"/>
            <a:ext cx="83978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u="sng">
                <a:latin typeface="Calibri" pitchFamily="34" charset="0"/>
              </a:rPr>
              <a:t>Purpose of post-processing techniques</a:t>
            </a:r>
          </a:p>
          <a:p>
            <a:endParaRPr lang="en-US" sz="2400">
              <a:latin typeface="Calibri" pitchFamily="34" charset="0"/>
            </a:endParaRPr>
          </a:p>
          <a:p>
            <a:pPr lvl="1">
              <a:buFontTx/>
              <a:buChar char="•"/>
            </a:pPr>
            <a:r>
              <a:rPr lang="en-US" sz="2400">
                <a:latin typeface="Calibri" pitchFamily="34" charset="0"/>
              </a:rPr>
              <a:t> not all parameters of interest for a particular model user are produced by the model (e.g., reflectivity)  - must be derived</a:t>
            </a:r>
          </a:p>
          <a:p>
            <a:pPr lvl="1">
              <a:buFontTx/>
              <a:buChar char="•"/>
            </a:pPr>
            <a:endParaRPr lang="en-US" sz="2400">
              <a:latin typeface="Calibri" pitchFamily="34" charset="0"/>
            </a:endParaRPr>
          </a:p>
          <a:p>
            <a:pPr lvl="1">
              <a:buFontTx/>
              <a:buChar char="•"/>
            </a:pPr>
            <a:r>
              <a:rPr lang="en-US" sz="2400">
                <a:latin typeface="Calibri" pitchFamily="34" charset="0"/>
              </a:rPr>
              <a:t> remove systematic biases and reduce error of the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334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Perfect-prog(nosis) method [18.2.1]</a:t>
            </a:r>
          </a:p>
          <a:p>
            <a:pPr lvl="2" eaLnBrk="1" hangingPunct="1"/>
            <a:r>
              <a:rPr lang="en-US" altLang="en-US" smtClean="0"/>
              <a:t>Uses past observations and climate data to develop a set of regression equations relating two or more meteorological variables</a:t>
            </a:r>
          </a:p>
          <a:p>
            <a:pPr lvl="2" eaLnBrk="1" hangingPunct="1">
              <a:buFont typeface="Arial" charset="0"/>
              <a:buNone/>
            </a:pPr>
            <a:endParaRPr lang="en-US" altLang="en-US" smtClean="0"/>
          </a:p>
          <a:p>
            <a:pPr lvl="2" eaLnBrk="1" hangingPunct="1">
              <a:buFont typeface="Arial" charset="0"/>
              <a:buNone/>
            </a:pPr>
            <a:endParaRPr lang="en-US" altLang="en-US" smtClean="0"/>
          </a:p>
          <a:p>
            <a:pPr lvl="2" eaLnBrk="1" hangingPunct="1">
              <a:buFont typeface="Arial" charset="0"/>
              <a:buNone/>
            </a:pPr>
            <a:endParaRPr lang="en-US" altLang="en-US" smtClean="0"/>
          </a:p>
          <a:p>
            <a:pPr lvl="2" eaLnBrk="1" hangingPunct="1">
              <a:buFont typeface="Arial" charset="0"/>
              <a:buNone/>
            </a:pPr>
            <a:endParaRPr lang="en-US" altLang="en-US" smtClean="0"/>
          </a:p>
          <a:p>
            <a:pPr lvl="2" eaLnBrk="1" hangingPunct="1">
              <a:buFont typeface="Arial" charset="0"/>
              <a:buNone/>
            </a:pPr>
            <a:r>
              <a:rPr lang="en-US" altLang="en-US" smtClean="0"/>
              <a:t>It is assumed that the model output is completely accurate</a:t>
            </a:r>
          </a:p>
        </p:txBody>
      </p:sp>
      <p:pic>
        <p:nvPicPr>
          <p:cNvPr id="24781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343400"/>
            <a:ext cx="83264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334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Model-output statistics [18.2.2]</a:t>
            </a:r>
          </a:p>
          <a:p>
            <a:pPr lvl="2" eaLnBrk="1" hangingPunct="1"/>
            <a:r>
              <a:rPr lang="en-US" altLang="en-US" smtClean="0"/>
              <a:t>MOS uses output of the model itself for the predictor values</a:t>
            </a:r>
          </a:p>
          <a:p>
            <a:pPr lvl="2" eaLnBrk="1" hangingPunct="1">
              <a:buFont typeface="Arial" charset="0"/>
              <a:buNone/>
            </a:pPr>
            <a:endParaRPr lang="en-US" altLang="en-US" smtClean="0"/>
          </a:p>
          <a:p>
            <a:pPr lvl="2" eaLnBrk="1" hangingPunct="1">
              <a:buFont typeface="Arial" charset="0"/>
              <a:buNone/>
            </a:pPr>
            <a:r>
              <a:rPr lang="en-US" altLang="en-US" smtClean="0"/>
              <a:t>MOS regression equations account for model biases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8077200" cy="457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Model-output statistics approaches [18.2.2]</a:t>
            </a:r>
          </a:p>
          <a:p>
            <a:pPr lvl="1" eaLnBrk="1" hangingPunct="1"/>
            <a:r>
              <a:rPr lang="en-US" altLang="en-US" dirty="0" smtClean="0"/>
              <a:t>Standard MOS – uses long period record as a training set with one set of calculated regression equations using a single model for the entire period</a:t>
            </a:r>
          </a:p>
          <a:p>
            <a:pPr lvl="2" eaLnBrk="1" hangingPunct="1"/>
            <a:r>
              <a:rPr lang="en-US" altLang="en-US" dirty="0" smtClean="0"/>
              <a:t>Problems in transition months</a:t>
            </a:r>
          </a:p>
          <a:p>
            <a:pPr lvl="1" eaLnBrk="1" hangingPunct="1"/>
            <a:r>
              <a:rPr lang="en-US" altLang="en-US" dirty="0" smtClean="0"/>
              <a:t>Dynamic MOS – uses only recent history as training set</a:t>
            </a:r>
          </a:p>
          <a:p>
            <a:pPr lvl="1" eaLnBrk="1" hangingPunct="1"/>
            <a:r>
              <a:rPr lang="en-US" altLang="en-US" dirty="0" smtClean="0"/>
              <a:t>Regime (or stratified) MOS – uses weather regime-specific training set</a:t>
            </a:r>
          </a:p>
          <a:p>
            <a:pPr lvl="1" eaLnBrk="1" hangingPunct="1"/>
            <a:r>
              <a:rPr lang="en-US" altLang="en-US" smtClean="0"/>
              <a:t>Dynamic-regime </a:t>
            </a:r>
            <a:r>
              <a:rPr lang="en-US" altLang="en-US" smtClean="0"/>
              <a:t>MOS </a:t>
            </a:r>
            <a:r>
              <a:rPr lang="en-US" altLang="en-US" smtClean="0"/>
              <a:t>– uses the regime approach to define the training days and continually recalculates the regression equation; regimes are dynamically redefined each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251909" name="Picture 5" descr="perfpr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76200"/>
            <a:ext cx="5524500" cy="3181350"/>
          </a:xfrm>
          <a:prstGeom prst="rect">
            <a:avLst/>
          </a:prstGeom>
          <a:noFill/>
        </p:spPr>
      </p:pic>
      <p:sp>
        <p:nvSpPr>
          <p:cNvPr id="2519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048000"/>
            <a:ext cx="77724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Comparison of perfect-prog and MOS [18.2.3]</a:t>
            </a:r>
          </a:p>
          <a:p>
            <a:pPr lvl="1" eaLnBrk="1" hangingPunct="1">
              <a:buFont typeface="Arial" charset="0"/>
              <a:buNone/>
            </a:pPr>
            <a:r>
              <a:rPr lang="en-US" altLang="en-US" u="sng" smtClean="0"/>
              <a:t>Perfect prog advantages</a:t>
            </a:r>
          </a:p>
          <a:p>
            <a:pPr lvl="1" eaLnBrk="1" hangingPunct="1"/>
            <a:r>
              <a:rPr lang="en-US" altLang="en-US" smtClean="0"/>
              <a:t>	no need to have a historical record of model forecasts</a:t>
            </a:r>
          </a:p>
          <a:p>
            <a:pPr lvl="1" eaLnBrk="1" hangingPunct="1"/>
            <a:r>
              <a:rPr lang="en-US" altLang="en-US" smtClean="0"/>
              <a:t>	if models improve, so will p-p forecast</a:t>
            </a:r>
          </a:p>
          <a:p>
            <a:pPr lvl="1" eaLnBrk="1" hangingPunct="1"/>
            <a:r>
              <a:rPr lang="en-US" altLang="en-US" smtClean="0"/>
              <a:t>	correlations between predictors and predictands tend to be high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60325" y="152400"/>
            <a:ext cx="3540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http://www.met.tamu.edu/class/metr452/models/2001/output.html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252931" name="Picture 3" descr="perfpr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76200"/>
            <a:ext cx="5524500" cy="3181350"/>
          </a:xfrm>
          <a:prstGeom prst="rect">
            <a:avLst/>
          </a:prstGeom>
          <a:noFill/>
        </p:spPr>
      </p:pic>
      <p:sp>
        <p:nvSpPr>
          <p:cNvPr id="2529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048000"/>
            <a:ext cx="77724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Comparison of perfect-prog and MOS [18.2.3]</a:t>
            </a:r>
          </a:p>
          <a:p>
            <a:pPr lvl="1" eaLnBrk="1" hangingPunct="1">
              <a:buFont typeface="Arial" charset="0"/>
              <a:buNone/>
            </a:pPr>
            <a:r>
              <a:rPr lang="en-US" altLang="en-US" u="sng" smtClean="0"/>
              <a:t>Perfect prog disadvantages</a:t>
            </a:r>
          </a:p>
          <a:p>
            <a:pPr lvl="1" eaLnBrk="1" hangingPunct="1"/>
            <a:r>
              <a:rPr lang="en-US" altLang="en-US" smtClean="0"/>
              <a:t>	does not account for model biases</a:t>
            </a:r>
          </a:p>
          <a:p>
            <a:pPr lvl="1" eaLnBrk="1" hangingPunct="1"/>
            <a:r>
              <a:rPr lang="en-US" altLang="en-US" smtClean="0"/>
              <a:t>	cannot use model-derived parameters as predictors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60325" y="152400"/>
            <a:ext cx="3540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http://www.met.tamu.edu/class/metr452/models/2001/output.html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60325" y="152400"/>
            <a:ext cx="3540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http://www.met.tamu.edu/class/metr452/models/2001/output.html</a:t>
            </a:r>
          </a:p>
        </p:txBody>
      </p:sp>
      <p:pic>
        <p:nvPicPr>
          <p:cNvPr id="253959" name="Picture 7" descr="mos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76200"/>
            <a:ext cx="5524500" cy="3181350"/>
          </a:xfrm>
          <a:prstGeom prst="rect">
            <a:avLst/>
          </a:prstGeom>
          <a:noFill/>
        </p:spPr>
      </p:pic>
      <p:sp>
        <p:nvSpPr>
          <p:cNvPr id="25395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048000"/>
            <a:ext cx="77724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Comparison of perfect-prog and MOS [18.2.3]</a:t>
            </a:r>
          </a:p>
          <a:p>
            <a:pPr lvl="1" eaLnBrk="1" hangingPunct="1">
              <a:buFont typeface="Arial" charset="0"/>
              <a:buNone/>
            </a:pPr>
            <a:r>
              <a:rPr lang="en-US" altLang="en-US" u="sng" smtClean="0"/>
              <a:t>MOS advantages</a:t>
            </a:r>
          </a:p>
          <a:p>
            <a:pPr lvl="1" eaLnBrk="1" hangingPunct="1"/>
            <a:r>
              <a:rPr lang="en-US" altLang="en-US" smtClean="0"/>
              <a:t>	accounts for systematic model biases and errors</a:t>
            </a:r>
          </a:p>
          <a:p>
            <a:pPr lvl="1" eaLnBrk="1" hangingPunct="1"/>
            <a:r>
              <a:rPr lang="en-US" altLang="en-US" smtClean="0"/>
              <a:t>	can use model-derived parameters as predictors</a:t>
            </a:r>
          </a:p>
          <a:p>
            <a:pPr lvl="1" eaLnBrk="1" hangingPunct="1"/>
            <a:r>
              <a:rPr lang="en-US" altLang="en-US" smtClean="0"/>
              <a:t>	shows better skill for longer-range forecasts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60325" y="152400"/>
            <a:ext cx="3540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http://www.met.tamu.edu/class/metr452/models/2001/output.html</a:t>
            </a:r>
          </a:p>
        </p:txBody>
      </p:sp>
      <p:pic>
        <p:nvPicPr>
          <p:cNvPr id="254980" name="Picture 4" descr="mos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76200"/>
            <a:ext cx="5524500" cy="3181350"/>
          </a:xfrm>
          <a:prstGeom prst="rect">
            <a:avLst/>
          </a:prstGeom>
          <a:noFill/>
        </p:spPr>
      </p:pic>
      <p:sp>
        <p:nvSpPr>
          <p:cNvPr id="25498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048000"/>
            <a:ext cx="77724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Postprocessing enhancement of model output [D&amp;VK Chap. 18]</a:t>
            </a:r>
          </a:p>
          <a:p>
            <a:pPr lvl="1" eaLnBrk="1" hangingPunct="1"/>
            <a:r>
              <a:rPr lang="en-US" altLang="en-US" smtClean="0"/>
              <a:t>Comparison of perfect-prog and MOS [18.2.3]</a:t>
            </a:r>
          </a:p>
          <a:p>
            <a:pPr lvl="1" eaLnBrk="1" hangingPunct="1">
              <a:buFont typeface="Arial" charset="0"/>
              <a:buNone/>
            </a:pPr>
            <a:r>
              <a:rPr lang="en-US" altLang="en-US" u="sng" smtClean="0"/>
              <a:t>MOS disadvantages</a:t>
            </a:r>
          </a:p>
          <a:p>
            <a:pPr lvl="1" eaLnBrk="1" hangingPunct="1"/>
            <a:r>
              <a:rPr lang="en-US" altLang="en-US" smtClean="0"/>
              <a:t>	requires a long period of historical model data</a:t>
            </a:r>
          </a:p>
          <a:p>
            <a:pPr lvl="1" eaLnBrk="1" hangingPunct="1"/>
            <a:r>
              <a:rPr lang="en-US" altLang="en-US" smtClean="0"/>
              <a:t>	any changes in the model require new regression equations to be developed</a:t>
            </a:r>
          </a:p>
          <a:p>
            <a:pPr lvl="1" eaLnBrk="1" hangingPunct="1"/>
            <a:r>
              <a:rPr lang="en-US" altLang="en-US" smtClean="0"/>
              <a:t>	relationship between predictors and predictand weaken with time as the model error increases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operational…</a:t>
            </a:r>
          </a:p>
          <a:p>
            <a:pPr lvl="1" eaLnBrk="1" hangingPunct="1"/>
            <a:r>
              <a:rPr lang="en-US" altLang="en-US" smtClean="0"/>
              <a:t>Verification </a:t>
            </a:r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When operational</a:t>
            </a:r>
            <a:r>
              <a:rPr lang="en-US" altLang="en-US" smtClean="0"/>
              <a:t>…</a:t>
            </a:r>
          </a:p>
          <a:p>
            <a:pPr lvl="1" eaLnBrk="1" hangingPunct="1"/>
            <a:r>
              <a:rPr lang="en-US" altLang="en-US" smtClean="0"/>
              <a:t>Validation</a:t>
            </a:r>
          </a:p>
          <a:p>
            <a:pPr lvl="1" eaLnBrk="1" hangingPunct="1"/>
            <a:r>
              <a:rPr lang="en-US" altLang="en-US" smtClean="0"/>
              <a:t>Enhancement of model output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Ensembles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95800" y="1600200"/>
            <a:ext cx="4419600" cy="205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 errors we can’t avoid…</a:t>
            </a:r>
          </a:p>
          <a:p>
            <a:pPr lvl="1" eaLnBrk="1" hangingPunct="1"/>
            <a:r>
              <a:rPr lang="en-US" altLang="en-US" smtClean="0"/>
              <a:t>Representing a continuous medium using a discrete grid</a:t>
            </a:r>
          </a:p>
          <a:p>
            <a:pPr lvl="1" eaLnBrk="1" hangingPunct="1"/>
            <a:r>
              <a:rPr lang="en-US" altLang="en-US" smtClean="0"/>
              <a:t>Numerical approximation of the governing equations</a:t>
            </a:r>
          </a:p>
          <a:p>
            <a:pPr eaLnBrk="1" hangingPunct="1"/>
            <a:r>
              <a:rPr lang="en-US" altLang="en-US" smtClean="0"/>
              <a:t>Model errors we can minimize…</a:t>
            </a:r>
          </a:p>
          <a:p>
            <a:pPr lvl="1" eaLnBrk="1" hangingPunct="1"/>
            <a:r>
              <a:rPr lang="en-US" altLang="en-US" smtClean="0"/>
              <a:t>Incomplete ICs and BCs</a:t>
            </a:r>
          </a:p>
          <a:p>
            <a:pPr lvl="1" eaLnBrk="1" hangingPunct="1"/>
            <a:r>
              <a:rPr lang="en-US" altLang="en-US" smtClean="0"/>
              <a:t>Errors in initialization data</a:t>
            </a:r>
          </a:p>
          <a:p>
            <a:pPr lvl="1" eaLnBrk="1" hangingPunct="1"/>
            <a:r>
              <a:rPr lang="en-US" altLang="en-US" smtClean="0"/>
              <a:t>Parameterization of sub-grid processes</a:t>
            </a:r>
          </a:p>
          <a:p>
            <a:pPr eaLnBrk="1" hangingPunct="1"/>
            <a:r>
              <a:rPr lang="en-US" altLang="en-US" smtClean="0"/>
              <a:t>Model errors we can eliminate…</a:t>
            </a:r>
          </a:p>
          <a:p>
            <a:pPr lvl="1" eaLnBrk="1" hangingPunct="1"/>
            <a:r>
              <a:rPr lang="en-US" altLang="en-US" smtClean="0"/>
              <a:t>Improper implementation of algorithms, invalid algorithms, or programming ‘bugs’</a:t>
            </a:r>
          </a:p>
          <a:p>
            <a:pPr lvl="1" eaLnBrk="1" hangingPunct="1"/>
            <a:endParaRPr lang="en-US" altLang="en-US" smtClean="0"/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4572000" y="914400"/>
            <a:ext cx="44196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18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 errors we can’t avoid…</a:t>
            </a:r>
          </a:p>
          <a:p>
            <a:pPr lvl="1" eaLnBrk="1" hangingPunct="1"/>
            <a:r>
              <a:rPr lang="en-US" altLang="en-US" smtClean="0"/>
              <a:t>Representing a continuous medium using a discrete grid</a:t>
            </a:r>
          </a:p>
          <a:p>
            <a:pPr lvl="1" eaLnBrk="1" hangingPunct="1"/>
            <a:r>
              <a:rPr lang="en-US" altLang="en-US" smtClean="0"/>
              <a:t>Numerical approximation of the governing equations</a:t>
            </a:r>
          </a:p>
          <a:p>
            <a:pPr eaLnBrk="1" hangingPunct="1"/>
            <a:r>
              <a:rPr lang="en-US" altLang="en-US" smtClean="0"/>
              <a:t>Model errors we can minimize…</a:t>
            </a:r>
          </a:p>
          <a:p>
            <a:pPr lvl="1" eaLnBrk="1" hangingPunct="1"/>
            <a:r>
              <a:rPr lang="en-US" altLang="en-US" smtClean="0"/>
              <a:t>Incomplete ICs and BCs</a:t>
            </a:r>
          </a:p>
          <a:p>
            <a:pPr lvl="1" eaLnBrk="1" hangingPunct="1"/>
            <a:r>
              <a:rPr lang="en-US" altLang="en-US" smtClean="0"/>
              <a:t>Errors in initialization data</a:t>
            </a:r>
          </a:p>
          <a:p>
            <a:pPr lvl="1" eaLnBrk="1" hangingPunct="1"/>
            <a:r>
              <a:rPr lang="en-US" altLang="en-US" smtClean="0"/>
              <a:t>Parameterization of sub-grid processes</a:t>
            </a:r>
          </a:p>
          <a:p>
            <a:pPr lvl="1" eaLnBrk="1" hangingPunct="1">
              <a:buFont typeface="Arial" charset="0"/>
              <a:buNone/>
            </a:pPr>
            <a:endParaRPr lang="en-US" altLang="en-US" smtClean="0"/>
          </a:p>
          <a:p>
            <a:pPr lvl="1" eaLnBrk="1" hangingPunct="1">
              <a:buFont typeface="Arial" charset="0"/>
              <a:buNone/>
            </a:pPr>
            <a:r>
              <a:rPr lang="en-US" altLang="en-US" smtClean="0"/>
              <a:t>Assessing the impact of errors we have tried to minimize (</a:t>
            </a:r>
            <a:r>
              <a:rPr lang="en-US" altLang="en-US" smtClean="0">
                <a:solidFill>
                  <a:srgbClr val="FF0000"/>
                </a:solidFill>
              </a:rPr>
              <a:t>ensembles</a:t>
            </a:r>
            <a:r>
              <a:rPr lang="en-US" altLang="en-US" smtClean="0"/>
              <a:t>)</a:t>
            </a: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4572000" y="914400"/>
            <a:ext cx="44196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18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We’re going to examine the repercussions of something called the “strange attractor”…(Kalnay Chapter 6)</a:t>
            </a:r>
          </a:p>
        </p:txBody>
      </p:sp>
      <p:pic>
        <p:nvPicPr>
          <p:cNvPr id="33795" name="Picture 14" descr="Loren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075" y="2057400"/>
            <a:ext cx="22193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5"/>
          <p:cNvSpPr txBox="1">
            <a:spLocks noChangeArrowheads="1"/>
          </p:cNvSpPr>
          <p:nvPr/>
        </p:nvSpPr>
        <p:spPr bwMode="auto">
          <a:xfrm>
            <a:off x="4756150" y="4327525"/>
            <a:ext cx="3778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http://www.ecmwf.int/research/predictability/background/Lorenz.html</a:t>
            </a:r>
          </a:p>
        </p:txBody>
      </p:sp>
      <p:sp>
        <p:nvSpPr>
          <p:cNvPr id="33797" name="Text Box 16"/>
          <p:cNvSpPr txBox="1">
            <a:spLocks noChangeArrowheads="1"/>
          </p:cNvSpPr>
          <p:nvPr/>
        </p:nvSpPr>
        <p:spPr bwMode="auto">
          <a:xfrm>
            <a:off x="533400" y="5902325"/>
            <a:ext cx="8164513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Online site:http://www.ecmwf.int/sites/default/files/Chaos%20and%20weather%20prediction.pdf</a:t>
            </a:r>
          </a:p>
        </p:txBody>
      </p:sp>
      <p:sp>
        <p:nvSpPr>
          <p:cNvPr id="33798" name="Text Box 17"/>
          <p:cNvSpPr txBox="1">
            <a:spLocks noChangeArrowheads="1"/>
          </p:cNvSpPr>
          <p:nvPr/>
        </p:nvSpPr>
        <p:spPr bwMode="auto">
          <a:xfrm>
            <a:off x="1363663" y="5486400"/>
            <a:ext cx="6027737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Online site: </a:t>
            </a:r>
            <a:r>
              <a:rPr lang="en-US" altLang="en-US">
                <a:hlinkClick r:id="rId3"/>
              </a:rPr>
              <a:t>http://www.meted.ucar.edu/nwp/pcu1/ensemble/index.htm </a:t>
            </a:r>
            <a:endParaRPr lang="en-US" altLang="en-US"/>
          </a:p>
        </p:txBody>
      </p:sp>
      <p:sp>
        <p:nvSpPr>
          <p:cNvPr id="33799" name="Text Box 18"/>
          <p:cNvSpPr txBox="1">
            <a:spLocks noChangeArrowheads="1"/>
          </p:cNvSpPr>
          <p:nvPr/>
        </p:nvSpPr>
        <p:spPr bwMode="auto">
          <a:xfrm>
            <a:off x="1350963" y="5064125"/>
            <a:ext cx="5964237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Online site: </a:t>
            </a:r>
            <a:r>
              <a:rPr lang="en-US" altLang="en-US">
                <a:hlinkClick r:id="rId4"/>
              </a:rPr>
              <a:t>http://www.meted.ucar.edu/nwp/pcu1/ensemble_webcast/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077200" cy="4419600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Data assimilation</a:t>
            </a:r>
          </a:p>
          <a:p>
            <a:pPr lvl="1" eaLnBrk="1" hangingPunct="1"/>
            <a:r>
              <a:rPr lang="en-US" altLang="en-US" smtClean="0"/>
              <a:t>Combine a first guess at each model grid point (e.g. “old” model forecast) with observations to create a new estimate of the structure of the atmosphere</a:t>
            </a:r>
            <a:endParaRPr lang="en-US" altLang="en-US" i="1" smtClean="0"/>
          </a:p>
          <a:p>
            <a:pPr eaLnBrk="1" hangingPunct="1"/>
            <a:r>
              <a:rPr lang="en-US" altLang="en-US" u="sng" smtClean="0"/>
              <a:t>Model simulation</a:t>
            </a:r>
          </a:p>
          <a:p>
            <a:pPr lvl="1" eaLnBrk="1" hangingPunct="1"/>
            <a:r>
              <a:rPr lang="en-US" altLang="en-US" smtClean="0"/>
              <a:t>Use the new estimate of the structure of the atmosphere to initialize our computer weather forecast model</a:t>
            </a:r>
          </a:p>
          <a:p>
            <a:pPr eaLnBrk="1" hangingPunct="1"/>
            <a:r>
              <a:rPr lang="en-US" altLang="en-US" u="sng" smtClean="0"/>
              <a:t>Create meaningful forecast products</a:t>
            </a:r>
            <a:r>
              <a:rPr lang="en-US" altLang="en-US" smtClean="0"/>
              <a:t> (model post-processing)</a:t>
            </a:r>
          </a:p>
          <a:p>
            <a:pPr lvl="1" eaLnBrk="1" hangingPunct="1"/>
            <a:r>
              <a:rPr lang="en-US" altLang="en-US" smtClean="0"/>
              <a:t>Convert model output into forecasts useful to customers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93725" y="1641475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REVIEW…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343400" cy="35052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An accidental discovery...and a coffee cup is involved…</a:t>
            </a:r>
          </a:p>
          <a:p>
            <a:pPr lvl="1" eaLnBrk="1" hangingPunct="1"/>
            <a:r>
              <a:rPr lang="en-US" altLang="en-US" sz="2000" smtClean="0"/>
              <a:t>Ran a simple computer weather model, got a forecast (fcst1)</a:t>
            </a:r>
          </a:p>
          <a:p>
            <a:pPr lvl="1" eaLnBrk="1" hangingPunct="1"/>
            <a:r>
              <a:rPr lang="en-US" altLang="en-US" sz="2000" smtClean="0"/>
              <a:t>Re-ran portion of integration</a:t>
            </a:r>
          </a:p>
          <a:p>
            <a:pPr lvl="1" eaLnBrk="1" hangingPunct="1"/>
            <a:r>
              <a:rPr lang="en-US" altLang="en-US" sz="2000" smtClean="0"/>
              <a:t>Coffee break</a:t>
            </a:r>
          </a:p>
          <a:p>
            <a:pPr lvl="1" eaLnBrk="1" hangingPunct="1"/>
            <a:r>
              <a:rPr lang="en-US" altLang="en-US" sz="2000" smtClean="0"/>
              <a:t>New forecast was completely different from the original forecast, fcst1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122863" y="5851525"/>
            <a:ext cx="37163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http://www.exploratorium.edu/complexity/CompLexicon/lorenz.html</a:t>
            </a:r>
          </a:p>
        </p:txBody>
      </p:sp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593725" y="1641475"/>
            <a:ext cx="2338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BACKGROUND</a:t>
            </a:r>
          </a:p>
        </p:txBody>
      </p:sp>
      <p:pic>
        <p:nvPicPr>
          <p:cNvPr id="35845" name="Picture 10" descr="Lorenz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248150"/>
            <a:ext cx="18954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889125" y="6234113"/>
            <a:ext cx="618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TRY THIS</a:t>
            </a:r>
            <a:r>
              <a:rPr lang="en-US" altLang="en-US">
                <a:sym typeface="Wingdings" pitchFamily="2" charset="2"/>
              </a:rPr>
              <a:t> </a:t>
            </a:r>
            <a:r>
              <a:rPr lang="en-US" altLang="en-US"/>
              <a:t>http://</a:t>
            </a:r>
            <a:r>
              <a:rPr lang="en-US" altLang="en-US">
                <a:hlinkClick r:id="rId3"/>
              </a:rPr>
              <a:t>www.exploratorium.edu/complexity/java/lorenz.html</a:t>
            </a:r>
            <a:endParaRPr lang="en-US" altLang="en-US"/>
          </a:p>
        </p:txBody>
      </p:sp>
      <p:pic>
        <p:nvPicPr>
          <p:cNvPr id="35847" name="Picture 14" descr="Edward_Norton_Loren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57400"/>
            <a:ext cx="1905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6608763" y="3108325"/>
            <a:ext cx="2459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http://en.wikipedia.org/wiki/Edward_Lorenz</a:t>
            </a:r>
          </a:p>
        </p:txBody>
      </p:sp>
      <p:pic>
        <p:nvPicPr>
          <p:cNvPr id="35849" name="Picture 17" descr="cup_a_hot_jo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749675"/>
            <a:ext cx="12954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Line 18"/>
          <p:cNvSpPr>
            <a:spLocks noChangeShapeType="1"/>
          </p:cNvSpPr>
          <p:nvPr/>
        </p:nvSpPr>
        <p:spPr bwMode="auto">
          <a:xfrm>
            <a:off x="2514600" y="4114800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517525" y="5600700"/>
            <a:ext cx="39592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/>
              <a:t>“Initial round-off errors were the culprit”</a:t>
            </a:r>
          </a:p>
        </p:txBody>
      </p:sp>
      <p:sp>
        <p:nvSpPr>
          <p:cNvPr id="35852" name="Text Box 20"/>
          <p:cNvSpPr txBox="1">
            <a:spLocks noChangeArrowheads="1"/>
          </p:cNvSpPr>
          <p:nvPr/>
        </p:nvSpPr>
        <p:spPr bwMode="auto">
          <a:xfrm>
            <a:off x="6689725" y="2300288"/>
            <a:ext cx="1757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/>
              <a:t>Edward Lorenz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5" descr="Raybradbu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1209675"/>
            <a:ext cx="29432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343400" cy="35052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Read Ray Bradbury’s </a:t>
            </a:r>
            <a:r>
              <a:rPr lang="en-US" altLang="en-US" i="1" smtClean="0"/>
              <a:t>A Sound of Thunder</a:t>
            </a:r>
            <a:r>
              <a:rPr lang="en-US" altLang="en-US" smtClean="0"/>
              <a:t> for the first mention of the “butterfly effect”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629275" y="5851525"/>
            <a:ext cx="2828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http://en.wikipedia.org/wiki/Image:Raybradbury.gif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93725" y="1641475"/>
            <a:ext cx="2338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BACKGROUND</a:t>
            </a:r>
          </a:p>
        </p:txBody>
      </p:sp>
      <p:pic>
        <p:nvPicPr>
          <p:cNvPr id="36872" name="Picture 18" descr="image_0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4552950"/>
            <a:ext cx="18097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 Box 19"/>
          <p:cNvSpPr txBox="1">
            <a:spLocks noChangeArrowheads="1"/>
          </p:cNvSpPr>
          <p:nvPr/>
        </p:nvSpPr>
        <p:spPr bwMode="auto">
          <a:xfrm>
            <a:off x="384175" y="5113338"/>
            <a:ext cx="30448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800"/>
              <a:t>http://www.vision.caltech.edu/feifeili/101_ObjectCategories/butterfly/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789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Fundamental theorem of predictability</a:t>
            </a:r>
          </a:p>
          <a:p>
            <a:pPr lvl="1" eaLnBrk="1" hangingPunct="1"/>
            <a:r>
              <a:rPr lang="en-US" altLang="en-US" smtClean="0"/>
              <a:t>Unstable systems (a) have a finite limit of predictability, and conversely, stable systems (b) are infinitely predictable</a:t>
            </a:r>
          </a:p>
        </p:txBody>
      </p:sp>
      <p:pic>
        <p:nvPicPr>
          <p:cNvPr id="37891" name="Picture 9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5163" y="2133600"/>
            <a:ext cx="459263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 descr="igumballs_1874_24248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029200"/>
            <a:ext cx="22574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3581400" y="64611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http://www.gumballs.com/vortex.html</a:t>
            </a:r>
          </a:p>
        </p:txBody>
      </p:sp>
      <p:sp>
        <p:nvSpPr>
          <p:cNvPr id="37896" name="Text Box 5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as a result…</a:t>
            </a:r>
          </a:p>
          <a:p>
            <a:pPr lvl="1" eaLnBrk="1" hangingPunct="1"/>
            <a:r>
              <a:rPr lang="en-US" altLang="en-US" smtClean="0"/>
              <a:t>Even if the computer weather forecast model is perfect, and even if the initial conditions are known almost perfectly, the atmosphere has a </a:t>
            </a:r>
            <a:r>
              <a:rPr lang="en-US" altLang="en-US" u="sng" smtClean="0"/>
              <a:t>finite</a:t>
            </a:r>
            <a:r>
              <a:rPr lang="en-US" altLang="en-US" smtClean="0"/>
              <a:t> limit of predictability</a:t>
            </a:r>
          </a:p>
        </p:txBody>
      </p:sp>
      <p:pic>
        <p:nvPicPr>
          <p:cNvPr id="38915" name="Picture 6" descr="T_850_F36_VLD00Z_BI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676400"/>
            <a:ext cx="4724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276850" y="5546725"/>
            <a:ext cx="310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http://wwwt.emc.ncep.noaa.gov/mmb/mmbpll/mmbverif/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Small errors in the </a:t>
            </a:r>
            <a:r>
              <a:rPr lang="en-US" altLang="en-US" smtClean="0">
                <a:solidFill>
                  <a:schemeClr val="accent2"/>
                </a:solidFill>
              </a:rPr>
              <a:t>coarser</a:t>
            </a:r>
            <a:r>
              <a:rPr lang="en-US" altLang="en-US" smtClean="0"/>
              <a:t> (resolvable) structure of the weather pattern tend to double in about 2-3 days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1905000"/>
            <a:ext cx="4902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5319713" y="5943600"/>
            <a:ext cx="2605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http://www.nws.noaa.gov/im/pub/wrta8604.pdf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Small errors in the </a:t>
            </a:r>
            <a:r>
              <a:rPr lang="en-US" altLang="en-US" smtClean="0">
                <a:solidFill>
                  <a:schemeClr val="accent2"/>
                </a:solidFill>
              </a:rPr>
              <a:t>coarser </a:t>
            </a:r>
            <a:r>
              <a:rPr lang="en-US" altLang="en-US" smtClean="0"/>
              <a:t>structure;</a:t>
            </a:r>
            <a:r>
              <a:rPr lang="en-US" altLang="en-US" smtClean="0">
                <a:solidFill>
                  <a:schemeClr val="accent2"/>
                </a:solidFill>
              </a:rPr>
              <a:t> </a:t>
            </a:r>
            <a:endParaRPr lang="en-US" altLang="en-US" smtClean="0"/>
          </a:p>
          <a:p>
            <a:pPr lvl="2" eaLnBrk="1" hangingPunct="1"/>
            <a:r>
              <a:rPr lang="en-US" altLang="en-US" smtClean="0"/>
              <a:t>Every time we cut obs error in half, we extend the range of acceptable prediction by three days</a:t>
            </a:r>
          </a:p>
          <a:p>
            <a:pPr lvl="2" eaLnBrk="1" hangingPunct="1"/>
            <a:r>
              <a:rPr lang="en-US" altLang="en-US" smtClean="0"/>
              <a:t>Could make good forecasts several weeks in advance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1905000"/>
            <a:ext cx="4902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319713" y="5943600"/>
            <a:ext cx="2605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http://www.nws.noaa.gov/im/pub/wrta8604.pdf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Small errors in the </a:t>
            </a:r>
            <a:r>
              <a:rPr lang="en-US" altLang="en-US" smtClean="0">
                <a:solidFill>
                  <a:schemeClr val="accent2"/>
                </a:solidFill>
              </a:rPr>
              <a:t>finer</a:t>
            </a:r>
            <a:r>
              <a:rPr lang="en-US" altLang="en-US" smtClean="0"/>
              <a:t> (unresolvable) structure of the weather pattern tend to double in hours or less</a:t>
            </a:r>
          </a:p>
        </p:txBody>
      </p:sp>
      <p:pic>
        <p:nvPicPr>
          <p:cNvPr id="41987" name="Picture 6" descr="10-01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950" y="1943100"/>
            <a:ext cx="19494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 errors we can’t avoid…</a:t>
            </a:r>
          </a:p>
          <a:p>
            <a:pPr lvl="1" eaLnBrk="1" hangingPunct="1"/>
            <a:r>
              <a:rPr lang="en-US" altLang="en-US" smtClean="0"/>
              <a:t>Representing a continuous medium using a discrete grid</a:t>
            </a:r>
          </a:p>
          <a:p>
            <a:pPr lvl="1" eaLnBrk="1" hangingPunct="1"/>
            <a:r>
              <a:rPr lang="en-US" altLang="en-US" smtClean="0"/>
              <a:t>Numerical approximation of the governing equations</a:t>
            </a:r>
          </a:p>
          <a:p>
            <a:pPr eaLnBrk="1" hangingPunct="1"/>
            <a:r>
              <a:rPr lang="en-US" altLang="en-US" smtClean="0"/>
              <a:t>Model errors we can minimize…</a:t>
            </a:r>
          </a:p>
          <a:p>
            <a:pPr lvl="1" eaLnBrk="1" hangingPunct="1"/>
            <a:r>
              <a:rPr lang="en-US" altLang="en-US" smtClean="0"/>
              <a:t>Incomplete ICs and BCs</a:t>
            </a:r>
          </a:p>
          <a:p>
            <a:pPr lvl="1" eaLnBrk="1" hangingPunct="1"/>
            <a:r>
              <a:rPr lang="en-US" altLang="en-US" smtClean="0"/>
              <a:t>Errors in initialization data</a:t>
            </a:r>
          </a:p>
          <a:p>
            <a:pPr lvl="1" eaLnBrk="1" hangingPunct="1"/>
            <a:r>
              <a:rPr lang="en-US" altLang="en-US" smtClean="0"/>
              <a:t>Parameterization of sub-grid processes</a:t>
            </a:r>
          </a:p>
          <a:p>
            <a:pPr eaLnBrk="1" hangingPunct="1"/>
            <a:r>
              <a:rPr lang="en-US" altLang="en-US" smtClean="0"/>
              <a:t>Model errors we can eliminate…</a:t>
            </a:r>
          </a:p>
          <a:p>
            <a:pPr lvl="1" eaLnBrk="1" hangingPunct="1"/>
            <a:r>
              <a:rPr lang="en-US" altLang="en-US" smtClean="0"/>
              <a:t>Improper implementation of algorithms, invalid algorithms, or programming ‘bugs’ 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(Verification)</a:t>
            </a:r>
            <a:endParaRPr lang="en-US" altLang="en-US" smtClean="0"/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4572000" y="914400"/>
            <a:ext cx="44196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18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Small errors in the </a:t>
            </a:r>
            <a:r>
              <a:rPr lang="en-US" altLang="en-US" smtClean="0">
                <a:solidFill>
                  <a:schemeClr val="accent2"/>
                </a:solidFill>
              </a:rPr>
              <a:t>finer</a:t>
            </a:r>
            <a:r>
              <a:rPr lang="en-US" altLang="en-US" smtClean="0"/>
              <a:t> structure;</a:t>
            </a:r>
          </a:p>
          <a:p>
            <a:pPr lvl="2" eaLnBrk="1" hangingPunct="1"/>
            <a:r>
              <a:rPr lang="en-US" altLang="en-US" smtClean="0"/>
              <a:t>Wouldn’t alone be cause for reduction in hopes of extended-range forecasting</a:t>
            </a:r>
          </a:p>
          <a:p>
            <a:pPr lvl="2" eaLnBrk="1" hangingPunct="1"/>
            <a:r>
              <a:rPr lang="en-US" altLang="en-US" smtClean="0"/>
              <a:t>We do not forecast the finer structure at all</a:t>
            </a:r>
          </a:p>
        </p:txBody>
      </p:sp>
      <p:pic>
        <p:nvPicPr>
          <p:cNvPr id="43011" name="Picture 4" descr="10-01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950" y="1943100"/>
            <a:ext cx="19494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Errors in the </a:t>
            </a:r>
            <a:r>
              <a:rPr lang="en-US" altLang="en-US" smtClean="0">
                <a:solidFill>
                  <a:schemeClr val="accent2"/>
                </a:solidFill>
              </a:rPr>
              <a:t>finer</a:t>
            </a:r>
            <a:r>
              <a:rPr lang="en-US" altLang="en-US" smtClean="0"/>
              <a:t> structure of the weather pattern tend to </a:t>
            </a:r>
            <a:r>
              <a:rPr lang="en-US" altLang="en-US" smtClean="0">
                <a:solidFill>
                  <a:schemeClr val="accent2"/>
                </a:solidFill>
              </a:rPr>
              <a:t>produce errors</a:t>
            </a:r>
            <a:r>
              <a:rPr lang="en-US" altLang="en-US" smtClean="0"/>
              <a:t> in the </a:t>
            </a:r>
            <a:r>
              <a:rPr lang="en-US" altLang="en-US" smtClean="0">
                <a:solidFill>
                  <a:schemeClr val="accent2"/>
                </a:solidFill>
              </a:rPr>
              <a:t>coarser</a:t>
            </a:r>
            <a:r>
              <a:rPr lang="en-US" altLang="en-US" smtClean="0"/>
              <a:t> structure</a:t>
            </a:r>
          </a:p>
          <a:p>
            <a:pPr lvl="2" eaLnBrk="1" hangingPunct="1"/>
            <a:r>
              <a:rPr lang="en-US" altLang="en-US" smtClean="0"/>
              <a:t>After a day or so, coarser structure will have appreciable error</a:t>
            </a:r>
          </a:p>
        </p:txBody>
      </p:sp>
      <p:pic>
        <p:nvPicPr>
          <p:cNvPr id="44035" name="Picture 6" descr="10-01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981200"/>
            <a:ext cx="1973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Errors in the </a:t>
            </a:r>
            <a:r>
              <a:rPr lang="en-US" altLang="en-US" smtClean="0">
                <a:solidFill>
                  <a:schemeClr val="accent2"/>
                </a:solidFill>
              </a:rPr>
              <a:t>finer</a:t>
            </a:r>
            <a:r>
              <a:rPr lang="en-US" altLang="en-US" smtClean="0"/>
              <a:t> structure of the weather pattern tend to </a:t>
            </a:r>
            <a:r>
              <a:rPr lang="en-US" altLang="en-US" smtClean="0">
                <a:solidFill>
                  <a:schemeClr val="accent2"/>
                </a:solidFill>
              </a:rPr>
              <a:t>produce errors</a:t>
            </a:r>
            <a:r>
              <a:rPr lang="en-US" altLang="en-US" smtClean="0"/>
              <a:t> in the </a:t>
            </a:r>
            <a:r>
              <a:rPr lang="en-US" altLang="en-US" smtClean="0">
                <a:solidFill>
                  <a:schemeClr val="accent2"/>
                </a:solidFill>
              </a:rPr>
              <a:t>coarser</a:t>
            </a:r>
            <a:r>
              <a:rPr lang="en-US" altLang="en-US" smtClean="0"/>
              <a:t> structure</a:t>
            </a:r>
          </a:p>
          <a:p>
            <a:pPr lvl="2" eaLnBrk="1" hangingPunct="1"/>
            <a:r>
              <a:rPr lang="en-US" altLang="en-US" smtClean="0"/>
              <a:t>This appreciable error in the coarse structure will grow and inhibit extended range forecasting</a:t>
            </a:r>
          </a:p>
        </p:txBody>
      </p:sp>
      <p:pic>
        <p:nvPicPr>
          <p:cNvPr id="45059" name="Picture 4" descr="10-01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981200"/>
            <a:ext cx="1973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Errors in the </a:t>
            </a:r>
            <a:r>
              <a:rPr lang="en-US" altLang="en-US" smtClean="0">
                <a:solidFill>
                  <a:schemeClr val="accent2"/>
                </a:solidFill>
              </a:rPr>
              <a:t>finer</a:t>
            </a:r>
            <a:r>
              <a:rPr lang="en-US" altLang="en-US" smtClean="0"/>
              <a:t> structure of the weather pattern tend to </a:t>
            </a:r>
            <a:r>
              <a:rPr lang="en-US" altLang="en-US" smtClean="0">
                <a:solidFill>
                  <a:schemeClr val="accent2"/>
                </a:solidFill>
              </a:rPr>
              <a:t>produce errors</a:t>
            </a:r>
            <a:r>
              <a:rPr lang="en-US" altLang="en-US" smtClean="0"/>
              <a:t> in the </a:t>
            </a:r>
            <a:r>
              <a:rPr lang="en-US" altLang="en-US" smtClean="0">
                <a:solidFill>
                  <a:schemeClr val="accent2"/>
                </a:solidFill>
              </a:rPr>
              <a:t>coarser</a:t>
            </a:r>
            <a:r>
              <a:rPr lang="en-US" altLang="en-US" smtClean="0"/>
              <a:t> structure</a:t>
            </a:r>
          </a:p>
          <a:p>
            <a:pPr lvl="2" eaLnBrk="1" hangingPunct="1"/>
            <a:r>
              <a:rPr lang="en-US" altLang="en-US" smtClean="0"/>
              <a:t>Cutting obs error of fine structure in half would extend coarse structure forecasts only </a:t>
            </a:r>
            <a:r>
              <a:rPr lang="en-US" altLang="en-US" i="1" smtClean="0"/>
              <a:t>by hours or less</a:t>
            </a:r>
          </a:p>
        </p:txBody>
      </p:sp>
      <p:pic>
        <p:nvPicPr>
          <p:cNvPr id="46083" name="Picture 4" descr="10-01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981200"/>
            <a:ext cx="1973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4648200" y="5791200"/>
            <a:ext cx="428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hopes for predicting two weeks or more in advance are greatly diminished.</a:t>
            </a: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>
            <a:off x="2514600" y="6019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Fundamental theorem of predictability; implications</a:t>
            </a:r>
          </a:p>
          <a:p>
            <a:pPr lvl="1" eaLnBrk="1" hangingPunct="1"/>
            <a:r>
              <a:rPr lang="en-US" altLang="en-US" smtClean="0"/>
              <a:t>Certain meteorological quantities (e.g. weekly ave. temperatures or weekly total rainfall) may be predictable at a range at which entire weather patterns are not</a:t>
            </a:r>
          </a:p>
        </p:txBody>
      </p:sp>
      <p:pic>
        <p:nvPicPr>
          <p:cNvPr id="47107" name="Picture 4" descr="T_850_F36_VLD00Z_BI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676400"/>
            <a:ext cx="4724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5276850" y="5546725"/>
            <a:ext cx="310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http://wwwt.emc.ncep.noaa.gov/mmb/mmbpll/mmbverif/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1676400"/>
          </a:xfrm>
        </p:spPr>
        <p:txBody>
          <a:bodyPr/>
          <a:lstStyle/>
          <a:p>
            <a:pPr eaLnBrk="1" hangingPunct="1"/>
            <a:r>
              <a:rPr lang="en-US" altLang="en-US" smtClean="0"/>
              <a:t>Predictable state</a:t>
            </a:r>
          </a:p>
          <a:p>
            <a:pPr lvl="1" eaLnBrk="1" hangingPunct="1"/>
            <a:r>
              <a:rPr lang="en-US" altLang="en-US" sz="2000" smtClean="0"/>
              <a:t>small errors in the starting conditions will not affect the forecast</a:t>
            </a:r>
            <a:r>
              <a:rPr lang="en-US" altLang="en-US" smtClean="0"/>
              <a:t> </a:t>
            </a:r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48131" name="Picture 11" descr="Loren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075" y="2057400"/>
            <a:ext cx="22193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12"/>
          <p:cNvSpPr txBox="1">
            <a:spLocks noChangeArrowheads="1"/>
          </p:cNvSpPr>
          <p:nvPr/>
        </p:nvSpPr>
        <p:spPr bwMode="auto">
          <a:xfrm>
            <a:off x="4495800" y="6437313"/>
            <a:ext cx="4505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http://www.ecmwf.int/research/predictability/background/Lorenz.html</a:t>
            </a: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>
            <a:off x="3200400" y="2362200"/>
            <a:ext cx="281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 flipV="1">
            <a:off x="3886200" y="3276600"/>
            <a:ext cx="1600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55" name="Rectangle 15"/>
          <p:cNvSpPr>
            <a:spLocks noChangeArrowheads="1"/>
          </p:cNvSpPr>
          <p:nvPr/>
        </p:nvSpPr>
        <p:spPr bwMode="auto">
          <a:xfrm>
            <a:off x="304800" y="30480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Calibri" pitchFamily="34" charset="0"/>
              </a:rPr>
              <a:t>Less predictable state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Calibri" pitchFamily="34" charset="0"/>
              </a:rPr>
              <a:t>the points stay together only for a limited time before diverging</a:t>
            </a:r>
            <a:r>
              <a:rPr lang="en-US" altLang="en-US" sz="2800"/>
              <a:t> </a:t>
            </a:r>
          </a:p>
        </p:txBody>
      </p:sp>
      <p:sp>
        <p:nvSpPr>
          <p:cNvPr id="87056" name="Rectangle 16"/>
          <p:cNvSpPr>
            <a:spLocks noChangeArrowheads="1"/>
          </p:cNvSpPr>
          <p:nvPr/>
        </p:nvSpPr>
        <p:spPr bwMode="auto">
          <a:xfrm>
            <a:off x="304800" y="41148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Calibri" pitchFamily="34" charset="0"/>
              </a:rPr>
              <a:t>Unpredictable state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000">
                <a:latin typeface="Calibri" pitchFamily="34" charset="0"/>
              </a:rPr>
              <a:t>have little confidence in the outcome even a short period ahead</a:t>
            </a:r>
            <a:r>
              <a:rPr lang="en-US" altLang="en-US" sz="2800">
                <a:latin typeface="Calibri" pitchFamily="34" charset="0"/>
              </a:rPr>
              <a:t> </a:t>
            </a: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V="1">
            <a:off x="3581400" y="4191000"/>
            <a:ext cx="34290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Text Box 18"/>
          <p:cNvSpPr txBox="1">
            <a:spLocks noChangeArrowheads="1"/>
          </p:cNvSpPr>
          <p:nvPr/>
        </p:nvSpPr>
        <p:spPr bwMode="auto">
          <a:xfrm>
            <a:off x="6248400" y="1662113"/>
            <a:ext cx="79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(stable)</a:t>
            </a:r>
          </a:p>
        </p:txBody>
      </p:sp>
      <p:sp>
        <p:nvSpPr>
          <p:cNvPr id="48139" name="Text Box 19"/>
          <p:cNvSpPr txBox="1">
            <a:spLocks noChangeArrowheads="1"/>
          </p:cNvSpPr>
          <p:nvPr/>
        </p:nvSpPr>
        <p:spPr bwMode="auto">
          <a:xfrm>
            <a:off x="7772400" y="3505200"/>
            <a:ext cx="1000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(unstable)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  <p:bldP spid="87053" grpId="0" animBg="1"/>
      <p:bldP spid="87054" grpId="0" animBg="1"/>
      <p:bldP spid="87055" grpId="0"/>
      <p:bldP spid="87056" grpId="0"/>
      <p:bldP spid="870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</a:t>
            </a:r>
          </a:p>
          <a:p>
            <a:pPr lvl="1" eaLnBrk="1" hangingPunct="1"/>
            <a:r>
              <a:rPr lang="en-US" altLang="en-US" smtClean="0"/>
              <a:t>Forecast skill depends on</a:t>
            </a:r>
          </a:p>
          <a:p>
            <a:pPr lvl="2" eaLnBrk="1" hangingPunct="1"/>
            <a:r>
              <a:rPr lang="en-US" altLang="en-US" smtClean="0"/>
              <a:t>Accuracy of initial conditions</a:t>
            </a:r>
          </a:p>
          <a:p>
            <a:pPr lvl="2" eaLnBrk="1" hangingPunct="1"/>
            <a:r>
              <a:rPr lang="en-US" altLang="en-US" smtClean="0"/>
              <a:t>Realism of the model</a:t>
            </a:r>
          </a:p>
          <a:p>
            <a:pPr lvl="2" eaLnBrk="1" hangingPunct="1"/>
            <a:r>
              <a:rPr lang="en-US" altLang="en-US" smtClean="0">
                <a:solidFill>
                  <a:srgbClr val="FF0000"/>
                </a:solidFill>
              </a:rPr>
              <a:t>Instabilities of the flow itself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228600" y="5181600"/>
            <a:ext cx="8686800" cy="132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A result of all three components will inevitably lead to a total loss of skill in the weather forecasts after a finite forecast length [</a:t>
            </a:r>
            <a:r>
              <a:rPr lang="en-US" altLang="en-US" sz="2000" i="1"/>
              <a:t>limit of predictability</a:t>
            </a:r>
            <a:r>
              <a:rPr lang="en-US" altLang="en-US" sz="2000"/>
              <a:t>]. Lorenz estimated the </a:t>
            </a:r>
            <a:r>
              <a:rPr lang="en-US" altLang="en-US" sz="2000" u="sng"/>
              <a:t>limit of predictability</a:t>
            </a:r>
            <a:r>
              <a:rPr lang="en-US" altLang="en-US" sz="2000"/>
              <a:t> to be </a:t>
            </a:r>
            <a:r>
              <a:rPr lang="en-US" altLang="en-US" sz="2000" i="1"/>
              <a:t>two weeks</a:t>
            </a:r>
            <a:r>
              <a:rPr lang="en-US" altLang="en-US" sz="2000"/>
              <a:t>; varies by atmospheric flow [weather regime] type.</a:t>
            </a:r>
          </a:p>
        </p:txBody>
      </p:sp>
      <p:pic>
        <p:nvPicPr>
          <p:cNvPr id="49156" name="Picture 8" descr="gfs_p06_384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4478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5181600" y="4937125"/>
            <a:ext cx="2909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http://www.nco.ncep.noaa.gov/pmb/nwprod/analysis/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Stochastic forecast</a:t>
            </a:r>
          </a:p>
          <a:p>
            <a:pPr lvl="1" eaLnBrk="1" hangingPunct="1"/>
            <a:r>
              <a:rPr lang="en-US" altLang="en-US" smtClean="0"/>
              <a:t>Trajectories from several sets of similar initial conditions diverge</a:t>
            </a:r>
          </a:p>
          <a:p>
            <a:pPr eaLnBrk="1" hangingPunct="1"/>
            <a:r>
              <a:rPr lang="en-US" altLang="en-US" smtClean="0"/>
              <a:t>Deterministic forecast</a:t>
            </a:r>
          </a:p>
          <a:p>
            <a:pPr lvl="1" eaLnBrk="1" hangingPunct="1"/>
            <a:r>
              <a:rPr lang="en-US" altLang="en-US" smtClean="0"/>
              <a:t>Trajectories from several sets of similar initial conditions follow each other</a:t>
            </a:r>
          </a:p>
        </p:txBody>
      </p:sp>
      <p:pic>
        <p:nvPicPr>
          <p:cNvPr id="50179" name="Picture 7" descr="ed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4388" y="2203450"/>
            <a:ext cx="4062412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Non-linear regime</a:t>
            </a:r>
          </a:p>
          <a:p>
            <a:pPr lvl="1" eaLnBrk="1" hangingPunct="1"/>
            <a:r>
              <a:rPr lang="en-US" altLang="en-US" smtClean="0"/>
              <a:t>Trajectories from several sets of similar initial conditions diverge</a:t>
            </a:r>
          </a:p>
          <a:p>
            <a:pPr eaLnBrk="1" hangingPunct="1"/>
            <a:r>
              <a:rPr lang="en-US" altLang="en-US" smtClean="0"/>
              <a:t>Linear regime</a:t>
            </a:r>
          </a:p>
          <a:p>
            <a:pPr lvl="1" eaLnBrk="1" hangingPunct="1"/>
            <a:r>
              <a:rPr lang="en-US" altLang="en-US" smtClean="0"/>
              <a:t>Trajectories from several sets of similar initial conditions follow each other</a:t>
            </a:r>
          </a:p>
        </p:txBody>
      </p:sp>
      <p:pic>
        <p:nvPicPr>
          <p:cNvPr id="51203" name="Picture 6" descr="Chaos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1905000"/>
            <a:ext cx="3619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3200400" y="6384925"/>
            <a:ext cx="5800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http://www.ecmwf.int/newsevents/training/rcourse_notes/GENERAL_CIRCULATION/CHAOS/Chaos2.html</a:t>
            </a:r>
          </a:p>
        </p:txBody>
      </p: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6019800" y="5776913"/>
            <a:ext cx="9286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ECMWF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NWP needs to account for the stochastic nature of the evolution of the atmosphere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4252913" y="5943600"/>
            <a:ext cx="9286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ECMWF</a:t>
            </a:r>
          </a:p>
        </p:txBody>
      </p:sp>
      <p:pic>
        <p:nvPicPr>
          <p:cNvPr id="52228" name="Picture 8" descr="Chaos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7325" y="1428750"/>
            <a:ext cx="38004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6200" y="6537325"/>
            <a:ext cx="5800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http://www.ecmwf.int/newsevents/training/rcourse_notes/GENERAL_CIRCULATION/CHAOS/Chaos3.html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75438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Verification [17.2]</a:t>
            </a:r>
          </a:p>
          <a:p>
            <a:pPr lvl="1" eaLnBrk="1" hangingPunct="1"/>
            <a:r>
              <a:rPr lang="en-US" altLang="en-US" smtClean="0"/>
              <a:t>Each sub-module is checked and tested separately</a:t>
            </a:r>
          </a:p>
          <a:p>
            <a:pPr lvl="1" eaLnBrk="1" hangingPunct="1"/>
            <a:r>
              <a:rPr lang="en-US" altLang="en-US" smtClean="0"/>
              <a:t>Modeling system is verified in its entirety</a:t>
            </a:r>
          </a:p>
          <a:p>
            <a:pPr lvl="1" eaLnBrk="1" hangingPunct="1">
              <a:buFont typeface="Arial" charset="0"/>
              <a:buNone/>
            </a:pPr>
            <a:r>
              <a:rPr lang="en-US" altLang="en-US" smtClean="0"/>
              <a:t>Both steps accomplished using well-established test cases that have known input and output values</a:t>
            </a:r>
          </a:p>
          <a:p>
            <a:pPr lvl="1" eaLnBrk="1" hangingPunct="1">
              <a:buFont typeface="Arial" charset="0"/>
              <a:buNone/>
            </a:pPr>
            <a:endParaRPr lang="en-US" altLang="en-US" smtClean="0"/>
          </a:p>
          <a:p>
            <a:pPr lvl="1" eaLnBrk="1" hangingPunct="1">
              <a:buFont typeface="Arial" charset="0"/>
              <a:buNone/>
            </a:pPr>
            <a:r>
              <a:rPr lang="en-US" altLang="en-US" smtClean="0"/>
              <a:t>General accuracy of the model is not assessed </a:t>
            </a:r>
            <a:r>
              <a:rPr lang="en-US" altLang="en-US" smtClean="0">
                <a:solidFill>
                  <a:srgbClr val="FF0000"/>
                </a:solidFill>
              </a:rPr>
              <a:t>(Validation)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791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stochastic-dynamic forcing</a:t>
            </a:r>
            <a:r>
              <a:rPr lang="en-US" altLang="en-US" smtClean="0"/>
              <a:t> </a:t>
            </a:r>
            <a:r>
              <a:rPr lang="en-US" altLang="en-US" sz="2000" smtClean="0"/>
              <a:t>[Epstein (1969)]</a:t>
            </a:r>
          </a:p>
          <a:p>
            <a:pPr lvl="1" eaLnBrk="1" hangingPunct="1"/>
            <a:r>
              <a:rPr lang="en-US" altLang="en-US" smtClean="0"/>
              <a:t>First forecasting method attempted to account for uncertainty in atmospheric fields</a:t>
            </a:r>
          </a:p>
          <a:p>
            <a:pPr lvl="1" eaLnBrk="1" hangingPunct="1"/>
            <a:r>
              <a:rPr lang="en-US" altLang="en-US" smtClean="0"/>
              <a:t>Based on continuity equation for the probability density of a model solution of a dynamical model</a:t>
            </a:r>
          </a:p>
          <a:p>
            <a:pPr lvl="1" eaLnBrk="1" hangingPunct="1"/>
            <a:r>
              <a:rPr lang="en-US" altLang="en-US" smtClean="0"/>
              <a:t>Completely unfeasible for a modern model, having millions of degrees of freedom</a:t>
            </a:r>
          </a:p>
        </p:txBody>
      </p:sp>
      <p:pic>
        <p:nvPicPr>
          <p:cNvPr id="53251" name="Picture 7" descr="cprobfig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700" y="2286000"/>
            <a:ext cx="3009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8"/>
          <p:cNvSpPr>
            <a:spLocks noChangeArrowheads="1"/>
          </p:cNvSpPr>
          <p:nvPr/>
        </p:nvSpPr>
        <p:spPr bwMode="auto">
          <a:xfrm>
            <a:off x="6781800" y="4891088"/>
            <a:ext cx="1171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1200"/>
              <a:t>f(x) = </a:t>
            </a:r>
            <a:r>
              <a:rPr lang="en-US" altLang="en-US" sz="1200" baseline="-30000"/>
              <a:t>                      </a:t>
            </a:r>
            <a:r>
              <a:rPr lang="en-US" altLang="en-US" sz="1200"/>
              <a:t> </a:t>
            </a:r>
            <a:endParaRPr lang="en-US" altLang="en-US" sz="1200" baseline="-30000"/>
          </a:p>
        </p:txBody>
      </p:sp>
      <p:pic>
        <p:nvPicPr>
          <p:cNvPr id="53253" name="Picture 9" descr="normald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900" y="4733925"/>
            <a:ext cx="1028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5486400" y="6461125"/>
            <a:ext cx="3559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http://people.hofstra.edu/faculty/Stefan_Waner/cprob/cprob2.html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67" name="Picture 6" descr="ek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752600"/>
            <a:ext cx="41052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68" name="Rectangle 11"/>
          <p:cNvSpPr>
            <a:spLocks noChangeArrowheads="1"/>
          </p:cNvSpPr>
          <p:nvPr/>
        </p:nvSpPr>
        <p:spPr bwMode="auto">
          <a:xfrm>
            <a:off x="5029200" y="3810000"/>
            <a:ext cx="41148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4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Monte Carlo forecasting </a:t>
            </a:r>
            <a:r>
              <a:rPr lang="en-US" altLang="en-US" sz="2000" smtClean="0"/>
              <a:t>[Leith (1974)]</a:t>
            </a:r>
          </a:p>
          <a:p>
            <a:pPr lvl="1" eaLnBrk="1" hangingPunct="1"/>
            <a:r>
              <a:rPr lang="en-US" altLang="en-US" sz="2000" smtClean="0"/>
              <a:t>Initializes deviation of model variables from climatology</a:t>
            </a:r>
          </a:p>
          <a:p>
            <a:pPr lvl="1" eaLnBrk="1" hangingPunct="1"/>
            <a:r>
              <a:rPr lang="en-US" altLang="en-US" sz="2000" smtClean="0"/>
              <a:t>Perturbs deviations </a:t>
            </a:r>
            <a:r>
              <a:rPr lang="en-US" altLang="en-US" sz="2000" i="1" smtClean="0"/>
              <a:t>randomly</a:t>
            </a:r>
            <a:r>
              <a:rPr lang="en-US" altLang="en-US" sz="2000" smtClean="0"/>
              <a:t> about climatology so that the initial conditions of all the members is “reasonable”</a:t>
            </a:r>
          </a:p>
          <a:p>
            <a:pPr lvl="1" eaLnBrk="1" hangingPunct="1"/>
            <a:r>
              <a:rPr lang="en-US" altLang="en-US" sz="2000" smtClean="0"/>
              <a:t>Adequate accuracy from 8 </a:t>
            </a:r>
            <a:r>
              <a:rPr lang="en-US" altLang="en-US" sz="2000" smtClean="0">
                <a:sym typeface="Wingdings" pitchFamily="2" charset="2"/>
              </a:rPr>
              <a:t>to </a:t>
            </a:r>
            <a:r>
              <a:rPr lang="en-US" altLang="en-US" sz="2000" smtClean="0">
                <a:cs typeface="Times New Roman" pitchFamily="18" charset="0"/>
                <a:sym typeface="Wingdings" pitchFamily="2" charset="2"/>
              </a:rPr>
              <a:t>∞ ensemble members</a:t>
            </a:r>
            <a:endParaRPr lang="en-US" altLang="en-US" sz="2000" smtClean="0">
              <a:cs typeface="Times New Roman" pitchFamily="18" charset="0"/>
            </a:endParaRPr>
          </a:p>
        </p:txBody>
      </p:sp>
      <p:sp>
        <p:nvSpPr>
          <p:cNvPr id="134171" name="Line 7"/>
          <p:cNvSpPr>
            <a:spLocks noChangeShapeType="1"/>
          </p:cNvSpPr>
          <p:nvPr/>
        </p:nvSpPr>
        <p:spPr bwMode="auto">
          <a:xfrm flipV="1">
            <a:off x="3886200" y="28956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4172" name="Rectangle 8"/>
          <p:cNvSpPr>
            <a:spLocks noChangeArrowheads="1"/>
          </p:cNvSpPr>
          <p:nvPr/>
        </p:nvSpPr>
        <p:spPr bwMode="auto">
          <a:xfrm>
            <a:off x="5029200" y="1828800"/>
            <a:ext cx="3962400" cy="190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66" name="Object 22"/>
          <p:cNvGraphicFramePr>
            <a:graphicFrameLocks noChangeAspect="1"/>
          </p:cNvGraphicFramePr>
          <p:nvPr/>
        </p:nvGraphicFramePr>
        <p:xfrm>
          <a:off x="4953000" y="3810000"/>
          <a:ext cx="3124200" cy="238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8" name="Photo Editor Photo" r:id="rId4" imgW="4877481" imgH="3723810" progId="">
                  <p:embed/>
                </p:oleObj>
              </mc:Choice>
              <mc:Fallback>
                <p:oleObj name="Photo Editor Photo" r:id="rId4" imgW="4877481" imgH="372381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10000"/>
                        <a:ext cx="3124200" cy="238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73" name="Line 10"/>
          <p:cNvSpPr>
            <a:spLocks noChangeShapeType="1"/>
          </p:cNvSpPr>
          <p:nvPr/>
        </p:nvSpPr>
        <p:spPr bwMode="auto">
          <a:xfrm>
            <a:off x="4038600" y="49530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4174" name="Text Box 23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Lagged average forecasting</a:t>
            </a:r>
            <a:r>
              <a:rPr lang="en-US" altLang="en-US" smtClean="0"/>
              <a:t> </a:t>
            </a:r>
            <a:r>
              <a:rPr lang="en-US" altLang="en-US" sz="2000" smtClean="0"/>
              <a:t>[Hoffman and Kalnay (1983)]</a:t>
            </a:r>
          </a:p>
          <a:p>
            <a:pPr lvl="1" eaLnBrk="1" hangingPunct="1"/>
            <a:r>
              <a:rPr lang="en-US" altLang="en-US" sz="2000" smtClean="0"/>
              <a:t>Forecasts initialized at the current initial time as well as previous times are combined to form an ensemble</a:t>
            </a:r>
          </a:p>
          <a:p>
            <a:pPr lvl="1" eaLnBrk="1" hangingPunct="1"/>
            <a:r>
              <a:rPr lang="en-US" altLang="en-US" sz="2000" smtClean="0"/>
              <a:t>Paremeterized the observed error (covariance) growth to account for using members of different “age”</a:t>
            </a:r>
          </a:p>
        </p:txBody>
      </p:sp>
      <p:pic>
        <p:nvPicPr>
          <p:cNvPr id="135171" name="Picture 6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752600"/>
            <a:ext cx="41052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Rectangle 7"/>
          <p:cNvSpPr>
            <a:spLocks noChangeArrowheads="1"/>
          </p:cNvSpPr>
          <p:nvPr/>
        </p:nvSpPr>
        <p:spPr bwMode="auto">
          <a:xfrm>
            <a:off x="5029200" y="3810000"/>
            <a:ext cx="3962400" cy="190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73" name="Line 8"/>
          <p:cNvSpPr>
            <a:spLocks noChangeShapeType="1"/>
          </p:cNvSpPr>
          <p:nvPr/>
        </p:nvSpPr>
        <p:spPr bwMode="auto">
          <a:xfrm>
            <a:off x="3886200" y="3200400"/>
            <a:ext cx="1143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74" name="Text Box 7"/>
          <p:cNvSpPr txBox="1">
            <a:spLocks noChangeArrowheads="1"/>
          </p:cNvSpPr>
          <p:nvPr/>
        </p:nvSpPr>
        <p:spPr bwMode="auto">
          <a:xfrm>
            <a:off x="5851525" y="1219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Lagged average forecasting</a:t>
            </a:r>
            <a:r>
              <a:rPr lang="en-US" altLang="en-US" smtClean="0"/>
              <a:t> </a:t>
            </a:r>
            <a:r>
              <a:rPr lang="en-US" altLang="en-US" sz="2000" smtClean="0"/>
              <a:t>[(continued)]</a:t>
            </a:r>
          </a:p>
          <a:p>
            <a:pPr lvl="1" eaLnBrk="1" hangingPunct="1"/>
            <a:r>
              <a:rPr lang="en-US" altLang="en-US" sz="2000" smtClean="0"/>
              <a:t>Experiment</a:t>
            </a:r>
          </a:p>
          <a:p>
            <a:pPr lvl="2" eaLnBrk="1" hangingPunct="1"/>
            <a:r>
              <a:rPr lang="en-US" altLang="en-US" sz="1800" smtClean="0"/>
              <a:t>Primitive equations model = nature (truth)</a:t>
            </a:r>
          </a:p>
          <a:p>
            <a:pPr lvl="2" eaLnBrk="1" hangingPunct="1"/>
            <a:r>
              <a:rPr lang="en-US" altLang="en-US" sz="1800" smtClean="0"/>
              <a:t>Quasi-geostrophic model = forecast model (guess)</a:t>
            </a:r>
          </a:p>
          <a:p>
            <a:pPr lvl="1" eaLnBrk="1" hangingPunct="1"/>
            <a:r>
              <a:rPr lang="en-US" altLang="en-US" sz="2000" smtClean="0"/>
              <a:t>Findings</a:t>
            </a:r>
          </a:p>
          <a:p>
            <a:pPr lvl="2" eaLnBrk="1" hangingPunct="1"/>
            <a:r>
              <a:rPr lang="en-US" altLang="en-US" sz="1800" smtClean="0"/>
              <a:t>Slow initial error growth</a:t>
            </a:r>
          </a:p>
          <a:p>
            <a:pPr lvl="2" eaLnBrk="1" hangingPunct="1"/>
            <a:r>
              <a:rPr lang="en-US" altLang="en-US" sz="1800" smtClean="0"/>
              <a:t>Rapid growth- takes place at a time that varies from 5 to 20 days</a:t>
            </a:r>
          </a:p>
        </p:txBody>
      </p:sp>
      <p:pic>
        <p:nvPicPr>
          <p:cNvPr id="136195" name="Picture 7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524000"/>
            <a:ext cx="457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6" name="Text Box 5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Lagged average forecasting</a:t>
            </a:r>
            <a:r>
              <a:rPr lang="en-US" altLang="en-US" smtClean="0"/>
              <a:t> </a:t>
            </a:r>
            <a:r>
              <a:rPr lang="en-US" altLang="en-US" sz="2000" smtClean="0"/>
              <a:t>[(continued)]</a:t>
            </a:r>
            <a:endParaRPr lang="en-US" altLang="en-US" sz="2400" smtClean="0"/>
          </a:p>
          <a:p>
            <a:pPr lvl="1" eaLnBrk="1" hangingPunct="1"/>
            <a:r>
              <a:rPr lang="en-US" altLang="en-US" sz="2000" smtClean="0"/>
              <a:t>Findings (cont.)</a:t>
            </a:r>
          </a:p>
          <a:p>
            <a:pPr lvl="2" eaLnBrk="1" hangingPunct="1"/>
            <a:r>
              <a:rPr lang="en-US" altLang="en-US" sz="1800" smtClean="0"/>
              <a:t>Lagged Average Forecast (LAF) method was better than Monte Carlo method for predicting forecast skill</a:t>
            </a:r>
          </a:p>
          <a:p>
            <a:pPr lvl="2" eaLnBrk="1" hangingPunct="1"/>
            <a:r>
              <a:rPr lang="en-US" altLang="en-US" sz="1800" smtClean="0"/>
              <a:t>Superiority linked to LAF perturbations in the initial conditions containing “errors of the day” [influenced by the evolution of the underlying background large-scale flow]</a:t>
            </a:r>
          </a:p>
        </p:txBody>
      </p:sp>
      <p:pic>
        <p:nvPicPr>
          <p:cNvPr id="137219" name="Picture 4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736725"/>
            <a:ext cx="43434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824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057400"/>
            <a:ext cx="89154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forecasting; </a:t>
            </a:r>
            <a:r>
              <a:rPr lang="en-US" altLang="en-US" u="sng" smtClean="0"/>
              <a:t>Lagged average forecasting</a:t>
            </a:r>
            <a:r>
              <a:rPr lang="en-US" altLang="en-US" smtClean="0"/>
              <a:t> </a:t>
            </a:r>
            <a:r>
              <a:rPr lang="en-US" altLang="en-US" sz="2000" smtClean="0"/>
              <a:t>[(continued)]</a:t>
            </a:r>
            <a:endParaRPr lang="en-US" altLang="en-US" sz="2400" smtClean="0"/>
          </a:p>
          <a:p>
            <a:pPr lvl="1" eaLnBrk="1" hangingPunct="1"/>
            <a:r>
              <a:rPr lang="en-US" altLang="en-US" sz="2000" smtClean="0"/>
              <a:t>Advantages</a:t>
            </a:r>
          </a:p>
          <a:p>
            <a:pPr lvl="2" eaLnBrk="1" hangingPunct="1"/>
            <a:r>
              <a:rPr lang="en-US" altLang="en-US" smtClean="0"/>
              <a:t>Easily implemented in operational centers</a:t>
            </a:r>
          </a:p>
          <a:p>
            <a:pPr lvl="2" eaLnBrk="1" hangingPunct="1"/>
            <a:r>
              <a:rPr lang="en-US" altLang="en-US" smtClean="0"/>
              <a:t>Simple to perform; perturbation generation is straightforward</a:t>
            </a:r>
          </a:p>
          <a:p>
            <a:pPr lvl="2" eaLnBrk="1" hangingPunct="1"/>
            <a:r>
              <a:rPr lang="en-US" altLang="en-US" smtClean="0"/>
              <a:t>Perturbations contain “errors of the day” (Lyapunov vectors)</a:t>
            </a:r>
          </a:p>
          <a:p>
            <a:pPr lvl="1" eaLnBrk="1" hangingPunct="1"/>
            <a:r>
              <a:rPr lang="en-US" altLang="en-US" sz="2000" smtClean="0"/>
              <a:t>Disadvantages</a:t>
            </a:r>
          </a:p>
          <a:p>
            <a:pPr lvl="2" eaLnBrk="1" hangingPunct="1"/>
            <a:r>
              <a:rPr lang="en-US" altLang="en-US" smtClean="0"/>
              <a:t>A large LAF ensemble would have to include VERY old forecasts</a:t>
            </a:r>
          </a:p>
          <a:p>
            <a:pPr lvl="2" eaLnBrk="1" hangingPunct="1"/>
            <a:r>
              <a:rPr lang="en-US" altLang="en-US" smtClean="0"/>
              <a:t>Without weighing more recent forecasts more heavily, the LAF ensemble average may be tainted by the VERY old forecasts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39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</a:t>
            </a:r>
          </a:p>
        </p:txBody>
      </p:sp>
      <p:sp>
        <p:nvSpPr>
          <p:cNvPr id="139267" name="Line 5"/>
          <p:cNvSpPr>
            <a:spLocks noChangeShapeType="1"/>
          </p:cNvSpPr>
          <p:nvPr/>
        </p:nvSpPr>
        <p:spPr bwMode="auto">
          <a:xfrm flipV="1">
            <a:off x="3352800" y="40386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9268" name="Picture 7" descr="ps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67050"/>
            <a:ext cx="85344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 Box 8"/>
          <p:cNvSpPr txBox="1">
            <a:spLocks noChangeArrowheads="1"/>
          </p:cNvSpPr>
          <p:nvPr/>
        </p:nvSpPr>
        <p:spPr bwMode="auto">
          <a:xfrm>
            <a:off x="4579938" y="6308725"/>
            <a:ext cx="4106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http://www.cpc.ncep.noaa.gov/products/predictions/threats/briefs/hgtP1.html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50552" name="Rectangle 11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Operational ensemble forecasting methods; some examples</a:t>
            </a:r>
          </a:p>
          <a:p>
            <a:pPr lvl="1" eaLnBrk="1" hangingPunct="1"/>
            <a:r>
              <a:rPr lang="en-US" altLang="en-US" smtClean="0"/>
              <a:t>“good” ensemble</a:t>
            </a:r>
          </a:p>
          <a:p>
            <a:pPr lvl="2" eaLnBrk="1" hangingPunct="1"/>
            <a:r>
              <a:rPr lang="en-US" altLang="en-US" smtClean="0"/>
              <a:t>True evolution (T) is a plausible member of the ensemble since its trajectory falls between the trajectories of the extreme members (P+ and P-)</a:t>
            </a:r>
          </a:p>
        </p:txBody>
      </p:sp>
      <p:graphicFrame>
        <p:nvGraphicFramePr>
          <p:cNvPr id="150550" name="Object 22"/>
          <p:cNvGraphicFramePr>
            <a:graphicFrameLocks noChangeAspect="1"/>
          </p:cNvGraphicFramePr>
          <p:nvPr/>
        </p:nvGraphicFramePr>
        <p:xfrm>
          <a:off x="5568950" y="1727200"/>
          <a:ext cx="26606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2" name="Photo Editor Photo" r:id="rId3" imgW="9535856" imgH="14561905" progId="">
                  <p:embed/>
                </p:oleObj>
              </mc:Choice>
              <mc:Fallback>
                <p:oleObj name="Photo Editor Photo" r:id="rId3" imgW="9535856" imgH="14561905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8950" y="1727200"/>
                        <a:ext cx="26606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562600" y="3962400"/>
            <a:ext cx="25908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54" name="Text Box 19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5976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some examples (cont.)</a:t>
            </a:r>
          </a:p>
          <a:p>
            <a:pPr lvl="1" eaLnBrk="1" hangingPunct="1"/>
            <a:r>
              <a:rPr lang="en-US" altLang="en-US" smtClean="0"/>
              <a:t>“bad” ensemble</a:t>
            </a:r>
          </a:p>
          <a:p>
            <a:pPr lvl="2" eaLnBrk="1" hangingPunct="1"/>
            <a:r>
              <a:rPr lang="en-US" altLang="en-US" smtClean="0"/>
              <a:t>True evolution (T) is NOT a plausible member of the ensemble since its trajectory falls outside the trajectories of the extreme members (P+ and P-)</a:t>
            </a:r>
          </a:p>
        </p:txBody>
      </p:sp>
      <p:graphicFrame>
        <p:nvGraphicFramePr>
          <p:cNvPr id="159762" name="Object 18"/>
          <p:cNvGraphicFramePr>
            <a:graphicFrameLocks noChangeAspect="1"/>
          </p:cNvGraphicFramePr>
          <p:nvPr/>
        </p:nvGraphicFramePr>
        <p:xfrm>
          <a:off x="5568950" y="1727200"/>
          <a:ext cx="26606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4" name="Photo Editor Photo" r:id="rId3" imgW="9535856" imgH="14561905" progId="">
                  <p:embed/>
                </p:oleObj>
              </mc:Choice>
              <mc:Fallback>
                <p:oleObj name="Photo Editor Photo" r:id="rId3" imgW="9535856" imgH="14561905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8950" y="1727200"/>
                        <a:ext cx="26606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5562600" y="1752600"/>
            <a:ext cx="25908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766" name="Text Box 15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078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some examples (cont.)</a:t>
            </a:r>
          </a:p>
          <a:p>
            <a:pPr lvl="1" eaLnBrk="1" hangingPunct="1"/>
            <a:r>
              <a:rPr lang="en-US" altLang="en-US" smtClean="0"/>
              <a:t>“bad” ensemble</a:t>
            </a:r>
          </a:p>
          <a:p>
            <a:pPr lvl="2" eaLnBrk="1" hangingPunct="1"/>
            <a:r>
              <a:rPr lang="en-US" altLang="en-US" smtClean="0"/>
              <a:t>Suggests problems in the forecasting system (e.g., model physics deficiencies)</a:t>
            </a:r>
          </a:p>
          <a:p>
            <a:pPr lvl="2" eaLnBrk="1" hangingPunct="1"/>
            <a:r>
              <a:rPr lang="en-US" altLang="en-US" smtClean="0"/>
              <a:t>Forecast errors are dominated by forecast problems rather than by chaotic growth of initial errors</a:t>
            </a:r>
          </a:p>
        </p:txBody>
      </p:sp>
      <p:graphicFrame>
        <p:nvGraphicFramePr>
          <p:cNvPr id="160784" name="Object 16"/>
          <p:cNvGraphicFramePr>
            <a:graphicFrameLocks noChangeAspect="1"/>
          </p:cNvGraphicFramePr>
          <p:nvPr/>
        </p:nvGraphicFramePr>
        <p:xfrm>
          <a:off x="5568950" y="1727200"/>
          <a:ext cx="26606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6" name="Photo Editor Photo" r:id="rId3" imgW="9535856" imgH="14561905" progId="">
                  <p:embed/>
                </p:oleObj>
              </mc:Choice>
              <mc:Fallback>
                <p:oleObj name="Photo Editor Photo" r:id="rId3" imgW="9535856" imgH="14561905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8950" y="1727200"/>
                        <a:ext cx="26606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7" name="Rectangle 4"/>
          <p:cNvSpPr>
            <a:spLocks noChangeArrowheads="1"/>
          </p:cNvSpPr>
          <p:nvPr/>
        </p:nvSpPr>
        <p:spPr bwMode="auto">
          <a:xfrm>
            <a:off x="5562600" y="1752600"/>
            <a:ext cx="25908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operational…</a:t>
            </a:r>
          </a:p>
          <a:p>
            <a:pPr lvl="1" eaLnBrk="1" hangingPunct="1"/>
            <a:r>
              <a:rPr lang="en-US" altLang="en-US" smtClean="0"/>
              <a:t>Verification </a:t>
            </a:r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When operational</a:t>
            </a:r>
            <a:r>
              <a:rPr lang="en-US" altLang="en-US" smtClean="0"/>
              <a:t>…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Validation</a:t>
            </a:r>
          </a:p>
          <a:p>
            <a:pPr lvl="1" eaLnBrk="1" hangingPunct="1"/>
            <a:r>
              <a:rPr lang="en-US" altLang="en-US" smtClean="0"/>
              <a:t>Enhancement of model output</a:t>
            </a:r>
          </a:p>
          <a:p>
            <a:pPr lvl="1" eaLnBrk="1" hangingPunct="1"/>
            <a:r>
              <a:rPr lang="en-US" altLang="en-US" smtClean="0"/>
              <a:t>Ensembles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95800" y="1600200"/>
            <a:ext cx="4419600" cy="205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181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Goals of ensemble forecasting;</a:t>
            </a:r>
          </a:p>
          <a:p>
            <a:pPr lvl="1" eaLnBrk="1" hangingPunct="1"/>
            <a:r>
              <a:rPr lang="en-US" altLang="en-US" smtClean="0"/>
              <a:t>improve the forecast by ensemble averaging</a:t>
            </a:r>
          </a:p>
          <a:p>
            <a:pPr lvl="1" eaLnBrk="1" hangingPunct="1"/>
            <a:r>
              <a:rPr lang="en-US" altLang="en-US" smtClean="0"/>
              <a:t>provide an indication of the reliability of the forecast</a:t>
            </a:r>
          </a:p>
          <a:p>
            <a:pPr lvl="1" eaLnBrk="1" hangingPunct="1"/>
            <a:r>
              <a:rPr lang="en-US" altLang="en-US" smtClean="0"/>
              <a:t>provide a quantitative basis for probabilistic forecasting</a:t>
            </a:r>
          </a:p>
        </p:txBody>
      </p:sp>
      <p:graphicFrame>
        <p:nvGraphicFramePr>
          <p:cNvPr id="161812" name="Object 20"/>
          <p:cNvGraphicFramePr>
            <a:graphicFrameLocks noChangeAspect="1"/>
          </p:cNvGraphicFramePr>
          <p:nvPr/>
        </p:nvGraphicFramePr>
        <p:xfrm>
          <a:off x="4495800" y="1905000"/>
          <a:ext cx="4495800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14" name="Photo Editor Photo" r:id="rId3" imgW="9190476" imgH="6373115" progId="">
                  <p:embed/>
                </p:oleObj>
              </mc:Choice>
              <mc:Fallback>
                <p:oleObj name="Photo Editor Photo" r:id="rId3" imgW="9190476" imgH="6373115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4495800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15" name="Text Box 8"/>
          <p:cNvSpPr txBox="1">
            <a:spLocks noChangeArrowheads="1"/>
          </p:cNvSpPr>
          <p:nvPr/>
        </p:nvSpPr>
        <p:spPr bwMode="auto">
          <a:xfrm>
            <a:off x="5181600" y="5775325"/>
            <a:ext cx="3084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/>
              <a:t>40% probability of cluster A</a:t>
            </a:r>
          </a:p>
          <a:p>
            <a:r>
              <a:rPr lang="en-US" altLang="en-US" sz="2000"/>
              <a:t>60% probability of cluster B</a:t>
            </a:r>
          </a:p>
        </p:txBody>
      </p:sp>
      <p:sp>
        <p:nvSpPr>
          <p:cNvPr id="161816" name="Text Box 9"/>
          <p:cNvSpPr txBox="1">
            <a:spLocks noChangeArrowheads="1"/>
          </p:cNvSpPr>
          <p:nvPr/>
        </p:nvSpPr>
        <p:spPr bwMode="auto">
          <a:xfrm>
            <a:off x="4556125" y="5181600"/>
            <a:ext cx="1265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u="sng"/>
              <a:t>Example</a:t>
            </a:r>
          </a:p>
        </p:txBody>
      </p:sp>
      <p:sp>
        <p:nvSpPr>
          <p:cNvPr id="161817" name="Text Box 18"/>
          <p:cNvSpPr txBox="1">
            <a:spLocks noChangeArrowheads="1"/>
          </p:cNvSpPr>
          <p:nvPr/>
        </p:nvSpPr>
        <p:spPr bwMode="auto">
          <a:xfrm>
            <a:off x="5851525" y="11430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2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system, how to perturb the initial conditions?</a:t>
            </a:r>
          </a:p>
          <a:p>
            <a:pPr lvl="1" eaLnBrk="1" hangingPunct="1"/>
            <a:r>
              <a:rPr lang="en-US" altLang="en-US" smtClean="0"/>
              <a:t>Where to perturb*</a:t>
            </a:r>
          </a:p>
          <a:p>
            <a:pPr lvl="2" eaLnBrk="1" hangingPunct="1"/>
            <a:r>
              <a:rPr lang="en-US" altLang="en-US" smtClean="0"/>
              <a:t>Horizontal structure</a:t>
            </a:r>
          </a:p>
          <a:p>
            <a:pPr lvl="2" eaLnBrk="1" hangingPunct="1"/>
            <a:r>
              <a:rPr lang="en-US" altLang="en-US" smtClean="0"/>
              <a:t>Vertical structure</a:t>
            </a:r>
          </a:p>
          <a:p>
            <a:pPr lvl="1" eaLnBrk="1" hangingPunct="1"/>
            <a:r>
              <a:rPr lang="en-US" altLang="en-US" smtClean="0"/>
              <a:t>Amplitude*</a:t>
            </a:r>
          </a:p>
          <a:p>
            <a:pPr lvl="2" eaLnBrk="1" hangingPunct="1"/>
            <a:r>
              <a:rPr lang="en-US" altLang="en-US" smtClean="0"/>
              <a:t>Depends on distribution of the observations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162819" name="Picture 7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613" y="1814513"/>
            <a:ext cx="4548187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Text Box 8"/>
          <p:cNvSpPr txBox="1">
            <a:spLocks noChangeArrowheads="1"/>
          </p:cNvSpPr>
          <p:nvPr/>
        </p:nvSpPr>
        <p:spPr bwMode="auto">
          <a:xfrm>
            <a:off x="533400" y="579120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*Perturbation position and amplitude is determined by how confident we feel in our “guess” of the atmospheric structure.</a:t>
            </a:r>
          </a:p>
        </p:txBody>
      </p:sp>
      <p:sp>
        <p:nvSpPr>
          <p:cNvPr id="162821" name="Text Box 6"/>
          <p:cNvSpPr txBox="1">
            <a:spLocks noChangeArrowheads="1"/>
          </p:cNvSpPr>
          <p:nvPr/>
        </p:nvSpPr>
        <p:spPr bwMode="auto">
          <a:xfrm>
            <a:off x="6026150" y="514985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3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743200"/>
            <a:ext cx="3810000" cy="3886200"/>
          </a:xfrm>
        </p:spPr>
        <p:txBody>
          <a:bodyPr/>
          <a:lstStyle/>
          <a:p>
            <a:pPr eaLnBrk="1" hangingPunct="1"/>
            <a:r>
              <a:rPr lang="en-US" altLang="en-US" smtClean="0"/>
              <a:t>Our analysis error is estimated from the analysis error covariance (matrix </a:t>
            </a:r>
            <a:r>
              <a:rPr lang="en-US" altLang="en-US" b="1" smtClean="0"/>
              <a:t>B</a:t>
            </a:r>
            <a:r>
              <a:rPr lang="en-US" altLang="en-US" smtClean="0"/>
              <a:t> in LP #8)</a:t>
            </a:r>
          </a:p>
          <a:p>
            <a:pPr lvl="1" eaLnBrk="1" hangingPunct="1"/>
            <a:r>
              <a:rPr lang="en-US" altLang="en-US" smtClean="0"/>
              <a:t>Accuracy of statistical assumptions</a:t>
            </a:r>
          </a:p>
          <a:p>
            <a:pPr lvl="1" eaLnBrk="1" hangingPunct="1"/>
            <a:r>
              <a:rPr lang="en-US" altLang="en-US" smtClean="0"/>
              <a:t>RMS differences between independent analysis cycles</a:t>
            </a:r>
          </a:p>
        </p:txBody>
      </p:sp>
      <p:pic>
        <p:nvPicPr>
          <p:cNvPr id="163843" name="Picture 4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613" y="2667000"/>
            <a:ext cx="4548187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Text Box 5"/>
          <p:cNvSpPr txBox="1">
            <a:spLocks noChangeArrowheads="1"/>
          </p:cNvSpPr>
          <p:nvPr/>
        </p:nvSpPr>
        <p:spPr bwMode="auto">
          <a:xfrm>
            <a:off x="685800" y="16922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*Perturbation position and amplitude is determined by how confident we feel in our “guess” of the atmospheric structure.</a:t>
            </a:r>
          </a:p>
        </p:txBody>
      </p:sp>
      <p:sp>
        <p:nvSpPr>
          <p:cNvPr id="163845" name="Line 6"/>
          <p:cNvSpPr>
            <a:spLocks noChangeShapeType="1"/>
          </p:cNvSpPr>
          <p:nvPr/>
        </p:nvSpPr>
        <p:spPr bwMode="auto">
          <a:xfrm flipV="1">
            <a:off x="3733800" y="51054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48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systems, differ mostly in the ways that the initial perturbations (IPs) are generated, two classes;</a:t>
            </a:r>
          </a:p>
          <a:p>
            <a:pPr lvl="1" eaLnBrk="1" hangingPunct="1"/>
            <a:r>
              <a:rPr lang="en-US" altLang="en-US" smtClean="0"/>
              <a:t>random (Monte Carlo)</a:t>
            </a:r>
          </a:p>
          <a:p>
            <a:pPr lvl="1" eaLnBrk="1" hangingPunct="1"/>
            <a:r>
              <a:rPr lang="en-US" altLang="en-US" smtClean="0"/>
              <a:t>depend on dynamics of underlying flow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164867" name="Picture 7" descr="mslphrc2005121600_vt3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752600"/>
            <a:ext cx="489585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8" name="Text Box 8"/>
          <p:cNvSpPr txBox="1">
            <a:spLocks noChangeArrowheads="1"/>
          </p:cNvSpPr>
          <p:nvPr/>
        </p:nvSpPr>
        <p:spPr bwMode="auto">
          <a:xfrm>
            <a:off x="5089525" y="4648200"/>
            <a:ext cx="3216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http://www.emc.ncep.noaa.gov/gmb/ens/targ/hgtmenu.html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7" descr="gfs_slp_324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000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systems, </a:t>
            </a:r>
            <a:r>
              <a:rPr lang="en-US" altLang="en-US" u="sng" smtClean="0"/>
              <a:t>random (Monte Carlo)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IP amplitudes chosen to be compatible with average estimated analysis error</a:t>
            </a:r>
          </a:p>
          <a:p>
            <a:pPr lvl="1" eaLnBrk="1" hangingPunct="1"/>
            <a:r>
              <a:rPr lang="en-US" altLang="en-US" smtClean="0"/>
              <a:t>IP positions are chosen randomly</a:t>
            </a:r>
          </a:p>
        </p:txBody>
      </p:sp>
      <p:sp>
        <p:nvSpPr>
          <p:cNvPr id="165892" name="Text Box 8"/>
          <p:cNvSpPr txBox="1">
            <a:spLocks noChangeArrowheads="1"/>
          </p:cNvSpPr>
          <p:nvPr/>
        </p:nvSpPr>
        <p:spPr bwMode="auto">
          <a:xfrm>
            <a:off x="5014913" y="5927725"/>
            <a:ext cx="2909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http://www.nco.ncep.noaa.gov/pmb/nwprod/analysis/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2" descr="gfs_slp_324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000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69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systems, </a:t>
            </a:r>
            <a:r>
              <a:rPr lang="en-US" altLang="en-US" u="sng" smtClean="0"/>
              <a:t>random (Monte Carlo)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Studies suggest that random initial perturbations do not grow as fast as the real analysis errors</a:t>
            </a:r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5014913" y="5927725"/>
            <a:ext cx="2909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http://www.nco.ncep.noaa.gov/pmb/nwprod/analysis/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793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systems, </a:t>
            </a:r>
            <a:r>
              <a:rPr lang="en-US" altLang="en-US" u="sng" smtClean="0"/>
              <a:t>depend on dynamics of underlying flow</a:t>
            </a:r>
          </a:p>
          <a:p>
            <a:pPr lvl="1" eaLnBrk="1" hangingPunct="1"/>
            <a:r>
              <a:rPr lang="en-US" altLang="en-US" smtClean="0"/>
              <a:t>“breeding”</a:t>
            </a:r>
          </a:p>
          <a:p>
            <a:pPr lvl="1" eaLnBrk="1" hangingPunct="1"/>
            <a:r>
              <a:rPr lang="en-US" altLang="en-US" smtClean="0"/>
              <a:t>“singular vector”</a:t>
            </a:r>
          </a:p>
        </p:txBody>
      </p:sp>
      <p:pic>
        <p:nvPicPr>
          <p:cNvPr id="167939" name="Picture 7" descr="z250ensmn2005121600_vt3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752600"/>
            <a:ext cx="491490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Text Box 9"/>
          <p:cNvSpPr txBox="1">
            <a:spLocks noChangeArrowheads="1"/>
          </p:cNvSpPr>
          <p:nvPr/>
        </p:nvSpPr>
        <p:spPr bwMode="auto">
          <a:xfrm>
            <a:off x="5089525" y="4648200"/>
            <a:ext cx="3216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http://www.emc.ncep.noaa.gov/gmb/ens/targ/hgtmenu.html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Operational ensemble forecasting methods; </a:t>
            </a:r>
            <a:r>
              <a:rPr lang="en-US" altLang="en-US" sz="2400" u="sng" smtClean="0"/>
              <a:t>breeding</a:t>
            </a:r>
          </a:p>
          <a:p>
            <a:pPr lvl="1" eaLnBrk="1" hangingPunct="1"/>
            <a:r>
              <a:rPr lang="en-US" altLang="en-US" sz="2000" smtClean="0"/>
              <a:t>Start with a random initial perturbation</a:t>
            </a:r>
          </a:p>
          <a:p>
            <a:pPr lvl="1" eaLnBrk="1" hangingPunct="1"/>
            <a:r>
              <a:rPr lang="en-US" altLang="en-US" sz="2000" smtClean="0"/>
              <a:t>Run control and perturbed forecasts</a:t>
            </a:r>
          </a:p>
          <a:p>
            <a:pPr lvl="1" eaLnBrk="1" hangingPunct="1"/>
            <a:r>
              <a:rPr lang="en-US" altLang="en-US" sz="2000" smtClean="0"/>
              <a:t>Subtract the control from the perturbed forecast at fixed time intervals</a:t>
            </a:r>
          </a:p>
          <a:p>
            <a:pPr lvl="1" eaLnBrk="1" hangingPunct="1"/>
            <a:r>
              <a:rPr lang="en-US" altLang="en-US" sz="2000" smtClean="0"/>
              <a:t>Scale difference and add to the corresponding new analysis</a:t>
            </a:r>
          </a:p>
        </p:txBody>
      </p:sp>
      <p:pic>
        <p:nvPicPr>
          <p:cNvPr id="168963" name="Picture 7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447800"/>
            <a:ext cx="33369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4" name="Text Box 5"/>
          <p:cNvSpPr txBox="1">
            <a:spLocks noChangeArrowheads="1"/>
          </p:cNvSpPr>
          <p:nvPr/>
        </p:nvSpPr>
        <p:spPr bwMode="auto">
          <a:xfrm>
            <a:off x="5851525" y="9144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700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breeding,</a:t>
            </a:r>
            <a:r>
              <a:rPr lang="en-US" altLang="en-US" smtClean="0"/>
              <a:t> after transient period (3-4 days), perturbations…</a:t>
            </a:r>
          </a:p>
          <a:p>
            <a:pPr lvl="1" eaLnBrk="1" hangingPunct="1"/>
            <a:r>
              <a:rPr lang="en-US" altLang="en-US" smtClean="0"/>
              <a:t>generated in breeding cycle (bred vectors) acquired a large growth rate</a:t>
            </a:r>
          </a:p>
          <a:p>
            <a:pPr lvl="1" eaLnBrk="1" hangingPunct="1"/>
            <a:r>
              <a:rPr lang="en-US" altLang="en-US" smtClean="0"/>
              <a:t>did not depend on the norm or on the scaling period</a:t>
            </a:r>
          </a:p>
        </p:txBody>
      </p:sp>
      <p:graphicFrame>
        <p:nvGraphicFramePr>
          <p:cNvPr id="170004" name="Object 20"/>
          <p:cNvGraphicFramePr>
            <a:graphicFrameLocks noChangeAspect="1"/>
          </p:cNvGraphicFramePr>
          <p:nvPr/>
        </p:nvGraphicFramePr>
        <p:xfrm>
          <a:off x="4144963" y="1524000"/>
          <a:ext cx="484663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6" name="Photo Editor Photo" r:id="rId3" imgW="13857143" imgH="14809524" progId="">
                  <p:embed/>
                </p:oleObj>
              </mc:Choice>
              <mc:Fallback>
                <p:oleObj name="Photo Editor Photo" r:id="rId3" imgW="13857143" imgH="14809524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963" y="1524000"/>
                        <a:ext cx="484663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007" name="Line 6"/>
          <p:cNvSpPr>
            <a:spLocks noChangeShapeType="1"/>
          </p:cNvSpPr>
          <p:nvPr/>
        </p:nvSpPr>
        <p:spPr bwMode="auto">
          <a:xfrm>
            <a:off x="8382000" y="25908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0008" name="Line 7"/>
          <p:cNvSpPr>
            <a:spLocks noChangeShapeType="1"/>
          </p:cNvSpPr>
          <p:nvPr/>
        </p:nvSpPr>
        <p:spPr bwMode="auto">
          <a:xfrm>
            <a:off x="7620000" y="29718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0009" name="Text Box 8"/>
          <p:cNvSpPr txBox="1">
            <a:spLocks noChangeArrowheads="1"/>
          </p:cNvSpPr>
          <p:nvPr/>
        </p:nvSpPr>
        <p:spPr bwMode="auto">
          <a:xfrm>
            <a:off x="7162800" y="2971800"/>
            <a:ext cx="1333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scaling period</a:t>
            </a:r>
          </a:p>
        </p:txBody>
      </p:sp>
      <p:sp>
        <p:nvSpPr>
          <p:cNvPr id="170010" name="Text Box 9"/>
          <p:cNvSpPr txBox="1">
            <a:spLocks noChangeArrowheads="1"/>
          </p:cNvSpPr>
          <p:nvPr/>
        </p:nvSpPr>
        <p:spPr bwMode="auto">
          <a:xfrm>
            <a:off x="8382000" y="2514600"/>
            <a:ext cx="61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norm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710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breeding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a nonlinear, finite-time, finite-amplitude generalization of the method used to obtain the leading Lyapunov vector</a:t>
            </a:r>
          </a:p>
          <a:p>
            <a:pPr lvl="1" eaLnBrk="1" hangingPunct="1"/>
            <a:r>
              <a:rPr lang="en-US" altLang="en-US" smtClean="0"/>
              <a:t>similar to the analysis cycle</a:t>
            </a:r>
          </a:p>
        </p:txBody>
      </p:sp>
      <p:graphicFrame>
        <p:nvGraphicFramePr>
          <p:cNvPr id="171028" name="Object 20"/>
          <p:cNvGraphicFramePr>
            <a:graphicFrameLocks noChangeAspect="1"/>
          </p:cNvGraphicFramePr>
          <p:nvPr/>
        </p:nvGraphicFramePr>
        <p:xfrm>
          <a:off x="4144963" y="1524000"/>
          <a:ext cx="484663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0" name="Photo Editor Photo" r:id="rId3" imgW="13857143" imgH="14809524" progId="">
                  <p:embed/>
                </p:oleObj>
              </mc:Choice>
              <mc:Fallback>
                <p:oleObj name="Photo Editor Photo" r:id="rId3" imgW="13857143" imgH="14809524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963" y="1524000"/>
                        <a:ext cx="484663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31" name="Line 9"/>
          <p:cNvSpPr>
            <a:spLocks noChangeShapeType="1"/>
          </p:cNvSpPr>
          <p:nvPr/>
        </p:nvSpPr>
        <p:spPr bwMode="auto">
          <a:xfrm>
            <a:off x="1905000" y="5867400"/>
            <a:ext cx="2590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 errors we can’t avoid…</a:t>
            </a:r>
          </a:p>
          <a:p>
            <a:pPr lvl="1" eaLnBrk="1" hangingPunct="1"/>
            <a:r>
              <a:rPr lang="en-US" altLang="en-US" smtClean="0"/>
              <a:t>Representing a continuous medium using a discrete grid</a:t>
            </a:r>
          </a:p>
          <a:p>
            <a:pPr lvl="1" eaLnBrk="1" hangingPunct="1"/>
            <a:r>
              <a:rPr lang="en-US" altLang="en-US" smtClean="0"/>
              <a:t>Numerical approximation of the governing equations</a:t>
            </a:r>
          </a:p>
          <a:p>
            <a:pPr eaLnBrk="1" hangingPunct="1"/>
            <a:r>
              <a:rPr lang="en-US" altLang="en-US" smtClean="0"/>
              <a:t>Model errors we can minimize…</a:t>
            </a:r>
          </a:p>
          <a:p>
            <a:pPr lvl="1" eaLnBrk="1" hangingPunct="1"/>
            <a:r>
              <a:rPr lang="en-US" altLang="en-US" smtClean="0"/>
              <a:t>Incomplete ICs and BCs</a:t>
            </a:r>
          </a:p>
          <a:p>
            <a:pPr lvl="1" eaLnBrk="1" hangingPunct="1"/>
            <a:r>
              <a:rPr lang="en-US" altLang="en-US" smtClean="0"/>
              <a:t>Errors in initialization data</a:t>
            </a:r>
          </a:p>
          <a:p>
            <a:pPr lvl="1" eaLnBrk="1" hangingPunct="1"/>
            <a:r>
              <a:rPr lang="en-US" altLang="en-US" smtClean="0"/>
              <a:t>Parameterization of sub-grid processes</a:t>
            </a:r>
          </a:p>
          <a:p>
            <a:pPr lvl="1" eaLnBrk="1" hangingPunct="1">
              <a:buFont typeface="Arial" charset="0"/>
              <a:buNone/>
            </a:pPr>
            <a:endParaRPr lang="en-US" altLang="en-US" smtClean="0"/>
          </a:p>
          <a:p>
            <a:pPr lvl="1" eaLnBrk="1" hangingPunct="1">
              <a:buFont typeface="Arial" charset="0"/>
              <a:buNone/>
            </a:pPr>
            <a:r>
              <a:rPr lang="en-US" altLang="en-US" smtClean="0"/>
              <a:t>Assessing the impact of errors we have tried to minimize (</a:t>
            </a:r>
            <a:r>
              <a:rPr lang="en-US" altLang="en-US" smtClean="0">
                <a:solidFill>
                  <a:srgbClr val="FF0000"/>
                </a:solidFill>
              </a:rPr>
              <a:t>validation</a:t>
            </a:r>
            <a:r>
              <a:rPr lang="en-US" altLang="en-US" smtClean="0"/>
              <a:t>)</a:t>
            </a: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4572000" y="914400"/>
            <a:ext cx="44196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Dotum" pitchFamily="34" charset="-127"/>
              </a:rPr>
              <a:t>Why should we believe the computer weather forecast model?</a:t>
            </a:r>
            <a:endParaRPr lang="en-US" sz="1800"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6"/>
          <p:cNvSpPr>
            <a:spLocks noChangeArrowheads="1"/>
          </p:cNvSpPr>
          <p:nvPr/>
        </p:nvSpPr>
        <p:spPr bwMode="auto">
          <a:xfrm>
            <a:off x="304800" y="2057400"/>
            <a:ext cx="3810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breeding;</a:t>
            </a:r>
            <a:r>
              <a:rPr lang="en-US" altLang="en-US" sz="2800"/>
              <a:t> similar to the analysis cycle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Strong resemblance between the structure of the errors of the forecast used as a first guess (contours) and the bred vectors (shading)</a:t>
            </a: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172035" name="Picture 5" descr="ekp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600200"/>
            <a:ext cx="3529013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Text Box 5"/>
          <p:cNvSpPr txBox="1">
            <a:spLocks noChangeArrowheads="1"/>
          </p:cNvSpPr>
          <p:nvPr/>
        </p:nvSpPr>
        <p:spPr bwMode="auto">
          <a:xfrm>
            <a:off x="5851525" y="9906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/>
          </p:cNvSpPr>
          <p:nvPr/>
        </p:nvSpPr>
        <p:spPr bwMode="auto">
          <a:xfrm>
            <a:off x="304800" y="1828800"/>
            <a:ext cx="3810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a schematic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bred perturbations are defined every day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difference between the one-day + and the – perturbation forecasts divided by 2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scaled down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added and subtracted to the new analysis valid at the time</a:t>
            </a:r>
          </a:p>
        </p:txBody>
      </p:sp>
      <p:sp>
        <p:nvSpPr>
          <p:cNvPr id="1730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173059" name="Picture 5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747838"/>
            <a:ext cx="48768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Text Box 6"/>
          <p:cNvSpPr txBox="1">
            <a:spLocks noChangeArrowheads="1"/>
          </p:cNvSpPr>
          <p:nvPr/>
        </p:nvSpPr>
        <p:spPr bwMode="auto">
          <a:xfrm>
            <a:off x="4556125" y="5548313"/>
            <a:ext cx="4359275" cy="1196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Finite amplitude bred vectors </a:t>
            </a:r>
            <a:r>
              <a:rPr lang="en-US" altLang="en-US" sz="2400" i="1"/>
              <a:t>do not</a:t>
            </a:r>
            <a:r>
              <a:rPr lang="en-US" altLang="en-US" sz="2400"/>
              <a:t> converge to a single “leading bred vector”.</a:t>
            </a:r>
          </a:p>
        </p:txBody>
      </p:sp>
      <p:sp>
        <p:nvSpPr>
          <p:cNvPr id="173061" name="Text Box 6"/>
          <p:cNvSpPr txBox="1">
            <a:spLocks noChangeArrowheads="1"/>
          </p:cNvSpPr>
          <p:nvPr/>
        </p:nvSpPr>
        <p:spPr bwMode="auto">
          <a:xfrm>
            <a:off x="5851525" y="1219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/>
          </p:cNvSpPr>
          <p:nvPr/>
        </p:nvSpPr>
        <p:spPr bwMode="auto">
          <a:xfrm>
            <a:off x="304800" y="2057400"/>
            <a:ext cx="4953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findings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bred vectors developed quickly in strong baroclinic areas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Saturate at levels above typical analysis error magnitudes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bred vectors developed very quickly in regions of convective instabilities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Saturate at levels below typical analysis error magnitudes</a:t>
            </a:r>
          </a:p>
        </p:txBody>
      </p:sp>
      <p:sp>
        <p:nvSpPr>
          <p:cNvPr id="1812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181251" name="Picture 6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981200"/>
            <a:ext cx="381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Text Box 5"/>
          <p:cNvSpPr txBox="1">
            <a:spLocks noChangeArrowheads="1"/>
          </p:cNvSpPr>
          <p:nvPr/>
        </p:nvSpPr>
        <p:spPr bwMode="auto">
          <a:xfrm>
            <a:off x="5851525" y="6081713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76148" name="Rectangle 5"/>
          <p:cNvSpPr>
            <a:spLocks noChangeArrowheads="1"/>
          </p:cNvSpPr>
          <p:nvPr/>
        </p:nvSpPr>
        <p:spPr bwMode="auto">
          <a:xfrm>
            <a:off x="304800" y="2057400"/>
            <a:ext cx="525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advantages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filters irrelevant instabilities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could be used for seasonal and interannual forecasting to capture slower growing large amplitude instabilities (e.g. El Ni</a:t>
            </a:r>
            <a:r>
              <a:rPr lang="en-US" altLang="en-US" sz="2400">
                <a:cs typeface="Times New Roman" pitchFamily="18" charset="0"/>
              </a:rPr>
              <a:t>ñ</a:t>
            </a:r>
            <a:r>
              <a:rPr lang="en-US" altLang="en-US" sz="2400"/>
              <a:t>o) in a coupled ocean-atmosphere model</a:t>
            </a:r>
          </a:p>
        </p:txBody>
      </p:sp>
      <p:graphicFrame>
        <p:nvGraphicFramePr>
          <p:cNvPr id="176146" name="Object 18"/>
          <p:cNvGraphicFramePr>
            <a:graphicFrameLocks noChangeAspect="1"/>
          </p:cNvGraphicFramePr>
          <p:nvPr/>
        </p:nvGraphicFramePr>
        <p:xfrm>
          <a:off x="5818188" y="1447800"/>
          <a:ext cx="3021012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8" name="Photo Editor Photo" r:id="rId3" imgW="4105848" imgH="6144483" progId="">
                  <p:embed/>
                </p:oleObj>
              </mc:Choice>
              <mc:Fallback>
                <p:oleObj name="Photo Editor Photo" r:id="rId3" imgW="4105848" imgH="6144483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1447800"/>
                        <a:ext cx="3021012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9" name="Text Box 7"/>
          <p:cNvSpPr txBox="1">
            <a:spLocks noChangeArrowheads="1"/>
          </p:cNvSpPr>
          <p:nvPr/>
        </p:nvSpPr>
        <p:spPr bwMode="auto">
          <a:xfrm>
            <a:off x="5926138" y="6232525"/>
            <a:ext cx="2836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http://www.pmel.noaa.gov/tao/elnino/gif/ElNino.gif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9"/>
          <p:cNvSpPr txBox="1">
            <a:spLocks noChangeArrowheads="1"/>
          </p:cNvSpPr>
          <p:nvPr/>
        </p:nvSpPr>
        <p:spPr bwMode="auto">
          <a:xfrm>
            <a:off x="5159375" y="6061075"/>
            <a:ext cx="261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November 15, 1995</a:t>
            </a:r>
          </a:p>
        </p:txBody>
      </p:sp>
      <p:sp>
        <p:nvSpPr>
          <p:cNvPr id="177174" name="Rectangle 2"/>
          <p:cNvSpPr>
            <a:spLocks noChangeArrowheads="1"/>
          </p:cNvSpPr>
          <p:nvPr/>
        </p:nvSpPr>
        <p:spPr bwMode="auto">
          <a:xfrm>
            <a:off x="304800" y="2057400"/>
            <a:ext cx="441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an example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500 mb “spaghetti” plot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Predictable snowstorm</a:t>
            </a:r>
          </a:p>
        </p:txBody>
      </p:sp>
      <p:sp>
        <p:nvSpPr>
          <p:cNvPr id="17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graphicFrame>
        <p:nvGraphicFramePr>
          <p:cNvPr id="177172" name="Object 20"/>
          <p:cNvGraphicFramePr>
            <a:graphicFrameLocks noChangeAspect="1"/>
          </p:cNvGraphicFramePr>
          <p:nvPr/>
        </p:nvGraphicFramePr>
        <p:xfrm>
          <a:off x="4114800" y="1524000"/>
          <a:ext cx="4995863" cy="425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4" name="Photo Editor Photo" r:id="rId3" imgW="7095238" imgH="6047619" progId="">
                  <p:embed/>
                </p:oleObj>
              </mc:Choice>
              <mc:Fallback>
                <p:oleObj name="Photo Editor Photo" r:id="rId3" imgW="7095238" imgH="6047619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4000"/>
                        <a:ext cx="4995863" cy="425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76" name="Text Box 17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78197" name="Text Box 4"/>
          <p:cNvSpPr txBox="1">
            <a:spLocks noChangeArrowheads="1"/>
          </p:cNvSpPr>
          <p:nvPr/>
        </p:nvSpPr>
        <p:spPr bwMode="auto">
          <a:xfrm>
            <a:off x="5497513" y="6061075"/>
            <a:ext cx="230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October 21, 1995</a:t>
            </a:r>
          </a:p>
        </p:txBody>
      </p:sp>
      <p:graphicFrame>
        <p:nvGraphicFramePr>
          <p:cNvPr id="178195" name="Object 19"/>
          <p:cNvGraphicFramePr>
            <a:graphicFrameLocks noChangeAspect="1"/>
          </p:cNvGraphicFramePr>
          <p:nvPr/>
        </p:nvGraphicFramePr>
        <p:xfrm>
          <a:off x="4191000" y="1539875"/>
          <a:ext cx="4911725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7" name="Photo Editor Photo" r:id="rId3" imgW="7078063" imgH="6125430" progId="">
                  <p:embed/>
                </p:oleObj>
              </mc:Choice>
              <mc:Fallback>
                <p:oleObj name="Photo Editor Photo" r:id="rId3" imgW="7078063" imgH="612543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539875"/>
                        <a:ext cx="4911725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8" name="Rectangle 8"/>
          <p:cNvSpPr>
            <a:spLocks noChangeArrowheads="1"/>
          </p:cNvSpPr>
          <p:nvPr/>
        </p:nvSpPr>
        <p:spPr bwMode="auto">
          <a:xfrm>
            <a:off x="304800" y="2057400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an example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500 mb “spaghetti” plot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Divergence in ensemble members – less predictable situation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Potential value for targeted observations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sz="2000"/>
              <a:t>Find area that originated this region of uncertainty – launch new observations in area</a:t>
            </a:r>
          </a:p>
        </p:txBody>
      </p:sp>
      <p:sp>
        <p:nvSpPr>
          <p:cNvPr id="178199" name="Text Box 16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3"/>
          <p:cNvSpPr>
            <a:spLocks noChangeArrowheads="1"/>
          </p:cNvSpPr>
          <p:nvPr/>
        </p:nvSpPr>
        <p:spPr bwMode="auto">
          <a:xfrm>
            <a:off x="304800" y="20574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Operational ensemble forecasting methods; </a:t>
            </a:r>
            <a:r>
              <a:rPr lang="en-US" altLang="en-US" sz="2800" u="sng"/>
              <a:t>breeding</a:t>
            </a:r>
            <a:r>
              <a:rPr lang="en-US" altLang="en-US" sz="2800"/>
              <a:t>- an example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Probabilistic forecast of precipitation exceeding 5 mm over a 24-h period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sz="2400"/>
              <a:t>Percentage of ensemble members exceeding the accumulated precipitation threshold</a:t>
            </a:r>
          </a:p>
        </p:txBody>
      </p:sp>
      <p:sp>
        <p:nvSpPr>
          <p:cNvPr id="183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pic>
        <p:nvPicPr>
          <p:cNvPr id="183299" name="Picture 5" descr="ekp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9913" y="1447800"/>
            <a:ext cx="34178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Text Box 6"/>
          <p:cNvSpPr txBox="1">
            <a:spLocks noChangeArrowheads="1"/>
          </p:cNvSpPr>
          <p:nvPr/>
        </p:nvSpPr>
        <p:spPr bwMode="auto">
          <a:xfrm>
            <a:off x="4572000" y="2347913"/>
            <a:ext cx="107473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1 Day Fcst</a:t>
            </a:r>
          </a:p>
        </p:txBody>
      </p:sp>
      <p:sp>
        <p:nvSpPr>
          <p:cNvPr id="183301" name="Text Box 7"/>
          <p:cNvSpPr txBox="1">
            <a:spLocks noChangeArrowheads="1"/>
          </p:cNvSpPr>
          <p:nvPr/>
        </p:nvSpPr>
        <p:spPr bwMode="auto">
          <a:xfrm>
            <a:off x="4572000" y="4921250"/>
            <a:ext cx="107473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7 Day Fcst</a:t>
            </a:r>
          </a:p>
        </p:txBody>
      </p:sp>
      <p:sp>
        <p:nvSpPr>
          <p:cNvPr id="183302" name="Text Box 7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3450" y="1371600"/>
            <a:ext cx="305435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853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791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singular vectors</a:t>
            </a:r>
          </a:p>
          <a:p>
            <a:pPr lvl="1" eaLnBrk="1" hangingPunct="1"/>
            <a:r>
              <a:rPr lang="en-US" altLang="en-US" smtClean="0"/>
              <a:t>Implemented by ECMWF in Dec 1992</a:t>
            </a:r>
          </a:p>
          <a:p>
            <a:pPr lvl="2" eaLnBrk="1" hangingPunct="1"/>
            <a:r>
              <a:rPr lang="en-US" altLang="en-US" smtClean="0"/>
              <a:t>Initial singular vectors are the perturbations with maximum energy growth north of 30</a:t>
            </a:r>
            <a:r>
              <a:rPr lang="en-US" altLang="en-US" baseline="30000" smtClean="0"/>
              <a:t>o</a:t>
            </a:r>
            <a:r>
              <a:rPr lang="en-US" altLang="en-US" smtClean="0"/>
              <a:t>N, for the time interval 0-48 h</a:t>
            </a:r>
          </a:p>
          <a:p>
            <a:pPr lvl="2" eaLnBrk="1" hangingPunct="1"/>
            <a:r>
              <a:rPr lang="en-US" altLang="en-US" smtClean="0"/>
              <a:t>Requires forward TLM (L) integration for 48 h and backward with LT (adjoint model)</a:t>
            </a:r>
          </a:p>
          <a:p>
            <a:pPr lvl="2" eaLnBrk="1" hangingPunct="1"/>
            <a:r>
              <a:rPr lang="en-US" altLang="en-US" smtClean="0"/>
              <a:t>Forward-backward integration performed three times # of desired singular vectors</a:t>
            </a:r>
          </a:p>
          <a:p>
            <a:pPr lvl="3" eaLnBrk="1" hangingPunct="1"/>
            <a:r>
              <a:rPr lang="en-US" altLang="en-US" smtClean="0"/>
              <a:t>3 x 48 x 2 x 38 [for 38 singular vectors] = total # of daily integrations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5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600" y="1447800"/>
            <a:ext cx="4521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863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singular vectors; ECMWF (cont.)</a:t>
            </a:r>
          </a:p>
          <a:p>
            <a:pPr lvl="1" eaLnBrk="1" hangingPunct="1"/>
            <a:r>
              <a:rPr lang="en-US" altLang="en-US" smtClean="0"/>
              <a:t>a maximum in initial energy (dashed) exists at ~ 700 hPa</a:t>
            </a:r>
          </a:p>
          <a:p>
            <a:pPr lvl="1" eaLnBrk="1" hangingPunct="1"/>
            <a:r>
              <a:rPr lang="en-US" altLang="en-US" smtClean="0"/>
              <a:t>final (evolved, solid) energy maximum exists at the tropopause level</a:t>
            </a:r>
          </a:p>
        </p:txBody>
      </p:sp>
      <p:sp>
        <p:nvSpPr>
          <p:cNvPr id="186372" name="Text Box 5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95" name="Object 19"/>
          <p:cNvGraphicFramePr>
            <a:graphicFrameLocks noChangeAspect="1"/>
          </p:cNvGraphicFramePr>
          <p:nvPr/>
        </p:nvGraphicFramePr>
        <p:xfrm>
          <a:off x="5105400" y="1955800"/>
          <a:ext cx="3846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7" name="Photo Editor Photo" r:id="rId3" imgW="6668431" imgH="7047619" progId="">
                  <p:embed/>
                </p:oleObj>
              </mc:Choice>
              <mc:Fallback>
                <p:oleObj name="Photo Editor Photo" r:id="rId3" imgW="6668431" imgH="7047619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955800"/>
                        <a:ext cx="38465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37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029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randomness in model physics</a:t>
            </a:r>
          </a:p>
          <a:p>
            <a:pPr lvl="1" eaLnBrk="1" hangingPunct="1"/>
            <a:r>
              <a:rPr lang="en-US" altLang="en-US" smtClean="0"/>
              <a:t>Accounts for deficiencies in model physics</a:t>
            </a:r>
          </a:p>
          <a:p>
            <a:pPr lvl="1" eaLnBrk="1" hangingPunct="1"/>
            <a:r>
              <a:rPr lang="en-US" altLang="en-US" smtClean="0"/>
              <a:t>Time derivatives of physical parameterizations are multiplied by Gaussian random numbers</a:t>
            </a:r>
          </a:p>
          <a:p>
            <a:pPr lvl="1" eaLnBrk="1" hangingPunct="1"/>
            <a:r>
              <a:rPr lang="en-US" altLang="en-US" smtClean="0"/>
              <a:t>Increased ensemble spread to levels similar to those of the control simulation forecast error</a:t>
            </a:r>
          </a:p>
        </p:txBody>
      </p:sp>
      <p:sp>
        <p:nvSpPr>
          <p:cNvPr id="203798" name="Text Box 5"/>
          <p:cNvSpPr txBox="1">
            <a:spLocks noChangeArrowheads="1"/>
          </p:cNvSpPr>
          <p:nvPr/>
        </p:nvSpPr>
        <p:spPr bwMode="auto">
          <a:xfrm>
            <a:off x="4913313" y="1676400"/>
            <a:ext cx="4154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http://www.comet.ucar.edu/nwplessons/etalesson2/etaphysicsbackground.htm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/>
              <a:t>Accuracy</a:t>
            </a:r>
          </a:p>
          <a:p>
            <a:pPr lvl="1" eaLnBrk="1" hangingPunct="1"/>
            <a:r>
              <a:rPr lang="en-US" altLang="en-US" smtClean="0"/>
              <a:t>Biases</a:t>
            </a:r>
          </a:p>
          <a:p>
            <a:pPr lvl="1" eaLnBrk="1" hangingPunct="1"/>
            <a:r>
              <a:rPr lang="en-US" altLang="en-US" smtClean="0"/>
              <a:t>Reliability</a:t>
            </a:r>
          </a:p>
          <a:p>
            <a:pPr lvl="1" eaLnBrk="1" hangingPunct="1"/>
            <a:r>
              <a:rPr lang="en-US" altLang="en-US" smtClean="0"/>
              <a:t>Skill</a:t>
            </a:r>
          </a:p>
          <a:p>
            <a:pPr lvl="1" eaLnBrk="1" hangingPunct="1"/>
            <a:r>
              <a:rPr lang="en-US" altLang="en-US" smtClean="0"/>
              <a:t>Utility 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mtClean="0"/>
          </a:p>
        </p:txBody>
      </p:sp>
      <p:pic>
        <p:nvPicPr>
          <p:cNvPr id="20483" name="Picture 2" descr="http://ops.fhwa.dot.gov/publications/telecomm_handbook/images/fig8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7200" y="1371600"/>
            <a:ext cx="3333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5048250" y="6477000"/>
            <a:ext cx="40957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http://ops.fhwa.dot.gov/publications/telecomm_handbook/images/fig8-5.jpg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7" descr="z500hrc2005121600_vt3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676400"/>
            <a:ext cx="61722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Ensemble forecast systems, </a:t>
            </a:r>
            <a:r>
              <a:rPr lang="en-US" altLang="en-US" u="sng" smtClean="0"/>
              <a:t>depend on dynamics of underlying flow</a:t>
            </a:r>
          </a:p>
          <a:p>
            <a:pPr lvl="1" eaLnBrk="1" hangingPunct="1"/>
            <a:r>
              <a:rPr lang="en-US" altLang="en-US" smtClean="0"/>
              <a:t>Ensembles of data assimilation (multiple data assimilation [DA])</a:t>
            </a:r>
          </a:p>
          <a:p>
            <a:pPr lvl="1" eaLnBrk="1" hangingPunct="1"/>
            <a:r>
              <a:rPr lang="en-US" altLang="en-US" smtClean="0"/>
              <a:t>Ensembles of different DA and modeling systems (multisystem approach)</a:t>
            </a:r>
          </a:p>
        </p:txBody>
      </p:sp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4419600" y="6232525"/>
            <a:ext cx="3216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http://www.emc.ncep.noaa.gov/gmb/ens/targ/hgtmenu.html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19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1054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multiple data assimilation</a:t>
            </a:r>
          </a:p>
          <a:p>
            <a:pPr lvl="1" eaLnBrk="1" hangingPunct="1"/>
            <a:r>
              <a:rPr lang="en-US" altLang="en-US" smtClean="0"/>
              <a:t>Use different data assimilation schemes and add random errors to the observations</a:t>
            </a:r>
          </a:p>
          <a:p>
            <a:pPr lvl="1" eaLnBrk="1" hangingPunct="1"/>
            <a:r>
              <a:rPr lang="en-US" altLang="en-US" smtClean="0"/>
              <a:t>Use different model physics as part of the ensembles during analysis step</a:t>
            </a:r>
          </a:p>
          <a:p>
            <a:pPr lvl="1" eaLnBrk="1" hangingPunct="1"/>
            <a:r>
              <a:rPr lang="en-US" altLang="en-US" smtClean="0"/>
              <a:t>Can use ensemble forecasts to isolate the impact of particular parameterizations</a:t>
            </a:r>
          </a:p>
        </p:txBody>
      </p:sp>
      <p:pic>
        <p:nvPicPr>
          <p:cNvPr id="211971" name="Picture 8" descr="Fig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495550"/>
            <a:ext cx="2857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2" name="Text Box 9"/>
          <p:cNvSpPr txBox="1">
            <a:spLocks noChangeArrowheads="1"/>
          </p:cNvSpPr>
          <p:nvPr/>
        </p:nvSpPr>
        <p:spPr bwMode="auto">
          <a:xfrm>
            <a:off x="4329113" y="2209800"/>
            <a:ext cx="4738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http://www.metoffice.com/research/nwp/publications/nwp_gazette/sept99/new_data.html</a:t>
            </a:r>
          </a:p>
        </p:txBody>
      </p:sp>
      <p:sp>
        <p:nvSpPr>
          <p:cNvPr id="211973" name="Text Box 10"/>
          <p:cNvSpPr txBox="1">
            <a:spLocks noChangeArrowheads="1"/>
          </p:cNvSpPr>
          <p:nvPr/>
        </p:nvSpPr>
        <p:spPr bwMode="auto">
          <a:xfrm>
            <a:off x="5562600" y="4927600"/>
            <a:ext cx="3368675" cy="1625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Hamill et al. (2000) have shown that the multiple data assimilation ensemble system performs better than singular vector or breeding approaches.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68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77724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problems with previous approaches…</a:t>
            </a:r>
          </a:p>
          <a:p>
            <a:pPr lvl="1" eaLnBrk="1" hangingPunct="1"/>
            <a:r>
              <a:rPr lang="en-US" altLang="en-US" smtClean="0"/>
              <a:t>Ensemble approach should replicate the statistical uncertainty in the initial conditions (related to the leading eigenvectors of the analysis error covariance)</a:t>
            </a:r>
          </a:p>
          <a:p>
            <a:pPr lvl="1" eaLnBrk="1" hangingPunct="1"/>
            <a:r>
              <a:rPr lang="en-US" altLang="en-US" smtClean="0"/>
              <a:t>Should also replicate model imperfections and our uncertainty about model deficiencies</a:t>
            </a:r>
          </a:p>
          <a:p>
            <a:pPr lvl="1" eaLnBrk="1" hangingPunct="1"/>
            <a:r>
              <a:rPr lang="en-US" altLang="en-US" smtClean="0"/>
              <a:t>However, perturbed ensemble forecasts are usually less skillful than the control and the perturbed model is worse than the control model</a:t>
            </a:r>
            <a:r>
              <a:rPr lang="en-US" altLang="en-US" smtClean="0">
                <a:sym typeface="Wingdings" pitchFamily="2" charset="2"/>
              </a:rPr>
              <a:t> ensemble mean at times is less skillful than the control model forecast</a:t>
            </a:r>
            <a:endParaRPr lang="en-US" altLang="en-US" smtClean="0"/>
          </a:p>
        </p:txBody>
      </p:sp>
      <p:pic>
        <p:nvPicPr>
          <p:cNvPr id="206851" name="Picture 8" descr="img81062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9475" y="1143000"/>
            <a:ext cx="13811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2" name="Text Box 9"/>
          <p:cNvSpPr txBox="1">
            <a:spLocks noChangeArrowheads="1"/>
          </p:cNvSpPr>
          <p:nvPr/>
        </p:nvSpPr>
        <p:spPr bwMode="auto">
          <a:xfrm>
            <a:off x="6477000" y="822325"/>
            <a:ext cx="2513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http://images.nfl.com/photos/img8106274.jpg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50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9436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ensemble forecasting methods; </a:t>
            </a:r>
            <a:r>
              <a:rPr lang="en-US" altLang="en-US" u="sng" smtClean="0"/>
              <a:t>multisystem (“superensemble”) approach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Takes the best (control) initial conditions and the best (control) model estimated at different operational centers</a:t>
            </a:r>
          </a:p>
          <a:p>
            <a:pPr lvl="1" eaLnBrk="1" hangingPunct="1"/>
            <a:r>
              <a:rPr lang="en-US" altLang="en-US" smtClean="0"/>
              <a:t>Samples the true uncertainty in both the initial conditions and the models</a:t>
            </a:r>
          </a:p>
          <a:p>
            <a:pPr lvl="1" eaLnBrk="1" hangingPunct="1"/>
            <a:r>
              <a:rPr lang="en-US" altLang="en-US" smtClean="0"/>
              <a:t>Quality of multisystem approach is optimized if systematic errors (bias) have first been corrected by regression</a:t>
            </a:r>
          </a:p>
        </p:txBody>
      </p:sp>
      <p:pic>
        <p:nvPicPr>
          <p:cNvPr id="215043" name="Picture 5" descr="s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133600"/>
            <a:ext cx="2095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181600" y="1690688"/>
            <a:ext cx="3849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800"/>
              <a:t>http://www.cnn.com/2003/SHOWBIZ/books/12/11/review.mythology/story.superman.jpg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413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Lorenz (1963) estimated the limit of deterministic predictability ~ 2 weeks</a:t>
            </a:r>
          </a:p>
          <a:p>
            <a:pPr lvl="1" eaLnBrk="1" hangingPunct="1"/>
            <a:r>
              <a:rPr lang="en-US" altLang="en-US" smtClean="0"/>
              <a:t>Lorenz (1982) parameterized the error evolution in a </a:t>
            </a:r>
            <a:r>
              <a:rPr lang="en-US" altLang="en-US" i="1" smtClean="0"/>
              <a:t>perfect</a:t>
            </a:r>
            <a:r>
              <a:rPr lang="en-US" altLang="en-US" smtClean="0"/>
              <a:t> model:</a:t>
            </a:r>
          </a:p>
        </p:txBody>
      </p:sp>
      <p:pic>
        <p:nvPicPr>
          <p:cNvPr id="141335" name="Picture 6" descr="ek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84325"/>
            <a:ext cx="4038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332" name="Object 20"/>
          <p:cNvGraphicFramePr>
            <a:graphicFrameLocks noChangeAspect="1"/>
          </p:cNvGraphicFramePr>
          <p:nvPr/>
        </p:nvGraphicFramePr>
        <p:xfrm>
          <a:off x="1695450" y="5464175"/>
          <a:ext cx="29527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4" name="Equation" r:id="rId4" imgW="1333500" imgH="457200" progId="Equation.3">
                  <p:embed/>
                </p:oleObj>
              </mc:Choice>
              <mc:Fallback>
                <p:oleObj name="Equation" r:id="rId4" imgW="133350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5464175"/>
                        <a:ext cx="29527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36" name="Line 8"/>
          <p:cNvSpPr>
            <a:spLocks noChangeShapeType="1"/>
          </p:cNvSpPr>
          <p:nvPr/>
        </p:nvSpPr>
        <p:spPr bwMode="auto">
          <a:xfrm flipV="1">
            <a:off x="4648200" y="4724400"/>
            <a:ext cx="1066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337" name="Text Box 9"/>
          <p:cNvSpPr txBox="1">
            <a:spLocks noChangeArrowheads="1"/>
          </p:cNvSpPr>
          <p:nvPr/>
        </p:nvSpPr>
        <p:spPr bwMode="auto">
          <a:xfrm>
            <a:off x="5181600" y="5673725"/>
            <a:ext cx="357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, where </a:t>
            </a:r>
            <a:r>
              <a:rPr lang="en-US" altLang="en-US" sz="2400" i="1">
                <a:latin typeface="Symbol" pitchFamily="18" charset="2"/>
                <a:sym typeface="Symbol" pitchFamily="18" charset="2"/>
              </a:rPr>
              <a:t></a:t>
            </a:r>
            <a:r>
              <a:rPr lang="en-US" altLang="en-US" sz="2400" baseline="-25000"/>
              <a:t>0</a:t>
            </a:r>
            <a:r>
              <a:rPr lang="en-US" altLang="en-US" sz="2400"/>
              <a:t> is the initial error</a:t>
            </a:r>
          </a:p>
        </p:txBody>
      </p:sp>
      <p:sp>
        <p:nvSpPr>
          <p:cNvPr id="141338" name="Text Box 19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58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Current error ~ </a:t>
            </a:r>
            <a:r>
              <a:rPr lang="en-US" altLang="en-US" smtClean="0">
                <a:solidFill>
                  <a:srgbClr val="FF0000"/>
                </a:solidFill>
              </a:rPr>
              <a:t>10%</a:t>
            </a:r>
          </a:p>
          <a:p>
            <a:pPr lvl="1" eaLnBrk="1" hangingPunct="1"/>
            <a:r>
              <a:rPr lang="en-US" altLang="en-US" smtClean="0"/>
              <a:t>Best error we can hope for ~ </a:t>
            </a:r>
            <a:r>
              <a:rPr lang="en-US" altLang="en-US" smtClean="0">
                <a:solidFill>
                  <a:srgbClr val="008080"/>
                </a:solidFill>
              </a:rPr>
              <a:t>1%</a:t>
            </a:r>
            <a:r>
              <a:rPr lang="en-US" altLang="en-US" smtClean="0"/>
              <a:t> [growth of unresolved scales and non-liner interactions with large scales]</a:t>
            </a:r>
          </a:p>
        </p:txBody>
      </p:sp>
      <p:pic>
        <p:nvPicPr>
          <p:cNvPr id="205847" name="Picture 4" descr="ek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84325"/>
            <a:ext cx="4038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844" name="Object 20"/>
          <p:cNvGraphicFramePr>
            <a:graphicFrameLocks noChangeAspect="1"/>
          </p:cNvGraphicFramePr>
          <p:nvPr/>
        </p:nvGraphicFramePr>
        <p:xfrm>
          <a:off x="1695450" y="5464175"/>
          <a:ext cx="29527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6" name="Equation" r:id="rId4" imgW="1333500" imgH="457200" progId="Equation.3">
                  <p:embed/>
                </p:oleObj>
              </mc:Choice>
              <mc:Fallback>
                <p:oleObj name="Equation" r:id="rId4" imgW="133350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5464175"/>
                        <a:ext cx="29527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48" name="Text Box 7"/>
          <p:cNvSpPr txBox="1">
            <a:spLocks noChangeArrowheads="1"/>
          </p:cNvSpPr>
          <p:nvPr/>
        </p:nvSpPr>
        <p:spPr bwMode="auto">
          <a:xfrm>
            <a:off x="5181600" y="5673725"/>
            <a:ext cx="357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, where </a:t>
            </a:r>
            <a:r>
              <a:rPr lang="en-US" altLang="en-US" sz="2400" i="1">
                <a:latin typeface="Symbol" pitchFamily="18" charset="2"/>
                <a:sym typeface="Symbol" pitchFamily="18" charset="2"/>
              </a:rPr>
              <a:t></a:t>
            </a:r>
            <a:r>
              <a:rPr lang="en-US" altLang="en-US" sz="2400" baseline="-25000"/>
              <a:t>0</a:t>
            </a:r>
            <a:r>
              <a:rPr lang="en-US" altLang="en-US" sz="2400"/>
              <a:t> is the initial error</a:t>
            </a:r>
          </a:p>
        </p:txBody>
      </p:sp>
      <p:sp>
        <p:nvSpPr>
          <p:cNvPr id="205849" name="Text Box 8"/>
          <p:cNvSpPr txBox="1">
            <a:spLocks noChangeArrowheads="1"/>
          </p:cNvSpPr>
          <p:nvPr/>
        </p:nvSpPr>
        <p:spPr bwMode="auto">
          <a:xfrm>
            <a:off x="5562600" y="1797050"/>
            <a:ext cx="55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205850" name="Text Box 9"/>
          <p:cNvSpPr txBox="1">
            <a:spLocks noChangeArrowheads="1"/>
          </p:cNvSpPr>
          <p:nvPr/>
        </p:nvSpPr>
        <p:spPr bwMode="auto">
          <a:xfrm>
            <a:off x="7772400" y="3092450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080"/>
                </a:solidFill>
              </a:rPr>
              <a:t>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29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i="1" smtClean="0"/>
              <a:t>Average</a:t>
            </a:r>
            <a:r>
              <a:rPr lang="en-US" altLang="en-US" smtClean="0"/>
              <a:t> predictability in a perfect model ~ 2 weeks</a:t>
            </a:r>
          </a:p>
          <a:p>
            <a:pPr lvl="1" eaLnBrk="1" hangingPunct="1"/>
            <a:r>
              <a:rPr lang="en-US" altLang="en-US" i="1" smtClean="0"/>
              <a:t>Actual</a:t>
            </a:r>
            <a:r>
              <a:rPr lang="en-US" altLang="en-US" smtClean="0"/>
              <a:t> predictability with today’s models can extend beyond 2 week limit [</a:t>
            </a:r>
            <a:r>
              <a:rPr lang="en-US" altLang="en-US" sz="1800" smtClean="0"/>
              <a:t>Dec 1995</a:t>
            </a:r>
            <a:r>
              <a:rPr lang="en-US" altLang="en-US" smtClean="0"/>
              <a:t>]</a:t>
            </a:r>
          </a:p>
          <a:p>
            <a:pPr lvl="2" eaLnBrk="1" hangingPunct="1"/>
            <a:r>
              <a:rPr lang="en-US" altLang="en-US" smtClean="0"/>
              <a:t>Can also be much lower than 2 weeks</a:t>
            </a:r>
          </a:p>
          <a:p>
            <a:pPr lvl="1" eaLnBrk="1" hangingPunct="1"/>
            <a:r>
              <a:rPr lang="en-US" altLang="en-US" smtClean="0"/>
              <a:t>Ensembles provide day-to-day estimates of actual predictability</a:t>
            </a:r>
          </a:p>
        </p:txBody>
      </p:sp>
      <p:pic>
        <p:nvPicPr>
          <p:cNvPr id="212995" name="Picture 4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84325"/>
            <a:ext cx="4038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78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Time scales of error growth (“</a:t>
            </a:r>
            <a:r>
              <a:rPr lang="en-US" altLang="en-US" i="1" smtClean="0"/>
              <a:t>a</a:t>
            </a:r>
            <a:r>
              <a:rPr lang="en-US" altLang="en-US" smtClean="0"/>
              <a:t>”) are related to their spatial scales</a:t>
            </a:r>
          </a:p>
          <a:p>
            <a:pPr lvl="1" eaLnBrk="1" hangingPunct="1"/>
            <a:r>
              <a:rPr lang="en-US" altLang="en-US" smtClean="0"/>
              <a:t>Short synoptic waves are typically less predictable than longer waves</a:t>
            </a:r>
          </a:p>
        </p:txBody>
      </p:sp>
      <p:graphicFrame>
        <p:nvGraphicFramePr>
          <p:cNvPr id="207893" name="Object 21"/>
          <p:cNvGraphicFramePr>
            <a:graphicFrameLocks noChangeAspect="1"/>
          </p:cNvGraphicFramePr>
          <p:nvPr/>
        </p:nvGraphicFramePr>
        <p:xfrm>
          <a:off x="1695450" y="5464175"/>
          <a:ext cx="29527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5" name="Equation" r:id="rId3" imgW="1333500" imgH="457200" progId="Equation.3">
                  <p:embed/>
                </p:oleObj>
              </mc:Choice>
              <mc:Fallback>
                <p:oleObj name="Equation" r:id="rId3" imgW="1333500" imgH="4572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5464175"/>
                        <a:ext cx="29527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96" name="Text Box 6"/>
          <p:cNvSpPr txBox="1">
            <a:spLocks noChangeArrowheads="1"/>
          </p:cNvSpPr>
          <p:nvPr/>
        </p:nvSpPr>
        <p:spPr bwMode="auto">
          <a:xfrm>
            <a:off x="5181600" y="5673725"/>
            <a:ext cx="357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, where </a:t>
            </a:r>
            <a:r>
              <a:rPr lang="en-US" altLang="en-US" sz="2400" i="1">
                <a:latin typeface="Symbol" pitchFamily="18" charset="2"/>
                <a:sym typeface="Symbol" pitchFamily="18" charset="2"/>
              </a:rPr>
              <a:t></a:t>
            </a:r>
            <a:r>
              <a:rPr lang="en-US" altLang="en-US" sz="2400" baseline="-25000"/>
              <a:t>0</a:t>
            </a:r>
            <a:r>
              <a:rPr lang="en-US" altLang="en-US" sz="2400"/>
              <a:t> is the initial error</a:t>
            </a:r>
          </a:p>
        </p:txBody>
      </p:sp>
      <p:pic>
        <p:nvPicPr>
          <p:cNvPr id="207897" name="Picture 9" descr="10-01b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2950" y="1943100"/>
            <a:ext cx="19494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98" name="Text Box 10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089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</p:txBody>
      </p:sp>
      <p:graphicFrame>
        <p:nvGraphicFramePr>
          <p:cNvPr id="208916" name="Object 20"/>
          <p:cNvGraphicFramePr>
            <a:graphicFrameLocks noChangeAspect="1"/>
          </p:cNvGraphicFramePr>
          <p:nvPr/>
        </p:nvGraphicFramePr>
        <p:xfrm>
          <a:off x="1143000" y="3124200"/>
          <a:ext cx="29527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8" name="Equation" r:id="rId3" imgW="1333500" imgH="457200" progId="Equation.3">
                  <p:embed/>
                </p:oleObj>
              </mc:Choice>
              <mc:Fallback>
                <p:oleObj name="Equation" r:id="rId3" imgW="133350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124200"/>
                        <a:ext cx="29527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19" name="Text Box 5"/>
          <p:cNvSpPr txBox="1">
            <a:spLocks noChangeArrowheads="1"/>
          </p:cNvSpPr>
          <p:nvPr/>
        </p:nvSpPr>
        <p:spPr bwMode="auto">
          <a:xfrm>
            <a:off x="1000125" y="4267200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where </a:t>
            </a:r>
            <a:r>
              <a:rPr lang="en-US" altLang="en-US" sz="2400" i="1">
                <a:latin typeface="Symbol" pitchFamily="18" charset="2"/>
                <a:sym typeface="Symbol" pitchFamily="18" charset="2"/>
              </a:rPr>
              <a:t></a:t>
            </a:r>
            <a:r>
              <a:rPr lang="en-US" altLang="en-US" sz="2400" baseline="-25000"/>
              <a:t>0</a:t>
            </a:r>
            <a:r>
              <a:rPr lang="en-US" altLang="en-US" sz="2400"/>
              <a:t> is the initial error</a:t>
            </a:r>
          </a:p>
        </p:txBody>
      </p:sp>
      <p:sp>
        <p:nvSpPr>
          <p:cNvPr id="208920" name="Text Box 7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  <p:pic>
        <p:nvPicPr>
          <p:cNvPr id="208922" name="Picture 9" descr="10-01c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981200"/>
            <a:ext cx="1973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81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Mesoscale phenomena (fronts, squall lines, MCSs) are predictable on the order of a day or less</a:t>
            </a:r>
          </a:p>
          <a:p>
            <a:pPr lvl="1" eaLnBrk="1" hangingPunct="1"/>
            <a:r>
              <a:rPr lang="en-US" altLang="en-US" smtClean="0"/>
              <a:t>Precipitation associated with a thunderstorm cannot be predicted with skill beyond ~1 hour</a:t>
            </a:r>
          </a:p>
        </p:txBody>
      </p:sp>
      <p:pic>
        <p:nvPicPr>
          <p:cNvPr id="218115" name="Picture 9" descr="pi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905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6413" y="3505200"/>
            <a:ext cx="58134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752600"/>
            <a:ext cx="51816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Before becoming operational, Validation [17.3], assess model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</a:rPr>
              <a:t>Accuracy </a:t>
            </a:r>
            <a:r>
              <a:rPr lang="en-US" altLang="en-US" smtClean="0"/>
              <a:t>– difference between forecast and observed values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648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If small scale weather is organized or forced by larger scales, it can be predictable for much longer than for individual events</a:t>
            </a:r>
          </a:p>
          <a:p>
            <a:pPr lvl="2" eaLnBrk="1" hangingPunct="1"/>
            <a:r>
              <a:rPr lang="en-US" altLang="en-US" smtClean="0"/>
              <a:t>Summer convective precipitation v. squall line associated with passage of a cold front</a:t>
            </a:r>
          </a:p>
        </p:txBody>
      </p:sp>
      <p:pic>
        <p:nvPicPr>
          <p:cNvPr id="219139" name="Picture 6" descr="rt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133600"/>
            <a:ext cx="3505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0" name="Text Box 7"/>
          <p:cNvSpPr txBox="1">
            <a:spLocks noChangeArrowheads="1"/>
          </p:cNvSpPr>
          <p:nvPr/>
        </p:nvSpPr>
        <p:spPr bwMode="auto">
          <a:xfrm>
            <a:off x="5013325" y="4724400"/>
            <a:ext cx="3689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http://ww2010.atmos.uiuc.edu/guides/mtr/svr/type/mline/gifs/rtr2.gif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Mesoscale phenomena forced by the interaction of synoptic scales with surface topography have much longer predictability than when they occur in isolation</a:t>
            </a:r>
          </a:p>
        </p:txBody>
      </p:sp>
      <p:sp>
        <p:nvSpPr>
          <p:cNvPr id="220163" name="Text Box 5"/>
          <p:cNvSpPr txBox="1">
            <a:spLocks noChangeArrowheads="1"/>
          </p:cNvSpPr>
          <p:nvPr/>
        </p:nvSpPr>
        <p:spPr bwMode="auto">
          <a:xfrm>
            <a:off x="4724400" y="5241925"/>
            <a:ext cx="3952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http://meted.ucar.edu/mesoprim/mtnwave/media/graphics/waveclouds.jpg</a:t>
            </a:r>
          </a:p>
        </p:txBody>
      </p:sp>
      <p:pic>
        <p:nvPicPr>
          <p:cNvPr id="220164" name="Picture 9" descr="waveclou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1762125"/>
            <a:ext cx="4762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14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“regular” propagation of convection</a:t>
            </a:r>
          </a:p>
          <a:p>
            <a:pPr lvl="2" eaLnBrk="1" hangingPunct="1"/>
            <a:r>
              <a:rPr lang="en-US" altLang="en-US" smtClean="0"/>
              <a:t>Unforced convective activity of Carbone et al. (2000) – 1-2 predictability?</a:t>
            </a:r>
          </a:p>
          <a:p>
            <a:pPr lvl="2" eaLnBrk="1" hangingPunct="1"/>
            <a:r>
              <a:rPr lang="en-US" altLang="en-US" smtClean="0"/>
              <a:t>MJO (Weickman et al. 1985) – 1 month predictability?</a:t>
            </a:r>
          </a:p>
        </p:txBody>
      </p:sp>
      <p:pic>
        <p:nvPicPr>
          <p:cNvPr id="231427" name="Picture 6" descr="mj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209800"/>
            <a:ext cx="49530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8" name="Text Box 7"/>
          <p:cNvSpPr txBox="1">
            <a:spLocks noChangeArrowheads="1"/>
          </p:cNvSpPr>
          <p:nvPr/>
        </p:nvSpPr>
        <p:spPr bwMode="auto">
          <a:xfrm>
            <a:off x="5046663" y="5105400"/>
            <a:ext cx="33353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http://www-das.uwyo.edu/~geerts/cwx/notes/chap12/mjo1.gif</a:t>
            </a:r>
          </a:p>
        </p:txBody>
      </p:sp>
      <p:sp>
        <p:nvSpPr>
          <p:cNvPr id="231429" name="Text Box 8"/>
          <p:cNvSpPr txBox="1">
            <a:spLocks noChangeArrowheads="1"/>
          </p:cNvSpPr>
          <p:nvPr/>
        </p:nvSpPr>
        <p:spPr bwMode="auto">
          <a:xfrm>
            <a:off x="6003925" y="1814513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/>
              <a:t>MJO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334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Mid-latitudes; </a:t>
            </a:r>
          </a:p>
          <a:p>
            <a:pPr lvl="2" eaLnBrk="1" hangingPunct="1"/>
            <a:r>
              <a:rPr lang="en-US" altLang="en-US" smtClean="0"/>
              <a:t>dominated by synoptic-scale baroclinic instabilities</a:t>
            </a:r>
          </a:p>
          <a:p>
            <a:pPr lvl="1" eaLnBrk="1" hangingPunct="1"/>
            <a:r>
              <a:rPr lang="en-US" altLang="en-US" smtClean="0"/>
              <a:t>Tropics; </a:t>
            </a:r>
          </a:p>
          <a:p>
            <a:pPr lvl="2" eaLnBrk="1" hangingPunct="1"/>
            <a:r>
              <a:rPr lang="en-US" altLang="en-US" smtClean="0"/>
              <a:t>dominated by barotropic and convective instabilities and their interactions</a:t>
            </a:r>
          </a:p>
        </p:txBody>
      </p:sp>
      <p:sp>
        <p:nvSpPr>
          <p:cNvPr id="233475" name="Text Box 4"/>
          <p:cNvSpPr txBox="1">
            <a:spLocks noChangeArrowheads="1"/>
          </p:cNvSpPr>
          <p:nvPr/>
        </p:nvSpPr>
        <p:spPr bwMode="auto">
          <a:xfrm>
            <a:off x="4724400" y="5241925"/>
            <a:ext cx="415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http://www.acclaimimages.com/_gallery/_SM/0001-0302-0301-4148_SM.jpg</a:t>
            </a:r>
          </a:p>
        </p:txBody>
      </p:sp>
      <p:pic>
        <p:nvPicPr>
          <p:cNvPr id="233476" name="Picture 8" descr="0001-0302-0301-4148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938338"/>
            <a:ext cx="1905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32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Tropics</a:t>
            </a:r>
          </a:p>
          <a:p>
            <a:pPr lvl="2" eaLnBrk="1" hangingPunct="1"/>
            <a:r>
              <a:rPr lang="en-US" altLang="en-US" smtClean="0"/>
              <a:t>Waves modulated strongly by convection</a:t>
            </a:r>
          </a:p>
          <a:p>
            <a:pPr lvl="2" eaLnBrk="1" hangingPunct="1"/>
            <a:r>
              <a:rPr lang="en-US" altLang="en-US" smtClean="0"/>
              <a:t>Global atmospheric models less accurate</a:t>
            </a:r>
          </a:p>
          <a:p>
            <a:pPr lvl="3" eaLnBrk="1" hangingPunct="1"/>
            <a:r>
              <a:rPr lang="en-US" altLang="en-US" smtClean="0"/>
              <a:t>Imperfect convective parameterization</a:t>
            </a:r>
          </a:p>
          <a:p>
            <a:pPr lvl="3" eaLnBrk="1" hangingPunct="1"/>
            <a:r>
              <a:rPr lang="en-US" altLang="en-US" smtClean="0"/>
              <a:t>Perfect model assumption is poor</a:t>
            </a:r>
          </a:p>
        </p:txBody>
      </p:sp>
      <p:sp>
        <p:nvSpPr>
          <p:cNvPr id="223235" name="Text Box 4"/>
          <p:cNvSpPr txBox="1">
            <a:spLocks noChangeArrowheads="1"/>
          </p:cNvSpPr>
          <p:nvPr/>
        </p:nvSpPr>
        <p:spPr bwMode="auto">
          <a:xfrm>
            <a:off x="5659438" y="5241925"/>
            <a:ext cx="2798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http://www.phangan.info/files/photographs/210.jpg</a:t>
            </a:r>
          </a:p>
        </p:txBody>
      </p:sp>
      <p:pic>
        <p:nvPicPr>
          <p:cNvPr id="223236" name="Picture 7" descr="2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2838450"/>
            <a:ext cx="30956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1556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</p:txBody>
      </p:sp>
      <p:pic>
        <p:nvPicPr>
          <p:cNvPr id="155683" name="Picture 5" descr="ek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0" y="1600200"/>
            <a:ext cx="41973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5679" name="Object 31"/>
          <p:cNvGraphicFramePr>
            <a:graphicFrameLocks noChangeAspect="1"/>
          </p:cNvGraphicFramePr>
          <p:nvPr/>
        </p:nvGraphicFramePr>
        <p:xfrm>
          <a:off x="1778000" y="3621088"/>
          <a:ext cx="2032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3" name="Equation" r:id="rId4" imgW="1016000" imgH="431800" progId="Equation.3">
                  <p:embed/>
                </p:oleObj>
              </mc:Choice>
              <mc:Fallback>
                <p:oleObj name="Equation" r:id="rId4" imgW="1016000" imgH="4318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3621088"/>
                        <a:ext cx="2032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80" name="Object 32"/>
          <p:cNvGraphicFramePr>
            <a:graphicFrameLocks noChangeAspect="1"/>
          </p:cNvGraphicFramePr>
          <p:nvPr/>
        </p:nvGraphicFramePr>
        <p:xfrm>
          <a:off x="1752600" y="4775200"/>
          <a:ext cx="2692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4" name="Equation" r:id="rId6" imgW="1346200" imgH="431800" progId="Equation.3">
                  <p:embed/>
                </p:oleObj>
              </mc:Choice>
              <mc:Fallback>
                <p:oleObj name="Equation" r:id="rId6" imgW="1346200" imgH="4318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775200"/>
                        <a:ext cx="26924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84" name="Text Box 8"/>
          <p:cNvSpPr txBox="1">
            <a:spLocks noChangeArrowheads="1"/>
          </p:cNvSpPr>
          <p:nvPr/>
        </p:nvSpPr>
        <p:spPr bwMode="auto">
          <a:xfrm>
            <a:off x="747713" y="44196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where</a:t>
            </a:r>
          </a:p>
        </p:txBody>
      </p:sp>
      <p:sp>
        <p:nvSpPr>
          <p:cNvPr id="155685" name="Line 9"/>
          <p:cNvSpPr>
            <a:spLocks noChangeShapeType="1"/>
          </p:cNvSpPr>
          <p:nvPr/>
        </p:nvSpPr>
        <p:spPr bwMode="auto">
          <a:xfrm flipV="1">
            <a:off x="3810000" y="3429000"/>
            <a:ext cx="1143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5686" name="Text Box 10"/>
          <p:cNvSpPr txBox="1">
            <a:spLocks noChangeArrowheads="1"/>
          </p:cNvSpPr>
          <p:nvPr/>
        </p:nvSpPr>
        <p:spPr bwMode="auto">
          <a:xfrm>
            <a:off x="288925" y="5624513"/>
            <a:ext cx="8626475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Growth rate of an imperfect model where “</a:t>
            </a:r>
            <a:r>
              <a:rPr lang="en-US" altLang="en-US" sz="2000" i="1"/>
              <a:t>b</a:t>
            </a:r>
            <a:r>
              <a:rPr lang="en-US" altLang="en-US" sz="2000"/>
              <a:t>” is the error growth rate due to the presence of errors in the initial conditions and “</a:t>
            </a:r>
            <a:r>
              <a:rPr lang="en-US" altLang="en-US" sz="2000" i="1"/>
              <a:t>s</a:t>
            </a:r>
            <a:r>
              <a:rPr lang="en-US" altLang="en-US" sz="2000"/>
              <a:t>” is the error grow rate due to model deficiencies.</a:t>
            </a:r>
          </a:p>
        </p:txBody>
      </p:sp>
      <p:sp>
        <p:nvSpPr>
          <p:cNvPr id="155687" name="Text Box 24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52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‘</a:t>
            </a:r>
            <a:r>
              <a:rPr lang="en-US" altLang="en-US" i="1" smtClean="0"/>
              <a:t>b</a:t>
            </a:r>
            <a:r>
              <a:rPr lang="en-US" altLang="en-US" smtClean="0"/>
              <a:t>’ </a:t>
            </a:r>
            <a:r>
              <a:rPr lang="en-US" altLang="en-US" smtClean="0">
                <a:cs typeface="Times New Roman" pitchFamily="18" charset="0"/>
              </a:rPr>
              <a:t>~</a:t>
            </a:r>
            <a:r>
              <a:rPr lang="en-US" altLang="en-US" smtClean="0"/>
              <a:t> 0.4/day; mid-lats</a:t>
            </a:r>
          </a:p>
          <a:p>
            <a:pPr lvl="1" eaLnBrk="1" hangingPunct="1"/>
            <a:r>
              <a:rPr lang="en-US" altLang="en-US" smtClean="0"/>
              <a:t>‘</a:t>
            </a:r>
            <a:r>
              <a:rPr lang="en-US" altLang="en-US" i="1" smtClean="0"/>
              <a:t>b</a:t>
            </a:r>
            <a:r>
              <a:rPr lang="en-US" altLang="en-US" smtClean="0"/>
              <a:t>’ </a:t>
            </a:r>
            <a:r>
              <a:rPr lang="en-US" altLang="en-US" smtClean="0">
                <a:cs typeface="Times New Roman" pitchFamily="18" charset="0"/>
              </a:rPr>
              <a:t>~</a:t>
            </a:r>
            <a:r>
              <a:rPr lang="en-US" altLang="en-US" smtClean="0"/>
              <a:t> 0.1/day; tropics</a:t>
            </a:r>
          </a:p>
          <a:p>
            <a:pPr lvl="1" eaLnBrk="1" hangingPunct="1"/>
            <a:r>
              <a:rPr lang="en-US" altLang="en-US" smtClean="0"/>
              <a:t>‘</a:t>
            </a:r>
            <a:r>
              <a:rPr lang="en-US" altLang="en-US" i="1" smtClean="0"/>
              <a:t>s</a:t>
            </a:r>
            <a:r>
              <a:rPr lang="en-US" altLang="en-US" smtClean="0"/>
              <a:t>’ </a:t>
            </a:r>
            <a:r>
              <a:rPr lang="en-US" altLang="en-US" smtClean="0">
                <a:cs typeface="Times New Roman" pitchFamily="18" charset="0"/>
              </a:rPr>
              <a:t>~</a:t>
            </a:r>
            <a:r>
              <a:rPr lang="en-US" altLang="en-US" smtClean="0"/>
              <a:t> 0.05/day; mid-lats</a:t>
            </a:r>
          </a:p>
          <a:p>
            <a:pPr lvl="1" eaLnBrk="1" hangingPunct="1"/>
            <a:r>
              <a:rPr lang="en-US" altLang="en-US" smtClean="0"/>
              <a:t>‘</a:t>
            </a:r>
            <a:r>
              <a:rPr lang="en-US" altLang="en-US" i="1" smtClean="0"/>
              <a:t>s</a:t>
            </a:r>
            <a:r>
              <a:rPr lang="en-US" altLang="en-US" smtClean="0"/>
              <a:t>’ </a:t>
            </a:r>
            <a:r>
              <a:rPr lang="en-US" altLang="en-US" smtClean="0">
                <a:cs typeface="Times New Roman" pitchFamily="18" charset="0"/>
              </a:rPr>
              <a:t>~</a:t>
            </a:r>
            <a:r>
              <a:rPr lang="en-US" altLang="en-US" smtClean="0"/>
              <a:t> 0.2/day; tropics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225283" name="Picture 4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0" y="1600200"/>
            <a:ext cx="41973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4" name="Text Box 10"/>
          <p:cNvSpPr txBox="1">
            <a:spLocks noChangeArrowheads="1"/>
          </p:cNvSpPr>
          <p:nvPr/>
        </p:nvSpPr>
        <p:spPr bwMode="auto">
          <a:xfrm>
            <a:off x="593725" y="5395913"/>
            <a:ext cx="8169275" cy="1196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Suggests that if convection didn’t play such a dominant role in the tropics, tropical weather forecasts would be skillful for longer periods than mid-latitude predictions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63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Limits of predictability in mid-latitudes and tropics</a:t>
            </a:r>
          </a:p>
          <a:p>
            <a:pPr lvl="1" eaLnBrk="1" hangingPunct="1"/>
            <a:r>
              <a:rPr lang="en-US" altLang="en-US" smtClean="0"/>
              <a:t>On average…</a:t>
            </a:r>
          </a:p>
          <a:p>
            <a:pPr lvl="2" eaLnBrk="1" hangingPunct="1"/>
            <a:r>
              <a:rPr lang="en-US" altLang="en-US" u="sng" smtClean="0"/>
              <a:t>Tropical</a:t>
            </a:r>
            <a:r>
              <a:rPr lang="en-US" altLang="en-US" smtClean="0"/>
              <a:t> forecasts maintain useful skill for about 3-5 days</a:t>
            </a:r>
          </a:p>
          <a:p>
            <a:pPr lvl="2" eaLnBrk="1" hangingPunct="1"/>
            <a:r>
              <a:rPr lang="en-US" altLang="en-US" u="sng" smtClean="0"/>
              <a:t>Extratropical</a:t>
            </a:r>
            <a:r>
              <a:rPr lang="en-US" altLang="en-US" smtClean="0"/>
              <a:t> forecasts maintain useful skill for about 7 days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226307" name="Picture 7" descr="KS50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247650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8" name="Text Box 8"/>
          <p:cNvSpPr txBox="1">
            <a:spLocks noChangeArrowheads="1"/>
          </p:cNvSpPr>
          <p:nvPr/>
        </p:nvSpPr>
        <p:spPr bwMode="auto">
          <a:xfrm>
            <a:off x="4938713" y="4648200"/>
            <a:ext cx="3214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http://www.fotosearch.com/comp/csk/CSK146/KS5058.jpg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73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Role of the underlying surface in </a:t>
            </a:r>
            <a:r>
              <a:rPr lang="en-US" altLang="en-US" sz="2400" smtClean="0"/>
              <a:t>monthly</a:t>
            </a:r>
            <a:r>
              <a:rPr lang="en-US" altLang="en-US" smtClean="0"/>
              <a:t>, </a:t>
            </a:r>
            <a:r>
              <a:rPr lang="en-US" altLang="en-US" sz="2400" smtClean="0"/>
              <a:t>seasonal</a:t>
            </a:r>
            <a:r>
              <a:rPr lang="en-US" altLang="en-US" smtClean="0"/>
              <a:t>, and </a:t>
            </a:r>
            <a:r>
              <a:rPr lang="en-US" altLang="en-US" sz="2400" smtClean="0"/>
              <a:t>interannual</a:t>
            </a:r>
            <a:r>
              <a:rPr lang="en-US" altLang="en-US" smtClean="0"/>
              <a:t> predictability</a:t>
            </a:r>
          </a:p>
          <a:p>
            <a:pPr lvl="1" eaLnBrk="1" hangingPunct="1"/>
            <a:r>
              <a:rPr lang="en-US" altLang="en-US" smtClean="0"/>
              <a:t>Long-term variability causes…</a:t>
            </a:r>
          </a:p>
          <a:p>
            <a:pPr lvl="2" eaLnBrk="1" hangingPunct="1"/>
            <a:r>
              <a:rPr lang="en-US" altLang="en-US" smtClean="0"/>
              <a:t>Long-lasting weather phenomenon (e.g. El Ni</a:t>
            </a:r>
            <a:r>
              <a:rPr lang="en-US" altLang="en-US" smtClean="0">
                <a:cs typeface="Times New Roman" pitchFamily="18" charset="0"/>
              </a:rPr>
              <a:t>ñ</a:t>
            </a:r>
            <a:r>
              <a:rPr lang="en-US" altLang="en-US" smtClean="0"/>
              <a:t>o, La Ni</a:t>
            </a:r>
            <a:r>
              <a:rPr lang="en-US" altLang="en-US" smtClean="0">
                <a:cs typeface="Times New Roman" pitchFamily="18" charset="0"/>
              </a:rPr>
              <a:t>ñ</a:t>
            </a:r>
            <a:r>
              <a:rPr lang="en-US" altLang="en-US" smtClean="0"/>
              <a:t>a)</a:t>
            </a:r>
          </a:p>
          <a:p>
            <a:pPr lvl="2" eaLnBrk="1" hangingPunct="1"/>
            <a:r>
              <a:rPr lang="en-US" altLang="en-US" smtClean="0"/>
              <a:t>SST, soil moisture, or snow cover anomalies</a:t>
            </a:r>
          </a:p>
        </p:txBody>
      </p:sp>
      <p:pic>
        <p:nvPicPr>
          <p:cNvPr id="227331" name="Picture 6" descr="ek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6438" y="1838325"/>
            <a:ext cx="4551362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Text Box 5"/>
          <p:cNvSpPr txBox="1">
            <a:spLocks noChangeArrowheads="1"/>
          </p:cNvSpPr>
          <p:nvPr/>
        </p:nvSpPr>
        <p:spPr bwMode="auto">
          <a:xfrm>
            <a:off x="5851525" y="838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Kalnay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6" descr="glac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800225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Applied NWP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Long-term variability caused by long-lasting surface anomalies</a:t>
            </a:r>
          </a:p>
          <a:p>
            <a:pPr lvl="1" eaLnBrk="1" hangingPunct="1"/>
            <a:r>
              <a:rPr lang="en-US" altLang="en-US" smtClean="0"/>
              <a:t>Predictable</a:t>
            </a:r>
          </a:p>
          <a:p>
            <a:pPr lvl="1" eaLnBrk="1" hangingPunct="1"/>
            <a:r>
              <a:rPr lang="en-US" altLang="en-US" smtClean="0"/>
              <a:t>Potential predictability</a:t>
            </a:r>
          </a:p>
          <a:p>
            <a:pPr lvl="2" eaLnBrk="1" hangingPunct="1"/>
            <a:r>
              <a:rPr lang="en-US" altLang="en-US" smtClean="0"/>
              <a:t>definition</a:t>
            </a:r>
          </a:p>
          <a:p>
            <a:pPr lvl="1" eaLnBrk="1" hangingPunct="1"/>
            <a:r>
              <a:rPr lang="en-US" altLang="en-US" smtClean="0"/>
              <a:t>“predictability of the second kind”</a:t>
            </a:r>
          </a:p>
        </p:txBody>
      </p:sp>
      <p:sp>
        <p:nvSpPr>
          <p:cNvPr id="228356" name="Text Box 7"/>
          <p:cNvSpPr txBox="1">
            <a:spLocks noChangeArrowheads="1"/>
          </p:cNvSpPr>
          <p:nvPr/>
        </p:nvSpPr>
        <p:spPr bwMode="auto">
          <a:xfrm>
            <a:off x="4114800" y="5791200"/>
            <a:ext cx="4824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http://www.ecotrust.org/copperriver/crks_cd/content/pages/photographs/images/glacier.jpg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3796</TotalTime>
  <Words>4642</Words>
  <Application>Microsoft Office PowerPoint</Application>
  <PresentationFormat>On-screen Show (4:3)</PresentationFormat>
  <Paragraphs>669</Paragraphs>
  <Slides>109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20" baseType="lpstr">
      <vt:lpstr>Dotum</vt:lpstr>
      <vt:lpstr>Arial</vt:lpstr>
      <vt:lpstr>Arial Rounded MT Bold</vt:lpstr>
      <vt:lpstr>Calibri</vt:lpstr>
      <vt:lpstr>Calibri Light</vt:lpstr>
      <vt:lpstr>Symbol</vt:lpstr>
      <vt:lpstr>Times New Roman</vt:lpstr>
      <vt:lpstr>Wingdings</vt:lpstr>
      <vt:lpstr>Office Theme</vt:lpstr>
      <vt:lpstr>Photo Editor Photo</vt:lpstr>
      <vt:lpstr>Equation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  <vt:lpstr>Applied NWP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Miller</dc:creator>
  <cp:lastModifiedBy>Doug Miller</cp:lastModifiedBy>
  <cp:revision>846</cp:revision>
  <dcterms:created xsi:type="dcterms:W3CDTF">1601-01-01T00:00:00Z</dcterms:created>
  <dcterms:modified xsi:type="dcterms:W3CDTF">2015-04-13T11:48:54Z</dcterms:modified>
</cp:coreProperties>
</file>