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1"/>
  </p:notesMasterIdLst>
  <p:sldIdLst>
    <p:sldId id="344" r:id="rId2"/>
    <p:sldId id="322" r:id="rId3"/>
    <p:sldId id="351" r:id="rId4"/>
    <p:sldId id="372" r:id="rId5"/>
    <p:sldId id="325" r:id="rId6"/>
    <p:sldId id="352" r:id="rId7"/>
    <p:sldId id="353" r:id="rId8"/>
    <p:sldId id="354" r:id="rId9"/>
    <p:sldId id="355" r:id="rId10"/>
    <p:sldId id="356" r:id="rId11"/>
    <p:sldId id="357" r:id="rId12"/>
    <p:sldId id="366" r:id="rId13"/>
    <p:sldId id="400" r:id="rId14"/>
    <p:sldId id="401" r:id="rId15"/>
    <p:sldId id="358" r:id="rId16"/>
    <p:sldId id="346" r:id="rId17"/>
    <p:sldId id="369" r:id="rId18"/>
    <p:sldId id="360" r:id="rId19"/>
    <p:sldId id="349" r:id="rId20"/>
    <p:sldId id="367" r:id="rId21"/>
    <p:sldId id="375" r:id="rId22"/>
    <p:sldId id="368" r:id="rId23"/>
    <p:sldId id="371" r:id="rId24"/>
    <p:sldId id="370" r:id="rId25"/>
    <p:sldId id="348" r:id="rId26"/>
    <p:sldId id="390" r:id="rId27"/>
    <p:sldId id="388" r:id="rId28"/>
    <p:sldId id="374" r:id="rId29"/>
    <p:sldId id="391" r:id="rId30"/>
    <p:sldId id="389" r:id="rId31"/>
    <p:sldId id="392" r:id="rId32"/>
    <p:sldId id="393" r:id="rId33"/>
    <p:sldId id="394" r:id="rId34"/>
    <p:sldId id="350" r:id="rId35"/>
    <p:sldId id="363" r:id="rId36"/>
    <p:sldId id="364" r:id="rId37"/>
    <p:sldId id="365" r:id="rId38"/>
    <p:sldId id="345" r:id="rId39"/>
    <p:sldId id="381" r:id="rId40"/>
    <p:sldId id="384" r:id="rId41"/>
    <p:sldId id="385" r:id="rId42"/>
    <p:sldId id="386" r:id="rId43"/>
    <p:sldId id="387" r:id="rId44"/>
    <p:sldId id="382" r:id="rId45"/>
    <p:sldId id="383" r:id="rId46"/>
    <p:sldId id="380" r:id="rId47"/>
    <p:sldId id="347" r:id="rId48"/>
    <p:sldId id="373" r:id="rId49"/>
    <p:sldId id="397" r:id="rId50"/>
    <p:sldId id="396" r:id="rId51"/>
    <p:sldId id="398" r:id="rId52"/>
    <p:sldId id="395" r:id="rId53"/>
    <p:sldId id="399" r:id="rId54"/>
    <p:sldId id="361" r:id="rId55"/>
    <p:sldId id="376" r:id="rId56"/>
    <p:sldId id="377" r:id="rId57"/>
    <p:sldId id="378" r:id="rId58"/>
    <p:sldId id="379" r:id="rId59"/>
    <p:sldId id="359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CCFF"/>
    <a:srgbClr val="FFFF00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5" d="100"/>
          <a:sy n="75" d="100"/>
        </p:scale>
        <p:origin x="10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A1F0-384D-47D2-A721-CF485DB49E3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6AAA-1321-4648-AA6D-42F580E7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E6AAA-1321-4648-AA6D-42F580E720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F5D5-344E-4EFE-9F8A-9447B0A317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88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122-1384-40C3-A213-75ECB3C169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1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57F-19B6-4BB7-A6C3-DFD8C90412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0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DBA916-5BBE-48F5-847E-A4D76CE4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9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5AEC67-E87F-47C8-80D6-363D77A1D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9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4C-EC45-4A50-B586-6DC4B206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3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CFD5-F56A-494B-8E3A-F7DC026A3A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4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B4C-58F1-4B25-BB1D-7C9DDAFC6B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3BE9-E9C2-4C56-A51C-AB69556387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24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DA9A-8ED5-4E3D-98E9-1E11C38830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63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04D5-C313-4FEB-B3ED-A0243831C0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9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BFC-107B-4050-9830-24BB562B0D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9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35B0-B487-4799-B380-BB0A39AB1A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0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962A-7163-4F98-A6A5-A8F79E517D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nwp/model_physic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d.ucar.edu/nwp/model_precipandclouds/navmenu.ph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d.ucar.edu/nwp/model_precipandclouds/navmenu.php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lialab.com/classpages/304/Skew%20T%20Log%20P%20Diagrams.pp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d.ucar.edu/nwp/model_precipandclouds/navmenu.php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724400" cy="4114800"/>
          </a:xfrm>
        </p:spPr>
        <p:txBody>
          <a:bodyPr/>
          <a:lstStyle/>
          <a:p>
            <a:r>
              <a:rPr lang="en-US" altLang="en-US" sz="2800" dirty="0"/>
              <a:t>We’re going to tear apart the computer weather forecast model, “THE BLACK BOX”, and look at its guts</a:t>
            </a:r>
            <a:r>
              <a:rPr lang="en-US" altLang="en-US" sz="2800" dirty="0" smtClean="0"/>
              <a:t>…(B&amp;VK Chapter 10, </a:t>
            </a:r>
            <a:r>
              <a:rPr lang="en-US" altLang="en-US" sz="2800" dirty="0" err="1" smtClean="0"/>
              <a:t>Kalnay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Chapter 4, </a:t>
            </a:r>
            <a:r>
              <a:rPr lang="en-US" altLang="en-US" sz="2800" dirty="0" err="1"/>
              <a:t>Krish</a:t>
            </a:r>
            <a:r>
              <a:rPr lang="en-US" altLang="en-US" sz="2800" dirty="0"/>
              <a:t>. and </a:t>
            </a:r>
            <a:r>
              <a:rPr lang="en-US" altLang="en-US" sz="2800" dirty="0" err="1"/>
              <a:t>Boun</a:t>
            </a:r>
            <a:r>
              <a:rPr lang="en-US" altLang="en-US" sz="2800" dirty="0"/>
              <a:t>. Chapters 6-9)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562600" y="3124200"/>
            <a:ext cx="2362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The Black Box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 flipV="1">
            <a:off x="5105400" y="4038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 flipV="1">
            <a:off x="5105400" y="2819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 flipH="1" flipV="1">
            <a:off x="7467600" y="2819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1054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5105400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066800" y="6369050"/>
            <a:ext cx="65543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Go to: </a:t>
            </a:r>
            <a:r>
              <a:rPr lang="en-US" altLang="en-US" dirty="0" smtClean="0">
                <a:hlinkClick r:id="rId3"/>
              </a:rPr>
              <a:t>https</a:t>
            </a:r>
            <a:r>
              <a:rPr lang="en-US" altLang="en-US" dirty="0">
                <a:hlinkClick r:id="rId3"/>
              </a:rPr>
              <a:t>://www.meted.ucar.edu/nwp/model_physics</a:t>
            </a:r>
            <a:r>
              <a:rPr lang="en-US" altLang="en-US" dirty="0" smtClean="0">
                <a:hlinkClick r:id="rId3"/>
              </a:rPr>
              <a:t>/</a:t>
            </a:r>
            <a:r>
              <a:rPr lang="en-US" altLang="en-US" dirty="0" smtClean="0"/>
              <a:t> for </a:t>
            </a:r>
            <a:r>
              <a:rPr lang="en-US" altLang="en-US" dirty="0"/>
              <a:t>more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“…some of the most important components of any atmospheric model are the </a:t>
            </a:r>
            <a:r>
              <a:rPr lang="en-US" sz="1800" dirty="0" err="1" smtClean="0"/>
              <a:t>subgrid</a:t>
            </a:r>
            <a:r>
              <a:rPr lang="en-US" sz="1800" dirty="0" smtClean="0"/>
              <a:t>-scale parameterization schemes for clouds, precipitation, radiation, and exchanges of momentum, heat, and moisture fluxes with the surface of the Earth.” [D&amp;VK, p. 163]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  <p:bldP spid="108551" grpId="0" animBg="1"/>
      <p:bldP spid="108552" grpId="0" animBg="1"/>
      <p:bldP spid="108553" grpId="0" animBg="1"/>
      <p:bldP spid="1085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 depend on and affect the larger-scale (resolved) dynamical processes</a:t>
            </a: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0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6324600" y="2514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6248400" y="2743200"/>
            <a:ext cx="304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5638800" y="28194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>
            <a:off x="6223000" y="2654300"/>
            <a:ext cx="1701800" cy="1841500"/>
          </a:xfrm>
          <a:custGeom>
            <a:avLst/>
            <a:gdLst>
              <a:gd name="T0" fmla="*/ 16 w 1072"/>
              <a:gd name="T1" fmla="*/ 8 h 1160"/>
              <a:gd name="T2" fmla="*/ 64 w 1072"/>
              <a:gd name="T3" fmla="*/ 8 h 1160"/>
              <a:gd name="T4" fmla="*/ 400 w 1072"/>
              <a:gd name="T5" fmla="*/ 56 h 1160"/>
              <a:gd name="T6" fmla="*/ 736 w 1072"/>
              <a:gd name="T7" fmla="*/ 200 h 1160"/>
              <a:gd name="T8" fmla="*/ 880 w 1072"/>
              <a:gd name="T9" fmla="*/ 392 h 1160"/>
              <a:gd name="T10" fmla="*/ 1024 w 1072"/>
              <a:gd name="T11" fmla="*/ 680 h 1160"/>
              <a:gd name="T12" fmla="*/ 1072 w 1072"/>
              <a:gd name="T13" fmla="*/ 116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2" h="1160">
                <a:moveTo>
                  <a:pt x="16" y="8"/>
                </a:moveTo>
                <a:cubicBezTo>
                  <a:pt x="8" y="4"/>
                  <a:pt x="0" y="0"/>
                  <a:pt x="64" y="8"/>
                </a:cubicBezTo>
                <a:cubicBezTo>
                  <a:pt x="128" y="16"/>
                  <a:pt x="288" y="24"/>
                  <a:pt x="400" y="56"/>
                </a:cubicBezTo>
                <a:cubicBezTo>
                  <a:pt x="512" y="88"/>
                  <a:pt x="656" y="144"/>
                  <a:pt x="736" y="200"/>
                </a:cubicBezTo>
                <a:cubicBezTo>
                  <a:pt x="816" y="256"/>
                  <a:pt x="832" y="312"/>
                  <a:pt x="880" y="392"/>
                </a:cubicBezTo>
                <a:cubicBezTo>
                  <a:pt x="928" y="472"/>
                  <a:pt x="992" y="552"/>
                  <a:pt x="1024" y="680"/>
                </a:cubicBezTo>
                <a:cubicBezTo>
                  <a:pt x="1056" y="808"/>
                  <a:pt x="1064" y="1080"/>
                  <a:pt x="1072" y="11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5257800" y="6292850"/>
            <a:ext cx="343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(indirectly affects dynamical processes)</a:t>
            </a:r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7010400" y="594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5029200" y="4495800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6096000" y="3429000"/>
            <a:ext cx="14478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7315200" y="2286000"/>
            <a:ext cx="13716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239000" y="4495800"/>
            <a:ext cx="16002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5029200" y="5638800"/>
            <a:ext cx="3886200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Activity- code word- </a:t>
            </a:r>
            <a:r>
              <a:rPr lang="en-US" altLang="en-US" sz="2400">
                <a:solidFill>
                  <a:schemeClr val="accent2"/>
                </a:solidFill>
              </a:rPr>
              <a:t>Happenstance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To reproduce the interaction of the grid and subgrid-scale processes, the subgrid-scale phenomena are “parameterized”</a:t>
            </a:r>
          </a:p>
          <a:p>
            <a:pPr lvl="1"/>
            <a:r>
              <a:rPr lang="en-US" altLang="en-US" sz="2400"/>
              <a:t>their effect is formulated in terms of the resolved fields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2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What do subgrid-scale processes look like*?</a:t>
            </a:r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22225" y="3206750"/>
          <a:ext cx="91011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8" name="Equation" r:id="rId3" imgW="4457520" imgH="444240" progId="Equation.3">
                  <p:embed/>
                </p:oleObj>
              </mc:Choice>
              <mc:Fallback>
                <p:oleObj name="Equation" r:id="rId3" imgW="44575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3206750"/>
                        <a:ext cx="91011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14800" y="3200400"/>
            <a:ext cx="4953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562600" y="4784725"/>
            <a:ext cx="257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subgrid-scale processes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V="1">
            <a:off x="6858000" y="4038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>
            <a:off x="1066800" y="4038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14400" y="4784725"/>
            <a:ext cx="332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grid-scale (resolved) advection</a:t>
            </a:r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V="1">
            <a:off x="2590800" y="4038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724400" y="2514600"/>
            <a:ext cx="246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turbulent moisture transport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7608888" y="2514600"/>
            <a:ext cx="1458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molecular scale</a:t>
            </a:r>
          </a:p>
        </p:txBody>
      </p:sp>
      <p:sp>
        <p:nvSpPr>
          <p:cNvPr id="131086" name="AutoShape 14"/>
          <p:cNvSpPr>
            <a:spLocks/>
          </p:cNvSpPr>
          <p:nvPr/>
        </p:nvSpPr>
        <p:spPr bwMode="auto">
          <a:xfrm rot="5400000">
            <a:off x="5867400" y="1447800"/>
            <a:ext cx="228600" cy="3124200"/>
          </a:xfrm>
          <a:prstGeom prst="leftBrace">
            <a:avLst>
              <a:gd name="adj1" fmla="val 1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AutoShape 15"/>
          <p:cNvSpPr>
            <a:spLocks/>
          </p:cNvSpPr>
          <p:nvPr/>
        </p:nvSpPr>
        <p:spPr bwMode="auto">
          <a:xfrm rot="5400000">
            <a:off x="8343900" y="24765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5018881" y="6172200"/>
            <a:ext cx="3657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*after Reynolds </a:t>
            </a:r>
            <a:r>
              <a:rPr lang="en-US" altLang="en-US" sz="2000" dirty="0" smtClean="0"/>
              <a:t>averaging [10.2]</a:t>
            </a:r>
            <a:endParaRPr lang="en-US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994596" y="5255135"/>
            <a:ext cx="163378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Equation (13.7)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What do subgrid-scale processes look like*?</a:t>
            </a:r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38163"/>
              </p:ext>
            </p:extLst>
          </p:nvPr>
        </p:nvGraphicFramePr>
        <p:xfrm>
          <a:off x="22225" y="3206750"/>
          <a:ext cx="91011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Equation" r:id="rId3" imgW="4457520" imgH="444240" progId="Equation.3">
                  <p:embed/>
                </p:oleObj>
              </mc:Choice>
              <mc:Fallback>
                <p:oleObj name="Equation" r:id="rId3" imgW="4457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3206750"/>
                        <a:ext cx="91011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14800" y="3200400"/>
            <a:ext cx="4953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562600" y="4784725"/>
            <a:ext cx="257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subgrid-scale processes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V="1">
            <a:off x="6858000" y="4038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>
            <a:off x="1066800" y="4038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V="1">
            <a:off x="2590800" y="4038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724400" y="2514600"/>
            <a:ext cx="246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turbulent moisture transport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7608888" y="2514600"/>
            <a:ext cx="1458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molecular scale</a:t>
            </a:r>
          </a:p>
        </p:txBody>
      </p:sp>
      <p:sp>
        <p:nvSpPr>
          <p:cNvPr id="131086" name="AutoShape 14"/>
          <p:cNvSpPr>
            <a:spLocks/>
          </p:cNvSpPr>
          <p:nvPr/>
        </p:nvSpPr>
        <p:spPr bwMode="auto">
          <a:xfrm rot="5400000">
            <a:off x="5867400" y="1447800"/>
            <a:ext cx="228600" cy="3124200"/>
          </a:xfrm>
          <a:prstGeom prst="leftBrace">
            <a:avLst>
              <a:gd name="adj1" fmla="val 1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AutoShape 15"/>
          <p:cNvSpPr>
            <a:spLocks/>
          </p:cNvSpPr>
          <p:nvPr/>
        </p:nvSpPr>
        <p:spPr bwMode="auto">
          <a:xfrm rot="5400000">
            <a:off x="8343900" y="24765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5018881" y="6172200"/>
            <a:ext cx="3657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*after Reynolds </a:t>
            </a:r>
            <a:r>
              <a:rPr lang="en-US" altLang="en-US" sz="2000" dirty="0" smtClean="0"/>
              <a:t>averaging [10.2]</a:t>
            </a:r>
            <a:endParaRPr lang="en-US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4114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08888" y="2438400"/>
            <a:ext cx="1514475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124199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Turbulent fluxes might be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isotropic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anisotropic</a:t>
            </a:r>
          </a:p>
          <a:p>
            <a:endParaRPr lang="en-US" sz="2000" dirty="0" smtClean="0"/>
          </a:p>
          <a:p>
            <a:r>
              <a:rPr lang="en-US" sz="2000" dirty="0" smtClean="0"/>
              <a:t>=&gt; Typical for vertical turbulent fluxes to be much greater in the vertical than in the horizontal (anisotropic)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What do </a:t>
            </a:r>
            <a:r>
              <a:rPr lang="en-US" altLang="en-US" sz="2800" dirty="0" err="1"/>
              <a:t>subgrid</a:t>
            </a:r>
            <a:r>
              <a:rPr lang="en-US" altLang="en-US" sz="2800" dirty="0"/>
              <a:t>-scale processes look </a:t>
            </a:r>
            <a:r>
              <a:rPr lang="en-US" altLang="en-US" sz="2800" dirty="0" smtClean="0"/>
              <a:t>like?</a:t>
            </a:r>
            <a:endParaRPr lang="en-US" altLang="en-US" sz="2800" dirty="0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38163"/>
              </p:ext>
            </p:extLst>
          </p:nvPr>
        </p:nvGraphicFramePr>
        <p:xfrm>
          <a:off x="22225" y="3206750"/>
          <a:ext cx="91011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Equation" r:id="rId3" imgW="4457520" imgH="444240" progId="Equation.3">
                  <p:embed/>
                </p:oleObj>
              </mc:Choice>
              <mc:Fallback>
                <p:oleObj name="Equation" r:id="rId3" imgW="4457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3206750"/>
                        <a:ext cx="91011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14800" y="3200400"/>
            <a:ext cx="4953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562600" y="4784725"/>
            <a:ext cx="257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subgrid-scale processes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V="1">
            <a:off x="6858000" y="4038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>
            <a:off x="1066800" y="4038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V="1">
            <a:off x="2590800" y="4038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724400" y="2514600"/>
            <a:ext cx="246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turbulent moisture transport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7608888" y="2514600"/>
            <a:ext cx="1458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molecular scale</a:t>
            </a:r>
          </a:p>
        </p:txBody>
      </p:sp>
      <p:sp>
        <p:nvSpPr>
          <p:cNvPr id="131086" name="AutoShape 14"/>
          <p:cNvSpPr>
            <a:spLocks/>
          </p:cNvSpPr>
          <p:nvPr/>
        </p:nvSpPr>
        <p:spPr bwMode="auto">
          <a:xfrm rot="5400000">
            <a:off x="5867400" y="1447800"/>
            <a:ext cx="228600" cy="3124200"/>
          </a:xfrm>
          <a:prstGeom prst="leftBrace">
            <a:avLst>
              <a:gd name="adj1" fmla="val 1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AutoShape 15"/>
          <p:cNvSpPr>
            <a:spLocks/>
          </p:cNvSpPr>
          <p:nvPr/>
        </p:nvSpPr>
        <p:spPr bwMode="auto">
          <a:xfrm rot="5400000">
            <a:off x="8343900" y="24765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4114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08888" y="2438400"/>
            <a:ext cx="1514475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037" y="2895600"/>
            <a:ext cx="3789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Closure [10.2.3]</a:t>
            </a:r>
          </a:p>
          <a:p>
            <a:r>
              <a:rPr lang="en-US" sz="2000" dirty="0" smtClean="0"/>
              <a:t>	turbulent flux terms add new unknowns…need additional equations to form a closed system…new equations must relate grid (time averaged) variables to the turbulent flux (perturbation) terms…EXAMPLE…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212" y="5438134"/>
            <a:ext cx="4874588" cy="1267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7837" y="5769114"/>
            <a:ext cx="378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local closure scheme =&gt;</a:t>
            </a:r>
          </a:p>
          <a:p>
            <a:r>
              <a:rPr lang="en-US" sz="2000" dirty="0" smtClean="0"/>
              <a:t>first-order closure scheme =&gt;</a:t>
            </a:r>
          </a:p>
        </p:txBody>
      </p:sp>
      <p:sp>
        <p:nvSpPr>
          <p:cNvPr id="6" name="Left Brace 5"/>
          <p:cNvSpPr/>
          <p:nvPr/>
        </p:nvSpPr>
        <p:spPr>
          <a:xfrm>
            <a:off x="3566631" y="5334000"/>
            <a:ext cx="319569" cy="141154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Computer weather model “guts”</a:t>
            </a:r>
          </a:p>
          <a:p>
            <a:pPr lvl="1"/>
            <a:r>
              <a:rPr lang="en-US" altLang="en-US" sz="2400"/>
              <a:t>Resolved processes (dynamics of the model)</a:t>
            </a:r>
          </a:p>
          <a:p>
            <a:pPr lvl="1"/>
            <a:r>
              <a:rPr lang="en-US" altLang="en-US" sz="2400"/>
              <a:t>Parameterized processes (model physics)</a:t>
            </a: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4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boundary layer processes</a:t>
            </a:r>
          </a:p>
          <a:p>
            <a:pPr lvl="1"/>
            <a:r>
              <a:rPr lang="en-US" altLang="en-US" sz="2400"/>
              <a:t>How is momentum, heat, and moisture transported between the surface and the free atmosphere?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953000" y="57753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71625"/>
            <a:ext cx="44577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Boundary layer processes; turbulent transport and the vertical turbulence flux term…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Neglect (zeroth order closure)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Parameterize in terms of grid-scale variables (first order closure)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Add prognostic equations for the turbulent fluxes (second order closure)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953000" y="57753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71625"/>
            <a:ext cx="44577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965200" y="5943600"/>
          <a:ext cx="1244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Equation" r:id="rId4" imgW="609480" imgH="419040" progId="Equation.3">
                  <p:embed/>
                </p:oleObj>
              </mc:Choice>
              <mc:Fallback>
                <p:oleObj name="Equation" r:id="rId4" imgW="6094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943600"/>
                        <a:ext cx="1244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52400" y="6096000"/>
            <a:ext cx="235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[e.g.                   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5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Boundary layer processes; turbulent transport and the vertical turbulence flux term is partly a function of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BL stability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Clear/cloudy sky conditions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BL height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029200" y="4495800"/>
            <a:ext cx="13716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ocean and land processes</a:t>
            </a:r>
            <a:endParaRPr lang="en-US" altLang="en-US" sz="2800" i="1"/>
          </a:p>
          <a:p>
            <a:pPr lvl="1"/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953000" y="63087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733675"/>
            <a:ext cx="45434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60" y="3492807"/>
            <a:ext cx="3840698" cy="3262199"/>
          </a:xfrm>
          <a:prstGeom prst="rect">
            <a:avLst/>
          </a:prstGeom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7200" cy="2133600"/>
          </a:xfrm>
        </p:spPr>
        <p:txBody>
          <a:bodyPr/>
          <a:lstStyle/>
          <a:p>
            <a:r>
              <a:rPr lang="en-US" altLang="en-US" sz="2800" u="sng"/>
              <a:t>Governing Equations</a:t>
            </a:r>
          </a:p>
          <a:p>
            <a:pPr lvl="1"/>
            <a:r>
              <a:rPr lang="en-US" altLang="en-US" sz="2400"/>
              <a:t>Note how the forecast (prognostic) variables (</a:t>
            </a:r>
            <a:r>
              <a:rPr lang="en-US" altLang="en-US" sz="2400" i="1"/>
              <a:t>u, v, w, T, p, </a:t>
            </a:r>
            <a:r>
              <a:rPr lang="en-US" altLang="en-US" sz="2400" i="1">
                <a:latin typeface="Symbol" panose="05050102010706020507" pitchFamily="18" charset="2"/>
              </a:rPr>
              <a:t>r</a:t>
            </a:r>
            <a:r>
              <a:rPr lang="en-US" altLang="en-US" sz="2400" i="1"/>
              <a:t>, </a:t>
            </a:r>
            <a:r>
              <a:rPr lang="en-US" altLang="en-US" sz="2400"/>
              <a:t>and</a:t>
            </a:r>
            <a:r>
              <a:rPr lang="en-US" altLang="en-US" sz="2400" i="1"/>
              <a:t> q</a:t>
            </a:r>
            <a:r>
              <a:rPr lang="en-US" altLang="en-US" sz="2400"/>
              <a:t>) are interrelated in the governing equations. For now, let us focus a discussion on the First Law of Thermodynamics…</a:t>
            </a:r>
            <a:endParaRPr lang="en-US" altLang="en-US" sz="2400" i="1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93725" y="1641475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REVIEW…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572000" y="5359707"/>
            <a:ext cx="1676400" cy="533400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44" name="Group 48"/>
          <p:cNvGraphicFramePr>
            <a:graphicFrameLocks noGrp="1"/>
          </p:cNvGraphicFramePr>
          <p:nvPr/>
        </p:nvGraphicFramePr>
        <p:xfrm>
          <a:off x="2819400" y="2667000"/>
          <a:ext cx="6096000" cy="403860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sfc param.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land sfc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water sfc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roughness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moisture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albedo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comparison/contrast- </a:t>
            </a:r>
            <a:r>
              <a:rPr lang="en-US" altLang="en-US" sz="2800">
                <a:solidFill>
                  <a:srgbClr val="FF0000"/>
                </a:solidFill>
              </a:rPr>
              <a:t>clear</a:t>
            </a:r>
            <a:r>
              <a:rPr lang="en-US" altLang="en-US" sz="2800"/>
              <a:t> sky</a:t>
            </a:r>
          </a:p>
          <a:p>
            <a:pPr lvl="1"/>
            <a:endParaRPr lang="en-US" altLang="en-US" sz="240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76200" y="5562600"/>
            <a:ext cx="147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http://www.amazon.com/</a:t>
            </a:r>
          </a:p>
        </p:txBody>
      </p:sp>
      <p:pic>
        <p:nvPicPr>
          <p:cNvPr id="132138" name="Picture 42" descr="630b4310fca05cd074d04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200400"/>
            <a:ext cx="14541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4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5775"/>
            <a:ext cx="2743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1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0318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comparison/contrast- </a:t>
            </a:r>
            <a:r>
              <a:rPr lang="en-US" altLang="en-US" sz="2800">
                <a:solidFill>
                  <a:srgbClr val="FF0000"/>
                </a:solidFill>
              </a:rPr>
              <a:t>clear</a:t>
            </a:r>
            <a:r>
              <a:rPr lang="en-US" altLang="en-US" sz="2800"/>
              <a:t> sky</a:t>
            </a:r>
          </a:p>
          <a:p>
            <a:pPr lvl="1"/>
            <a:endParaRPr lang="en-US" altLang="en-US" sz="2400"/>
          </a:p>
        </p:txBody>
      </p:sp>
      <p:pic>
        <p:nvPicPr>
          <p:cNvPr id="14032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5775"/>
            <a:ext cx="2743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22" name="Picture 34" descr="pbl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99085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23" name="Text Box 35"/>
          <p:cNvSpPr txBox="1">
            <a:spLocks noChangeArrowheads="1"/>
          </p:cNvSpPr>
          <p:nvPr/>
        </p:nvSpPr>
        <p:spPr bwMode="auto">
          <a:xfrm>
            <a:off x="3473450" y="6461125"/>
            <a:ext cx="300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http://www.meted.ucar.edu/nwp/pcu1/ic4/frameset.htm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Group 2"/>
          <p:cNvGraphicFramePr>
            <a:graphicFrameLocks noGrp="1"/>
          </p:cNvGraphicFramePr>
          <p:nvPr/>
        </p:nvGraphicFramePr>
        <p:xfrm>
          <a:off x="2819400" y="2667000"/>
          <a:ext cx="6096000" cy="403860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sfc param.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land sfc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water sfc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roughness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moisture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albedo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4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3151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comparison/contrast- </a:t>
            </a:r>
            <a:r>
              <a:rPr lang="en-US" altLang="en-US" sz="2800">
                <a:solidFill>
                  <a:srgbClr val="FF0000"/>
                </a:solidFill>
              </a:rPr>
              <a:t>cloudy</a:t>
            </a:r>
            <a:r>
              <a:rPr lang="en-US" altLang="en-US" sz="2800"/>
              <a:t> sky</a:t>
            </a:r>
          </a:p>
          <a:p>
            <a:pPr lvl="1"/>
            <a:endParaRPr lang="en-US" altLang="en-US" sz="2400"/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76200" y="5562600"/>
            <a:ext cx="147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http://www.amazon.com/</a:t>
            </a:r>
          </a:p>
        </p:txBody>
      </p:sp>
      <p:pic>
        <p:nvPicPr>
          <p:cNvPr id="133152" name="Picture 32" descr="630b4310fca05cd074d04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200400"/>
            <a:ext cx="14541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5775"/>
            <a:ext cx="2743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pic>
        <p:nvPicPr>
          <p:cNvPr id="136195" name="Picture 3" descr="wh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447800"/>
            <a:ext cx="4137025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203325" y="1828800"/>
            <a:ext cx="25257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VIS satellite image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88925" y="2514600"/>
            <a:ext cx="44354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What does this picture say about the surface fluxes and the planetary boundary layer?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Would our computer weather forecast model be able to predict this event accurately?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842000" y="6445250"/>
            <a:ext cx="177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Wallace and Hobbs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Ocean and land processes; surface fluxes a function of</a:t>
            </a:r>
          </a:p>
          <a:p>
            <a:pPr lvl="1"/>
            <a:r>
              <a:rPr lang="en-US" altLang="en-US" sz="2400"/>
              <a:t>Air-surface temperature contrast</a:t>
            </a:r>
          </a:p>
          <a:p>
            <a:pPr lvl="1"/>
            <a:r>
              <a:rPr lang="en-US" altLang="en-US" sz="2400"/>
              <a:t>Near surface wind speed</a:t>
            </a:r>
          </a:p>
          <a:p>
            <a:pPr lvl="1"/>
            <a:r>
              <a:rPr lang="en-US" altLang="en-US" sz="2400"/>
              <a:t>Air-surface moisture contrast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029200" y="5638800"/>
            <a:ext cx="3886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(and chemical) processes</a:t>
            </a:r>
          </a:p>
          <a:p>
            <a:pPr lvl="1"/>
            <a:r>
              <a:rPr lang="en-US" altLang="en-US" sz="2400"/>
              <a:t>Uneven heating of the earth’s surface “drives” our weather</a:t>
            </a:r>
          </a:p>
          <a:p>
            <a:pPr lvl="1"/>
            <a:r>
              <a:rPr lang="en-US" altLang="en-US" sz="2400"/>
              <a:t>Important to calculate radiative transfer in the atmosphere accurately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953000" y="63087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162175"/>
            <a:ext cx="43624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</a:t>
            </a:r>
          </a:p>
          <a:p>
            <a:pPr lvl="1"/>
            <a:r>
              <a:rPr lang="en-US" altLang="en-US" sz="2400"/>
              <a:t>One could spend all the computer resources and simulation time on radiation processes alone!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262563" y="4876800"/>
            <a:ext cx="3195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http://espn.go.com/page2/s/list/readers/greedy/owners.html</a:t>
            </a:r>
          </a:p>
        </p:txBody>
      </p:sp>
      <p:pic>
        <p:nvPicPr>
          <p:cNvPr id="157705" name="Picture 9" descr="George Steinbre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181225"/>
            <a:ext cx="18573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solar radiation (due to the temperature of the sun) is concentrated in the visible and near-IR parts of the spectrum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planetary radiation and that of their atmospheres is largely confined to the IR</a:t>
            </a:r>
            <a:endParaRPr lang="en-US" altLang="en-US" sz="2400"/>
          </a:p>
        </p:txBody>
      </p:sp>
      <p:pic>
        <p:nvPicPr>
          <p:cNvPr id="155654" name="Picture 6" descr="whf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676400"/>
            <a:ext cx="4548187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800600" y="4343400"/>
            <a:ext cx="413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that allows scientists to deal separately with the radiative transfer problems of the earth and of the sun</a:t>
            </a:r>
          </a:p>
        </p:txBody>
      </p:sp>
      <p:sp>
        <p:nvSpPr>
          <p:cNvPr id="155658" name="AutoShape 10"/>
          <p:cNvSpPr>
            <a:spLocks/>
          </p:cNvSpPr>
          <p:nvPr/>
        </p:nvSpPr>
        <p:spPr bwMode="auto">
          <a:xfrm>
            <a:off x="3886200" y="3352800"/>
            <a:ext cx="762000" cy="2590800"/>
          </a:xfrm>
          <a:prstGeom prst="rightBrace">
            <a:avLst>
              <a:gd name="adj1" fmla="val 2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6985000" y="3962400"/>
            <a:ext cx="177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Wallace and Hobbs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processes- </a:t>
            </a:r>
            <a:r>
              <a:rPr lang="en-US" altLang="en-US" sz="2800" i="1"/>
              <a:t>longwave radiation</a:t>
            </a:r>
            <a:r>
              <a:rPr lang="en-US" altLang="en-US" sz="2800"/>
              <a:t>, common assumptions…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[Krish. &amp; Boun., p. 195]</a:t>
            </a:r>
          </a:p>
        </p:txBody>
      </p:sp>
      <p:pic>
        <p:nvPicPr>
          <p:cNvPr id="139270" name="Picture 6" descr="sfc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52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4997450" y="4708525"/>
            <a:ext cx="300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http://www.meted.ucar.edu/nwp/pcu1/ic4/frameset.htm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55588" y="4965700"/>
            <a:ext cx="82788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800"/>
              <a:t>Clouds are considered as an infinite isothermal atmosphere which radiates as a black body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/>
              <a:t>The earth’s surface is considered as a blackbody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/>
              <a:t>The atmosphere is considered as a stratification of horizontally homogeneous plane-parallel layers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800"/>
              <a:t>Scattering by air molecules is neglected and atmosphere is isotropic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processes- </a:t>
            </a:r>
            <a:r>
              <a:rPr lang="en-US" altLang="en-US" sz="2800" i="1"/>
              <a:t>longwave radiation</a:t>
            </a:r>
            <a:r>
              <a:rPr lang="en-US" altLang="en-US" sz="2800"/>
              <a:t> (cont.)</a:t>
            </a:r>
          </a:p>
          <a:p>
            <a:pPr lvl="1"/>
            <a:r>
              <a:rPr lang="en-US" altLang="en-US" sz="2400"/>
              <a:t>Absorption and emission by air molecules (CO</a:t>
            </a:r>
            <a:r>
              <a:rPr lang="en-US" altLang="en-US" sz="2400" baseline="-25000"/>
              <a:t>2</a:t>
            </a:r>
            <a:r>
              <a:rPr lang="en-US" altLang="en-US" sz="2400"/>
              <a:t>, H</a:t>
            </a:r>
            <a:r>
              <a:rPr lang="en-US" altLang="en-US" sz="2400" baseline="-25000"/>
              <a:t>2</a:t>
            </a:r>
            <a:r>
              <a:rPr lang="en-US" altLang="en-US" sz="2400"/>
              <a:t>0, and O</a:t>
            </a:r>
            <a:r>
              <a:rPr lang="en-US" altLang="en-US" sz="2400" baseline="-25000"/>
              <a:t>3</a:t>
            </a:r>
            <a:r>
              <a:rPr lang="en-US" altLang="en-US" sz="2400"/>
              <a:t>) and </a:t>
            </a:r>
            <a:r>
              <a:rPr lang="en-US" altLang="en-US" sz="2400">
                <a:solidFill>
                  <a:srgbClr val="FF0000"/>
                </a:solidFill>
              </a:rPr>
              <a:t>clouds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5916613" y="5165725"/>
            <a:ext cx="1474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http://www.bestbuy.com/</a:t>
            </a:r>
          </a:p>
        </p:txBody>
      </p:sp>
      <p:pic>
        <p:nvPicPr>
          <p:cNvPr id="158728" name="Picture 8" descr="6935463 Larger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38338"/>
            <a:ext cx="47625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15" y="2739569"/>
            <a:ext cx="5103413" cy="746621"/>
          </a:xfrm>
          <a:prstGeom prst="rect">
            <a:avLst/>
          </a:prstGeom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7200" cy="2133600"/>
          </a:xfrm>
        </p:spPr>
        <p:txBody>
          <a:bodyPr/>
          <a:lstStyle/>
          <a:p>
            <a:r>
              <a:rPr lang="en-US" altLang="en-US" sz="2800" u="sng"/>
              <a:t>First Law of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20" name="Text Box 8"/>
              <p:cNvSpPr txBox="1">
                <a:spLocks noChangeArrowheads="1"/>
              </p:cNvSpPr>
              <p:nvPr/>
            </p:nvSpPr>
            <p:spPr bwMode="auto">
              <a:xfrm>
                <a:off x="1203325" y="3581400"/>
                <a:ext cx="7145995" cy="719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/>
                  <a:t>where “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en-US" sz="2000" dirty="0" smtClean="0"/>
                  <a:t>” </a:t>
                </a:r>
                <a:r>
                  <a:rPr lang="en-US" altLang="en-US" sz="2000" dirty="0"/>
                  <a:t>represents heating or cooling, list as many heat sources</a:t>
                </a:r>
              </a:p>
              <a:p>
                <a:r>
                  <a:rPr lang="en-US" altLang="en-US" sz="2000" dirty="0"/>
                  <a:t>and heat sinks that impact the earth’s atmosphere…</a:t>
                </a:r>
              </a:p>
            </p:txBody>
          </p:sp>
        </mc:Choice>
        <mc:Fallback xmlns="">
          <p:sp>
            <p:nvSpPr>
              <p:cNvPr id="11572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325" y="3581400"/>
                <a:ext cx="7145995" cy="719621"/>
              </a:xfrm>
              <a:prstGeom prst="rect">
                <a:avLst/>
              </a:prstGeom>
              <a:blipFill rotWithShape="0">
                <a:blip r:embed="rId3"/>
                <a:stretch>
                  <a:fillRect l="-853" t="-3390" b="-13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processes- </a:t>
            </a:r>
            <a:r>
              <a:rPr lang="en-US" altLang="en-US" sz="2800" i="1"/>
              <a:t>shortwave radiation</a:t>
            </a:r>
          </a:p>
          <a:p>
            <a:pPr lvl="1"/>
            <a:r>
              <a:rPr lang="en-US" altLang="en-US" sz="2400"/>
              <a:t>Absorption by air molecules (O</a:t>
            </a:r>
            <a:r>
              <a:rPr lang="en-US" altLang="en-US" sz="2400" baseline="-25000"/>
              <a:t>3</a:t>
            </a:r>
            <a:r>
              <a:rPr lang="en-US" altLang="en-US" sz="2400"/>
              <a:t> and H</a:t>
            </a:r>
            <a:r>
              <a:rPr lang="en-US" altLang="en-US" sz="2400" baseline="-25000"/>
              <a:t>2</a:t>
            </a:r>
            <a:r>
              <a:rPr lang="en-US" altLang="en-US" sz="2400"/>
              <a:t>0) and scattering by </a:t>
            </a:r>
            <a:r>
              <a:rPr lang="en-US" altLang="en-US" sz="2400">
                <a:solidFill>
                  <a:srgbClr val="FF0000"/>
                </a:solidFill>
              </a:rPr>
              <a:t>clouds</a:t>
            </a:r>
            <a:endParaRPr lang="en-US" altLang="en-US" sz="2400" i="1">
              <a:solidFill>
                <a:srgbClr val="FF0000"/>
              </a:solidFill>
            </a:endParaRPr>
          </a:p>
          <a:p>
            <a:pPr lvl="1"/>
            <a:endParaRPr lang="en-US" altLang="en-US" sz="2400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876800" y="4800600"/>
            <a:ext cx="300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http://www.meted.ucar.edu/nwp/pcu1/ic4/frameset.htm</a:t>
            </a:r>
          </a:p>
        </p:txBody>
      </p:sp>
      <p:pic>
        <p:nvPicPr>
          <p:cNvPr id="156678" name="Picture 6" descr="sfc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52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0" name="Picture 8" descr="s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5167313"/>
            <a:ext cx="2728912" cy="11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4800600" y="6461125"/>
            <a:ext cx="3127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http://www.onlinereadingglasses.co.uk/uvsunglasses.html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processes- </a:t>
            </a:r>
            <a:r>
              <a:rPr lang="en-US" altLang="en-US" sz="2800">
                <a:solidFill>
                  <a:srgbClr val="FF0000"/>
                </a:solidFill>
              </a:rPr>
              <a:t>clouds</a:t>
            </a:r>
            <a:r>
              <a:rPr lang="en-US" altLang="en-US" sz="2800"/>
              <a:t> are important for both LW and SW radiation</a:t>
            </a:r>
            <a:endParaRPr lang="en-US" altLang="en-US" sz="2800" i="1">
              <a:solidFill>
                <a:srgbClr val="FF0000"/>
              </a:solidFill>
            </a:endParaRPr>
          </a:p>
          <a:p>
            <a:pPr lvl="1"/>
            <a:endParaRPr lang="en-US" altLang="en-US" sz="240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495800" y="5029200"/>
            <a:ext cx="3803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http://ww2010.atmos.uiuc.edu/(Gh)/guides/mtr/cld/cldtyp/hgh/crs.rxml</a:t>
            </a:r>
          </a:p>
        </p:txBody>
      </p:sp>
      <p:sp>
        <p:nvSpPr>
          <p:cNvPr id="159753" name="AutoShape 9" descr="%20%20%20%20%20%20%20%20%20%20%20%20%20%20%20%20%20%20%20%20%20%20%20%20nmm5_cloud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5" name="AutoShape 11" descr="%20%20%20%20%20%20%20%20%20%20%20%20%20%20%20%20%20%20%20%20%20%20%20%20nmm5_cloud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9758" name="Picture 14" descr="cr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52675"/>
            <a:ext cx="3390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processes- </a:t>
            </a:r>
            <a:r>
              <a:rPr lang="en-US" altLang="en-US" sz="2800">
                <a:solidFill>
                  <a:srgbClr val="FF0000"/>
                </a:solidFill>
              </a:rPr>
              <a:t>clouds</a:t>
            </a:r>
          </a:p>
          <a:p>
            <a:pPr lvl="1"/>
            <a:r>
              <a:rPr lang="en-US" altLang="en-US" sz="2400"/>
              <a:t>Information used by radiation schemes to characterize clouds is based on mean relative humidity within a low, middle, and high layer of the model atmosphere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699125" y="6232525"/>
            <a:ext cx="2225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http://wx.met.nps.navy.mil/~hale/MM5/</a:t>
            </a:r>
          </a:p>
        </p:txBody>
      </p:sp>
      <p:sp>
        <p:nvSpPr>
          <p:cNvPr id="160773" name="AutoShape 5" descr="%20%20%20%20%20%20%20%20%20%20%20%20%20%20%20%20%20%20%20%20%20%20%20%20nmm5_cloud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4" name="AutoShape 6" descr="%20%20%20%20%20%20%20%20%20%20%20%20%20%20%20%20%20%20%20%20%20%20%20%20nmm5_cloud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775" name="Picture 7" descr="nmm5_clou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752600"/>
            <a:ext cx="38782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radiation processes</a:t>
            </a:r>
            <a:endParaRPr lang="en-US" altLang="en-US" sz="2800">
              <a:solidFill>
                <a:srgbClr val="FF0000"/>
              </a:solidFill>
            </a:endParaRPr>
          </a:p>
          <a:p>
            <a:pPr lvl="1"/>
            <a:endParaRPr lang="en-US" altLang="en-US" sz="2400"/>
          </a:p>
        </p:txBody>
      </p:sp>
      <p:sp>
        <p:nvSpPr>
          <p:cNvPr id="161797" name="AutoShape 5" descr="%20%20%20%20%20%20%20%20%20%20%20%20%20%20%20%20%20%20%20%20%20%20%20%20nmm5_cloud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8" name="AutoShape 6" descr="%20%20%20%20%20%20%20%20%20%20%20%20%20%20%20%20%20%20%20%20%20%20%20%20nmm5_cloud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1800" name="Object 8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2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7239000" y="4495800"/>
            <a:ext cx="16002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1803" name="Object 11"/>
          <p:cNvGraphicFramePr>
            <a:graphicFrameLocks noChangeAspect="1"/>
          </p:cNvGraphicFramePr>
          <p:nvPr/>
        </p:nvGraphicFramePr>
        <p:xfrm>
          <a:off x="1219200" y="3449638"/>
          <a:ext cx="3657600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63" name="Photo Editor Photo" r:id="rId5" imgW="5125165" imgH="4667902" progId="MSPhotoEd.3">
                  <p:embed/>
                </p:oleObj>
              </mc:Choice>
              <mc:Fallback>
                <p:oleObj name="Photo Editor Photo" r:id="rId5" imgW="5125165" imgH="4667902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49638"/>
                        <a:ext cx="3657600" cy="333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Without subgrid-scale parameterization schemes, model forecasts of…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Large-scale flow becomes unrealistic in one to two days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Storm-scale development becomes unrealistic in less than an hour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4953000" y="2286000"/>
            <a:ext cx="36576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4696" name="Freeform 8"/>
          <p:cNvSpPr>
            <a:spLocks/>
          </p:cNvSpPr>
          <p:nvPr/>
        </p:nvSpPr>
        <p:spPr bwMode="auto">
          <a:xfrm>
            <a:off x="5054600" y="2392363"/>
            <a:ext cx="3370263" cy="3244850"/>
          </a:xfrm>
          <a:custGeom>
            <a:avLst/>
            <a:gdLst>
              <a:gd name="T0" fmla="*/ 618 w 2123"/>
              <a:gd name="T1" fmla="*/ 986 h 2044"/>
              <a:gd name="T2" fmla="*/ 1243 w 2123"/>
              <a:gd name="T3" fmla="*/ 698 h 2044"/>
              <a:gd name="T4" fmla="*/ 445 w 2123"/>
              <a:gd name="T5" fmla="*/ 657 h 2044"/>
              <a:gd name="T6" fmla="*/ 1103 w 2123"/>
              <a:gd name="T7" fmla="*/ 1315 h 2044"/>
              <a:gd name="T8" fmla="*/ 1539 w 2123"/>
              <a:gd name="T9" fmla="*/ 888 h 2044"/>
              <a:gd name="T10" fmla="*/ 708 w 2123"/>
              <a:gd name="T11" fmla="*/ 1241 h 2044"/>
              <a:gd name="T12" fmla="*/ 593 w 2123"/>
              <a:gd name="T13" fmla="*/ 789 h 2044"/>
              <a:gd name="T14" fmla="*/ 1037 w 2123"/>
              <a:gd name="T15" fmla="*/ 1447 h 2044"/>
              <a:gd name="T16" fmla="*/ 1547 w 2123"/>
              <a:gd name="T17" fmla="*/ 1101 h 2044"/>
              <a:gd name="T18" fmla="*/ 996 w 2123"/>
              <a:gd name="T19" fmla="*/ 303 h 2044"/>
              <a:gd name="T20" fmla="*/ 626 w 2123"/>
              <a:gd name="T21" fmla="*/ 1282 h 2044"/>
              <a:gd name="T22" fmla="*/ 1885 w 2123"/>
              <a:gd name="T23" fmla="*/ 1357 h 2044"/>
              <a:gd name="T24" fmla="*/ 1440 w 2123"/>
              <a:gd name="T25" fmla="*/ 846 h 2044"/>
              <a:gd name="T26" fmla="*/ 231 w 2123"/>
              <a:gd name="T27" fmla="*/ 501 h 2044"/>
              <a:gd name="T28" fmla="*/ 939 w 2123"/>
              <a:gd name="T29" fmla="*/ 1867 h 2044"/>
              <a:gd name="T30" fmla="*/ 1926 w 2123"/>
              <a:gd name="T31" fmla="*/ 1365 h 2044"/>
              <a:gd name="T32" fmla="*/ 1564 w 2123"/>
              <a:gd name="T33" fmla="*/ 270 h 2044"/>
              <a:gd name="T34" fmla="*/ 91 w 2123"/>
              <a:gd name="T35" fmla="*/ 270 h 2044"/>
              <a:gd name="T36" fmla="*/ 280 w 2123"/>
              <a:gd name="T37" fmla="*/ 1044 h 2044"/>
              <a:gd name="T38" fmla="*/ 544 w 2123"/>
              <a:gd name="T39" fmla="*/ 1982 h 2044"/>
              <a:gd name="T40" fmla="*/ 2091 w 2123"/>
              <a:gd name="T41" fmla="*/ 986 h 2044"/>
              <a:gd name="T42" fmla="*/ 1909 w 2123"/>
              <a:gd name="T43" fmla="*/ 484 h 2044"/>
              <a:gd name="T44" fmla="*/ 749 w 2123"/>
              <a:gd name="T45" fmla="*/ 237 h 2044"/>
              <a:gd name="T46" fmla="*/ 280 w 2123"/>
              <a:gd name="T47" fmla="*/ 558 h 2044"/>
              <a:gd name="T48" fmla="*/ 1646 w 2123"/>
              <a:gd name="T49" fmla="*/ 1587 h 2044"/>
              <a:gd name="T50" fmla="*/ 1835 w 2123"/>
              <a:gd name="T51" fmla="*/ 501 h 2044"/>
              <a:gd name="T52" fmla="*/ 1161 w 2123"/>
              <a:gd name="T53" fmla="*/ 567 h 2044"/>
              <a:gd name="T54" fmla="*/ 667 w 2123"/>
              <a:gd name="T55" fmla="*/ 1579 h 2044"/>
              <a:gd name="T56" fmla="*/ 1786 w 2123"/>
              <a:gd name="T57" fmla="*/ 813 h 2044"/>
              <a:gd name="T58" fmla="*/ 1152 w 2123"/>
              <a:gd name="T59" fmla="*/ 690 h 2044"/>
              <a:gd name="T60" fmla="*/ 511 w 2123"/>
              <a:gd name="T61" fmla="*/ 517 h 2044"/>
              <a:gd name="T62" fmla="*/ 387 w 2123"/>
              <a:gd name="T63" fmla="*/ 1702 h 2044"/>
              <a:gd name="T64" fmla="*/ 1424 w 2123"/>
              <a:gd name="T65" fmla="*/ 1455 h 2044"/>
              <a:gd name="T66" fmla="*/ 1202 w 2123"/>
              <a:gd name="T67" fmla="*/ 805 h 2044"/>
              <a:gd name="T68" fmla="*/ 338 w 2123"/>
              <a:gd name="T69" fmla="*/ 1554 h 2044"/>
              <a:gd name="T70" fmla="*/ 1103 w 2123"/>
              <a:gd name="T71" fmla="*/ 706 h 2044"/>
              <a:gd name="T72" fmla="*/ 1210 w 2123"/>
              <a:gd name="T73" fmla="*/ 188 h 2044"/>
              <a:gd name="T74" fmla="*/ 667 w 2123"/>
              <a:gd name="T75" fmla="*/ 509 h 2044"/>
              <a:gd name="T76" fmla="*/ 223 w 2123"/>
              <a:gd name="T77" fmla="*/ 1529 h 2044"/>
              <a:gd name="T78" fmla="*/ 1794 w 2123"/>
              <a:gd name="T79" fmla="*/ 1027 h 2044"/>
              <a:gd name="T80" fmla="*/ 1877 w 2123"/>
              <a:gd name="T81" fmla="*/ 320 h 2044"/>
              <a:gd name="T82" fmla="*/ 1276 w 2123"/>
              <a:gd name="T83" fmla="*/ 682 h 2044"/>
              <a:gd name="T84" fmla="*/ 1004 w 2123"/>
              <a:gd name="T85" fmla="*/ 1282 h 2044"/>
              <a:gd name="T86" fmla="*/ 1679 w 2123"/>
              <a:gd name="T87" fmla="*/ 1324 h 2044"/>
              <a:gd name="T88" fmla="*/ 700 w 2123"/>
              <a:gd name="T89" fmla="*/ 558 h 2044"/>
              <a:gd name="T90" fmla="*/ 469 w 2123"/>
              <a:gd name="T91" fmla="*/ 813 h 2044"/>
              <a:gd name="T92" fmla="*/ 395 w 2123"/>
              <a:gd name="T93" fmla="*/ 1628 h 2044"/>
              <a:gd name="T94" fmla="*/ 1819 w 2123"/>
              <a:gd name="T95" fmla="*/ 986 h 2044"/>
              <a:gd name="T96" fmla="*/ 774 w 2123"/>
              <a:gd name="T97" fmla="*/ 493 h 2044"/>
              <a:gd name="T98" fmla="*/ 1358 w 2123"/>
              <a:gd name="T99" fmla="*/ 1200 h 2044"/>
              <a:gd name="T100" fmla="*/ 848 w 2123"/>
              <a:gd name="T101" fmla="*/ 616 h 2044"/>
              <a:gd name="T102" fmla="*/ 1778 w 2123"/>
              <a:gd name="T103" fmla="*/ 1151 h 2044"/>
              <a:gd name="T104" fmla="*/ 675 w 2123"/>
              <a:gd name="T105" fmla="*/ 920 h 2044"/>
              <a:gd name="T106" fmla="*/ 823 w 2123"/>
              <a:gd name="T107" fmla="*/ 994 h 2044"/>
              <a:gd name="T108" fmla="*/ 881 w 2123"/>
              <a:gd name="T109" fmla="*/ 879 h 2044"/>
              <a:gd name="T110" fmla="*/ 1292 w 2123"/>
              <a:gd name="T111" fmla="*/ 1044 h 2044"/>
              <a:gd name="T112" fmla="*/ 1547 w 2123"/>
              <a:gd name="T113" fmla="*/ 1143 h 2044"/>
              <a:gd name="T114" fmla="*/ 1482 w 2123"/>
              <a:gd name="T115" fmla="*/ 1019 h 2044"/>
              <a:gd name="T116" fmla="*/ 1506 w 2123"/>
              <a:gd name="T117" fmla="*/ 912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23" h="2044">
                <a:moveTo>
                  <a:pt x="478" y="517"/>
                </a:moveTo>
                <a:cubicBezTo>
                  <a:pt x="497" y="523"/>
                  <a:pt x="516" y="529"/>
                  <a:pt x="535" y="534"/>
                </a:cubicBezTo>
                <a:cubicBezTo>
                  <a:pt x="551" y="538"/>
                  <a:pt x="569" y="537"/>
                  <a:pt x="585" y="542"/>
                </a:cubicBezTo>
                <a:cubicBezTo>
                  <a:pt x="616" y="551"/>
                  <a:pt x="637" y="573"/>
                  <a:pt x="667" y="583"/>
                </a:cubicBezTo>
                <a:cubicBezTo>
                  <a:pt x="696" y="613"/>
                  <a:pt x="724" y="630"/>
                  <a:pt x="749" y="665"/>
                </a:cubicBezTo>
                <a:cubicBezTo>
                  <a:pt x="752" y="673"/>
                  <a:pt x="752" y="683"/>
                  <a:pt x="757" y="690"/>
                </a:cubicBezTo>
                <a:cubicBezTo>
                  <a:pt x="761" y="697"/>
                  <a:pt x="771" y="699"/>
                  <a:pt x="774" y="706"/>
                </a:cubicBezTo>
                <a:cubicBezTo>
                  <a:pt x="785" y="729"/>
                  <a:pt x="793" y="771"/>
                  <a:pt x="799" y="797"/>
                </a:cubicBezTo>
                <a:cubicBezTo>
                  <a:pt x="792" y="891"/>
                  <a:pt x="802" y="943"/>
                  <a:pt x="725" y="994"/>
                </a:cubicBezTo>
                <a:cubicBezTo>
                  <a:pt x="689" y="991"/>
                  <a:pt x="652" y="997"/>
                  <a:pt x="618" y="986"/>
                </a:cubicBezTo>
                <a:cubicBezTo>
                  <a:pt x="606" y="982"/>
                  <a:pt x="606" y="965"/>
                  <a:pt x="601" y="953"/>
                </a:cubicBezTo>
                <a:cubicBezTo>
                  <a:pt x="591" y="929"/>
                  <a:pt x="576" y="879"/>
                  <a:pt x="576" y="879"/>
                </a:cubicBezTo>
                <a:cubicBezTo>
                  <a:pt x="584" y="817"/>
                  <a:pt x="575" y="795"/>
                  <a:pt x="634" y="781"/>
                </a:cubicBezTo>
                <a:cubicBezTo>
                  <a:pt x="823" y="794"/>
                  <a:pt x="695" y="781"/>
                  <a:pt x="790" y="813"/>
                </a:cubicBezTo>
                <a:cubicBezTo>
                  <a:pt x="815" y="838"/>
                  <a:pt x="820" y="859"/>
                  <a:pt x="840" y="888"/>
                </a:cubicBezTo>
                <a:cubicBezTo>
                  <a:pt x="863" y="956"/>
                  <a:pt x="919" y="1002"/>
                  <a:pt x="988" y="1019"/>
                </a:cubicBezTo>
                <a:cubicBezTo>
                  <a:pt x="1103" y="1012"/>
                  <a:pt x="1136" y="1022"/>
                  <a:pt x="1218" y="962"/>
                </a:cubicBezTo>
                <a:cubicBezTo>
                  <a:pt x="1263" y="898"/>
                  <a:pt x="1242" y="920"/>
                  <a:pt x="1276" y="888"/>
                </a:cubicBezTo>
                <a:cubicBezTo>
                  <a:pt x="1282" y="870"/>
                  <a:pt x="1299" y="857"/>
                  <a:pt x="1301" y="838"/>
                </a:cubicBezTo>
                <a:cubicBezTo>
                  <a:pt x="1306" y="779"/>
                  <a:pt x="1282" y="737"/>
                  <a:pt x="1243" y="698"/>
                </a:cubicBezTo>
                <a:cubicBezTo>
                  <a:pt x="1219" y="648"/>
                  <a:pt x="1181" y="618"/>
                  <a:pt x="1128" y="600"/>
                </a:cubicBezTo>
                <a:cubicBezTo>
                  <a:pt x="1122" y="594"/>
                  <a:pt x="1118" y="587"/>
                  <a:pt x="1111" y="583"/>
                </a:cubicBezTo>
                <a:cubicBezTo>
                  <a:pt x="1096" y="575"/>
                  <a:pt x="1062" y="567"/>
                  <a:pt x="1062" y="567"/>
                </a:cubicBezTo>
                <a:cubicBezTo>
                  <a:pt x="988" y="517"/>
                  <a:pt x="920" y="546"/>
                  <a:pt x="823" y="550"/>
                </a:cubicBezTo>
                <a:cubicBezTo>
                  <a:pt x="783" y="560"/>
                  <a:pt x="756" y="596"/>
                  <a:pt x="716" y="600"/>
                </a:cubicBezTo>
                <a:cubicBezTo>
                  <a:pt x="667" y="605"/>
                  <a:pt x="617" y="605"/>
                  <a:pt x="568" y="608"/>
                </a:cubicBezTo>
                <a:cubicBezTo>
                  <a:pt x="541" y="617"/>
                  <a:pt x="520" y="632"/>
                  <a:pt x="494" y="641"/>
                </a:cubicBezTo>
                <a:cubicBezTo>
                  <a:pt x="486" y="649"/>
                  <a:pt x="477" y="657"/>
                  <a:pt x="469" y="665"/>
                </a:cubicBezTo>
                <a:cubicBezTo>
                  <a:pt x="463" y="671"/>
                  <a:pt x="460" y="684"/>
                  <a:pt x="453" y="682"/>
                </a:cubicBezTo>
                <a:cubicBezTo>
                  <a:pt x="445" y="679"/>
                  <a:pt x="447" y="666"/>
                  <a:pt x="445" y="657"/>
                </a:cubicBezTo>
                <a:cubicBezTo>
                  <a:pt x="428" y="578"/>
                  <a:pt x="447" y="635"/>
                  <a:pt x="428" y="583"/>
                </a:cubicBezTo>
                <a:cubicBezTo>
                  <a:pt x="431" y="547"/>
                  <a:pt x="423" y="509"/>
                  <a:pt x="437" y="476"/>
                </a:cubicBezTo>
                <a:cubicBezTo>
                  <a:pt x="461" y="419"/>
                  <a:pt x="669" y="419"/>
                  <a:pt x="683" y="418"/>
                </a:cubicBezTo>
                <a:cubicBezTo>
                  <a:pt x="762" y="393"/>
                  <a:pt x="849" y="414"/>
                  <a:pt x="930" y="427"/>
                </a:cubicBezTo>
                <a:cubicBezTo>
                  <a:pt x="938" y="430"/>
                  <a:pt x="950" y="428"/>
                  <a:pt x="955" y="435"/>
                </a:cubicBezTo>
                <a:cubicBezTo>
                  <a:pt x="979" y="469"/>
                  <a:pt x="967" y="503"/>
                  <a:pt x="996" y="534"/>
                </a:cubicBezTo>
                <a:cubicBezTo>
                  <a:pt x="1011" y="643"/>
                  <a:pt x="1009" y="754"/>
                  <a:pt x="988" y="863"/>
                </a:cubicBezTo>
                <a:cubicBezTo>
                  <a:pt x="991" y="953"/>
                  <a:pt x="974" y="1049"/>
                  <a:pt x="1004" y="1134"/>
                </a:cubicBezTo>
                <a:cubicBezTo>
                  <a:pt x="1025" y="1193"/>
                  <a:pt x="1060" y="1225"/>
                  <a:pt x="1095" y="1274"/>
                </a:cubicBezTo>
                <a:cubicBezTo>
                  <a:pt x="1098" y="1288"/>
                  <a:pt x="1092" y="1307"/>
                  <a:pt x="1103" y="1315"/>
                </a:cubicBezTo>
                <a:cubicBezTo>
                  <a:pt x="1119" y="1327"/>
                  <a:pt x="1141" y="1324"/>
                  <a:pt x="1161" y="1324"/>
                </a:cubicBezTo>
                <a:cubicBezTo>
                  <a:pt x="1224" y="1324"/>
                  <a:pt x="1287" y="1318"/>
                  <a:pt x="1350" y="1315"/>
                </a:cubicBezTo>
                <a:cubicBezTo>
                  <a:pt x="1400" y="1299"/>
                  <a:pt x="1353" y="1320"/>
                  <a:pt x="1391" y="1282"/>
                </a:cubicBezTo>
                <a:cubicBezTo>
                  <a:pt x="1406" y="1267"/>
                  <a:pt x="1421" y="1264"/>
                  <a:pt x="1440" y="1258"/>
                </a:cubicBezTo>
                <a:cubicBezTo>
                  <a:pt x="1446" y="1250"/>
                  <a:pt x="1450" y="1240"/>
                  <a:pt x="1457" y="1233"/>
                </a:cubicBezTo>
                <a:cubicBezTo>
                  <a:pt x="1464" y="1226"/>
                  <a:pt x="1476" y="1225"/>
                  <a:pt x="1482" y="1217"/>
                </a:cubicBezTo>
                <a:cubicBezTo>
                  <a:pt x="1487" y="1210"/>
                  <a:pt x="1485" y="1199"/>
                  <a:pt x="1490" y="1192"/>
                </a:cubicBezTo>
                <a:cubicBezTo>
                  <a:pt x="1496" y="1182"/>
                  <a:pt x="1507" y="1175"/>
                  <a:pt x="1515" y="1167"/>
                </a:cubicBezTo>
                <a:cubicBezTo>
                  <a:pt x="1526" y="1122"/>
                  <a:pt x="1540" y="1091"/>
                  <a:pt x="1547" y="1044"/>
                </a:cubicBezTo>
                <a:cubicBezTo>
                  <a:pt x="1544" y="992"/>
                  <a:pt x="1546" y="940"/>
                  <a:pt x="1539" y="888"/>
                </a:cubicBezTo>
                <a:cubicBezTo>
                  <a:pt x="1538" y="880"/>
                  <a:pt x="1527" y="878"/>
                  <a:pt x="1523" y="871"/>
                </a:cubicBezTo>
                <a:cubicBezTo>
                  <a:pt x="1497" y="826"/>
                  <a:pt x="1461" y="749"/>
                  <a:pt x="1408" y="731"/>
                </a:cubicBezTo>
                <a:cubicBezTo>
                  <a:pt x="1385" y="710"/>
                  <a:pt x="1359" y="707"/>
                  <a:pt x="1333" y="690"/>
                </a:cubicBezTo>
                <a:cubicBezTo>
                  <a:pt x="1311" y="693"/>
                  <a:pt x="1289" y="692"/>
                  <a:pt x="1268" y="698"/>
                </a:cubicBezTo>
                <a:cubicBezTo>
                  <a:pt x="1231" y="708"/>
                  <a:pt x="1181" y="781"/>
                  <a:pt x="1144" y="805"/>
                </a:cubicBezTo>
                <a:cubicBezTo>
                  <a:pt x="1126" y="833"/>
                  <a:pt x="1078" y="879"/>
                  <a:pt x="1078" y="879"/>
                </a:cubicBezTo>
                <a:cubicBezTo>
                  <a:pt x="1070" y="913"/>
                  <a:pt x="1055" y="928"/>
                  <a:pt x="1045" y="962"/>
                </a:cubicBezTo>
                <a:cubicBezTo>
                  <a:pt x="1040" y="978"/>
                  <a:pt x="1041" y="999"/>
                  <a:pt x="1029" y="1011"/>
                </a:cubicBezTo>
                <a:cubicBezTo>
                  <a:pt x="982" y="1058"/>
                  <a:pt x="924" y="1091"/>
                  <a:pt x="873" y="1134"/>
                </a:cubicBezTo>
                <a:cubicBezTo>
                  <a:pt x="824" y="1175"/>
                  <a:pt x="770" y="1221"/>
                  <a:pt x="708" y="1241"/>
                </a:cubicBezTo>
                <a:cubicBezTo>
                  <a:pt x="669" y="1268"/>
                  <a:pt x="692" y="1255"/>
                  <a:pt x="634" y="1274"/>
                </a:cubicBezTo>
                <a:cubicBezTo>
                  <a:pt x="626" y="1277"/>
                  <a:pt x="609" y="1282"/>
                  <a:pt x="609" y="1282"/>
                </a:cubicBezTo>
                <a:cubicBezTo>
                  <a:pt x="569" y="1255"/>
                  <a:pt x="545" y="1215"/>
                  <a:pt x="519" y="1176"/>
                </a:cubicBezTo>
                <a:cubicBezTo>
                  <a:pt x="516" y="1168"/>
                  <a:pt x="516" y="1158"/>
                  <a:pt x="511" y="1151"/>
                </a:cubicBezTo>
                <a:cubicBezTo>
                  <a:pt x="505" y="1143"/>
                  <a:pt x="491" y="1143"/>
                  <a:pt x="486" y="1134"/>
                </a:cubicBezTo>
                <a:cubicBezTo>
                  <a:pt x="479" y="1119"/>
                  <a:pt x="482" y="1101"/>
                  <a:pt x="478" y="1085"/>
                </a:cubicBezTo>
                <a:cubicBezTo>
                  <a:pt x="469" y="1048"/>
                  <a:pt x="458" y="1010"/>
                  <a:pt x="437" y="978"/>
                </a:cubicBezTo>
                <a:cubicBezTo>
                  <a:pt x="446" y="932"/>
                  <a:pt x="453" y="904"/>
                  <a:pt x="486" y="871"/>
                </a:cubicBezTo>
                <a:cubicBezTo>
                  <a:pt x="499" y="819"/>
                  <a:pt x="485" y="844"/>
                  <a:pt x="544" y="805"/>
                </a:cubicBezTo>
                <a:cubicBezTo>
                  <a:pt x="558" y="796"/>
                  <a:pt x="593" y="789"/>
                  <a:pt x="593" y="789"/>
                </a:cubicBezTo>
                <a:cubicBezTo>
                  <a:pt x="648" y="731"/>
                  <a:pt x="676" y="807"/>
                  <a:pt x="725" y="838"/>
                </a:cubicBezTo>
                <a:cubicBezTo>
                  <a:pt x="730" y="846"/>
                  <a:pt x="737" y="854"/>
                  <a:pt x="741" y="863"/>
                </a:cubicBezTo>
                <a:cubicBezTo>
                  <a:pt x="748" y="879"/>
                  <a:pt x="757" y="912"/>
                  <a:pt x="757" y="912"/>
                </a:cubicBezTo>
                <a:cubicBezTo>
                  <a:pt x="762" y="957"/>
                  <a:pt x="758" y="1002"/>
                  <a:pt x="790" y="1036"/>
                </a:cubicBezTo>
                <a:cubicBezTo>
                  <a:pt x="808" y="1080"/>
                  <a:pt x="832" y="1131"/>
                  <a:pt x="864" y="1167"/>
                </a:cubicBezTo>
                <a:cubicBezTo>
                  <a:pt x="877" y="1182"/>
                  <a:pt x="906" y="1208"/>
                  <a:pt x="906" y="1208"/>
                </a:cubicBezTo>
                <a:cubicBezTo>
                  <a:pt x="911" y="1219"/>
                  <a:pt x="915" y="1231"/>
                  <a:pt x="922" y="1241"/>
                </a:cubicBezTo>
                <a:cubicBezTo>
                  <a:pt x="926" y="1248"/>
                  <a:pt x="935" y="1251"/>
                  <a:pt x="939" y="1258"/>
                </a:cubicBezTo>
                <a:cubicBezTo>
                  <a:pt x="957" y="1295"/>
                  <a:pt x="957" y="1324"/>
                  <a:pt x="980" y="1357"/>
                </a:cubicBezTo>
                <a:cubicBezTo>
                  <a:pt x="999" y="1416"/>
                  <a:pt x="1000" y="1402"/>
                  <a:pt x="1037" y="1447"/>
                </a:cubicBezTo>
                <a:cubicBezTo>
                  <a:pt x="1043" y="1455"/>
                  <a:pt x="1046" y="1466"/>
                  <a:pt x="1054" y="1472"/>
                </a:cubicBezTo>
                <a:cubicBezTo>
                  <a:pt x="1061" y="1478"/>
                  <a:pt x="1126" y="1508"/>
                  <a:pt x="1136" y="1513"/>
                </a:cubicBezTo>
                <a:cubicBezTo>
                  <a:pt x="1185" y="1510"/>
                  <a:pt x="1236" y="1515"/>
                  <a:pt x="1284" y="1505"/>
                </a:cubicBezTo>
                <a:cubicBezTo>
                  <a:pt x="1303" y="1501"/>
                  <a:pt x="1317" y="1483"/>
                  <a:pt x="1333" y="1472"/>
                </a:cubicBezTo>
                <a:cubicBezTo>
                  <a:pt x="1343" y="1465"/>
                  <a:pt x="1383" y="1452"/>
                  <a:pt x="1399" y="1447"/>
                </a:cubicBezTo>
                <a:cubicBezTo>
                  <a:pt x="1427" y="1420"/>
                  <a:pt x="1479" y="1385"/>
                  <a:pt x="1515" y="1373"/>
                </a:cubicBezTo>
                <a:cubicBezTo>
                  <a:pt x="1557" y="1340"/>
                  <a:pt x="1595" y="1290"/>
                  <a:pt x="1646" y="1274"/>
                </a:cubicBezTo>
                <a:cubicBezTo>
                  <a:pt x="1665" y="1256"/>
                  <a:pt x="1681" y="1239"/>
                  <a:pt x="1696" y="1217"/>
                </a:cubicBezTo>
                <a:cubicBezTo>
                  <a:pt x="1693" y="1200"/>
                  <a:pt x="1692" y="1183"/>
                  <a:pt x="1687" y="1167"/>
                </a:cubicBezTo>
                <a:cubicBezTo>
                  <a:pt x="1669" y="1113"/>
                  <a:pt x="1592" y="1117"/>
                  <a:pt x="1547" y="1101"/>
                </a:cubicBezTo>
                <a:cubicBezTo>
                  <a:pt x="1480" y="1110"/>
                  <a:pt x="1387" y="1136"/>
                  <a:pt x="1333" y="1085"/>
                </a:cubicBezTo>
                <a:cubicBezTo>
                  <a:pt x="1343" y="1005"/>
                  <a:pt x="1356" y="953"/>
                  <a:pt x="1416" y="896"/>
                </a:cubicBezTo>
                <a:cubicBezTo>
                  <a:pt x="1422" y="877"/>
                  <a:pt x="1423" y="856"/>
                  <a:pt x="1432" y="838"/>
                </a:cubicBezTo>
                <a:cubicBezTo>
                  <a:pt x="1439" y="824"/>
                  <a:pt x="1455" y="817"/>
                  <a:pt x="1465" y="805"/>
                </a:cubicBezTo>
                <a:cubicBezTo>
                  <a:pt x="1490" y="774"/>
                  <a:pt x="1502" y="743"/>
                  <a:pt x="1515" y="706"/>
                </a:cubicBezTo>
                <a:cubicBezTo>
                  <a:pt x="1509" y="661"/>
                  <a:pt x="1497" y="607"/>
                  <a:pt x="1473" y="567"/>
                </a:cubicBezTo>
                <a:cubicBezTo>
                  <a:pt x="1459" y="544"/>
                  <a:pt x="1420" y="524"/>
                  <a:pt x="1399" y="509"/>
                </a:cubicBezTo>
                <a:cubicBezTo>
                  <a:pt x="1373" y="490"/>
                  <a:pt x="1344" y="467"/>
                  <a:pt x="1317" y="451"/>
                </a:cubicBezTo>
                <a:cubicBezTo>
                  <a:pt x="1267" y="421"/>
                  <a:pt x="1205" y="404"/>
                  <a:pt x="1152" y="377"/>
                </a:cubicBezTo>
                <a:cubicBezTo>
                  <a:pt x="1099" y="350"/>
                  <a:pt x="1055" y="316"/>
                  <a:pt x="996" y="303"/>
                </a:cubicBezTo>
                <a:cubicBezTo>
                  <a:pt x="850" y="210"/>
                  <a:pt x="651" y="284"/>
                  <a:pt x="478" y="287"/>
                </a:cubicBezTo>
                <a:cubicBezTo>
                  <a:pt x="417" y="294"/>
                  <a:pt x="355" y="302"/>
                  <a:pt x="313" y="353"/>
                </a:cubicBezTo>
                <a:cubicBezTo>
                  <a:pt x="304" y="364"/>
                  <a:pt x="296" y="375"/>
                  <a:pt x="288" y="386"/>
                </a:cubicBezTo>
                <a:cubicBezTo>
                  <a:pt x="277" y="402"/>
                  <a:pt x="256" y="435"/>
                  <a:pt x="256" y="435"/>
                </a:cubicBezTo>
                <a:cubicBezTo>
                  <a:pt x="227" y="542"/>
                  <a:pt x="259" y="743"/>
                  <a:pt x="371" y="797"/>
                </a:cubicBezTo>
                <a:cubicBezTo>
                  <a:pt x="405" y="833"/>
                  <a:pt x="447" y="842"/>
                  <a:pt x="494" y="855"/>
                </a:cubicBezTo>
                <a:cubicBezTo>
                  <a:pt x="541" y="886"/>
                  <a:pt x="571" y="915"/>
                  <a:pt x="601" y="962"/>
                </a:cubicBezTo>
                <a:cubicBezTo>
                  <a:pt x="596" y="998"/>
                  <a:pt x="585" y="1033"/>
                  <a:pt x="585" y="1069"/>
                </a:cubicBezTo>
                <a:cubicBezTo>
                  <a:pt x="585" y="1126"/>
                  <a:pt x="586" y="1184"/>
                  <a:pt x="593" y="1241"/>
                </a:cubicBezTo>
                <a:cubicBezTo>
                  <a:pt x="595" y="1258"/>
                  <a:pt x="613" y="1270"/>
                  <a:pt x="626" y="1282"/>
                </a:cubicBezTo>
                <a:cubicBezTo>
                  <a:pt x="668" y="1323"/>
                  <a:pt x="763" y="1335"/>
                  <a:pt x="823" y="1357"/>
                </a:cubicBezTo>
                <a:cubicBezTo>
                  <a:pt x="829" y="1440"/>
                  <a:pt x="825" y="1602"/>
                  <a:pt x="930" y="1628"/>
                </a:cubicBezTo>
                <a:cubicBezTo>
                  <a:pt x="959" y="1648"/>
                  <a:pt x="989" y="1654"/>
                  <a:pt x="1021" y="1669"/>
                </a:cubicBezTo>
                <a:cubicBezTo>
                  <a:pt x="1139" y="1666"/>
                  <a:pt x="1257" y="1666"/>
                  <a:pt x="1375" y="1661"/>
                </a:cubicBezTo>
                <a:cubicBezTo>
                  <a:pt x="1412" y="1659"/>
                  <a:pt x="1431" y="1631"/>
                  <a:pt x="1465" y="1620"/>
                </a:cubicBezTo>
                <a:cubicBezTo>
                  <a:pt x="1489" y="1612"/>
                  <a:pt x="1515" y="1610"/>
                  <a:pt x="1539" y="1603"/>
                </a:cubicBezTo>
                <a:cubicBezTo>
                  <a:pt x="1598" y="1547"/>
                  <a:pt x="1491" y="1642"/>
                  <a:pt x="1597" y="1579"/>
                </a:cubicBezTo>
                <a:cubicBezTo>
                  <a:pt x="1614" y="1569"/>
                  <a:pt x="1623" y="1550"/>
                  <a:pt x="1638" y="1538"/>
                </a:cubicBezTo>
                <a:cubicBezTo>
                  <a:pt x="1680" y="1506"/>
                  <a:pt x="1735" y="1455"/>
                  <a:pt x="1786" y="1439"/>
                </a:cubicBezTo>
                <a:cubicBezTo>
                  <a:pt x="1809" y="1405"/>
                  <a:pt x="1851" y="1382"/>
                  <a:pt x="1885" y="1357"/>
                </a:cubicBezTo>
                <a:cubicBezTo>
                  <a:pt x="1901" y="1291"/>
                  <a:pt x="1885" y="1223"/>
                  <a:pt x="1835" y="1176"/>
                </a:cubicBezTo>
                <a:cubicBezTo>
                  <a:pt x="1817" y="1139"/>
                  <a:pt x="1795" y="1116"/>
                  <a:pt x="1770" y="1085"/>
                </a:cubicBezTo>
                <a:cubicBezTo>
                  <a:pt x="1748" y="1058"/>
                  <a:pt x="1726" y="1030"/>
                  <a:pt x="1704" y="1003"/>
                </a:cubicBezTo>
                <a:cubicBezTo>
                  <a:pt x="1698" y="995"/>
                  <a:pt x="1695" y="984"/>
                  <a:pt x="1687" y="978"/>
                </a:cubicBezTo>
                <a:cubicBezTo>
                  <a:pt x="1678" y="972"/>
                  <a:pt x="1665" y="973"/>
                  <a:pt x="1654" y="970"/>
                </a:cubicBezTo>
                <a:cubicBezTo>
                  <a:pt x="1638" y="959"/>
                  <a:pt x="1621" y="948"/>
                  <a:pt x="1605" y="937"/>
                </a:cubicBezTo>
                <a:cubicBezTo>
                  <a:pt x="1586" y="924"/>
                  <a:pt x="1559" y="930"/>
                  <a:pt x="1539" y="920"/>
                </a:cubicBezTo>
                <a:cubicBezTo>
                  <a:pt x="1530" y="916"/>
                  <a:pt x="1524" y="908"/>
                  <a:pt x="1515" y="904"/>
                </a:cubicBezTo>
                <a:cubicBezTo>
                  <a:pt x="1499" y="897"/>
                  <a:pt x="1465" y="888"/>
                  <a:pt x="1465" y="888"/>
                </a:cubicBezTo>
                <a:cubicBezTo>
                  <a:pt x="1444" y="821"/>
                  <a:pt x="1473" y="900"/>
                  <a:pt x="1440" y="846"/>
                </a:cubicBezTo>
                <a:cubicBezTo>
                  <a:pt x="1436" y="839"/>
                  <a:pt x="1436" y="830"/>
                  <a:pt x="1432" y="822"/>
                </a:cubicBezTo>
                <a:cubicBezTo>
                  <a:pt x="1428" y="813"/>
                  <a:pt x="1421" y="805"/>
                  <a:pt x="1416" y="797"/>
                </a:cubicBezTo>
                <a:cubicBezTo>
                  <a:pt x="1413" y="734"/>
                  <a:pt x="1395" y="441"/>
                  <a:pt x="1391" y="402"/>
                </a:cubicBezTo>
                <a:cubicBezTo>
                  <a:pt x="1388" y="372"/>
                  <a:pt x="1324" y="338"/>
                  <a:pt x="1309" y="328"/>
                </a:cubicBezTo>
                <a:cubicBezTo>
                  <a:pt x="1270" y="302"/>
                  <a:pt x="1225" y="292"/>
                  <a:pt x="1185" y="270"/>
                </a:cubicBezTo>
                <a:cubicBezTo>
                  <a:pt x="1090" y="216"/>
                  <a:pt x="1067" y="173"/>
                  <a:pt x="955" y="155"/>
                </a:cubicBezTo>
                <a:cubicBezTo>
                  <a:pt x="734" y="168"/>
                  <a:pt x="543" y="190"/>
                  <a:pt x="321" y="196"/>
                </a:cubicBezTo>
                <a:cubicBezTo>
                  <a:pt x="281" y="217"/>
                  <a:pt x="255" y="242"/>
                  <a:pt x="231" y="279"/>
                </a:cubicBezTo>
                <a:cubicBezTo>
                  <a:pt x="226" y="302"/>
                  <a:pt x="207" y="321"/>
                  <a:pt x="206" y="344"/>
                </a:cubicBezTo>
                <a:cubicBezTo>
                  <a:pt x="201" y="416"/>
                  <a:pt x="213" y="444"/>
                  <a:pt x="231" y="501"/>
                </a:cubicBezTo>
                <a:cubicBezTo>
                  <a:pt x="216" y="657"/>
                  <a:pt x="202" y="760"/>
                  <a:pt x="231" y="945"/>
                </a:cubicBezTo>
                <a:cubicBezTo>
                  <a:pt x="239" y="996"/>
                  <a:pt x="395" y="1057"/>
                  <a:pt x="437" y="1069"/>
                </a:cubicBezTo>
                <a:cubicBezTo>
                  <a:pt x="470" y="1091"/>
                  <a:pt x="489" y="1087"/>
                  <a:pt x="502" y="1126"/>
                </a:cubicBezTo>
                <a:cubicBezTo>
                  <a:pt x="499" y="1170"/>
                  <a:pt x="498" y="1214"/>
                  <a:pt x="494" y="1258"/>
                </a:cubicBezTo>
                <a:cubicBezTo>
                  <a:pt x="487" y="1338"/>
                  <a:pt x="452" y="1417"/>
                  <a:pt x="437" y="1496"/>
                </a:cubicBezTo>
                <a:cubicBezTo>
                  <a:pt x="440" y="1543"/>
                  <a:pt x="439" y="1590"/>
                  <a:pt x="445" y="1636"/>
                </a:cubicBezTo>
                <a:cubicBezTo>
                  <a:pt x="448" y="1655"/>
                  <a:pt x="469" y="1678"/>
                  <a:pt x="478" y="1694"/>
                </a:cubicBezTo>
                <a:cubicBezTo>
                  <a:pt x="520" y="1767"/>
                  <a:pt x="593" y="1801"/>
                  <a:pt x="675" y="1817"/>
                </a:cubicBezTo>
                <a:cubicBezTo>
                  <a:pt x="698" y="1840"/>
                  <a:pt x="717" y="1842"/>
                  <a:pt x="749" y="1850"/>
                </a:cubicBezTo>
                <a:cubicBezTo>
                  <a:pt x="808" y="1890"/>
                  <a:pt x="869" y="1872"/>
                  <a:pt x="939" y="1867"/>
                </a:cubicBezTo>
                <a:cubicBezTo>
                  <a:pt x="955" y="1864"/>
                  <a:pt x="972" y="1863"/>
                  <a:pt x="988" y="1858"/>
                </a:cubicBezTo>
                <a:cubicBezTo>
                  <a:pt x="997" y="1855"/>
                  <a:pt x="1004" y="1845"/>
                  <a:pt x="1013" y="1842"/>
                </a:cubicBezTo>
                <a:cubicBezTo>
                  <a:pt x="1051" y="1830"/>
                  <a:pt x="1091" y="1834"/>
                  <a:pt x="1128" y="1817"/>
                </a:cubicBezTo>
                <a:cubicBezTo>
                  <a:pt x="1221" y="1774"/>
                  <a:pt x="1328" y="1724"/>
                  <a:pt x="1432" y="1719"/>
                </a:cubicBezTo>
                <a:cubicBezTo>
                  <a:pt x="1547" y="1714"/>
                  <a:pt x="1663" y="1713"/>
                  <a:pt x="1778" y="1710"/>
                </a:cubicBezTo>
                <a:cubicBezTo>
                  <a:pt x="1829" y="1700"/>
                  <a:pt x="1864" y="1690"/>
                  <a:pt x="1901" y="1653"/>
                </a:cubicBezTo>
                <a:cubicBezTo>
                  <a:pt x="1918" y="1601"/>
                  <a:pt x="1896" y="1655"/>
                  <a:pt x="1934" y="1603"/>
                </a:cubicBezTo>
                <a:cubicBezTo>
                  <a:pt x="1959" y="1568"/>
                  <a:pt x="1961" y="1527"/>
                  <a:pt x="1992" y="1496"/>
                </a:cubicBezTo>
                <a:cubicBezTo>
                  <a:pt x="2006" y="1454"/>
                  <a:pt x="2005" y="1422"/>
                  <a:pt x="1967" y="1398"/>
                </a:cubicBezTo>
                <a:cubicBezTo>
                  <a:pt x="1926" y="1334"/>
                  <a:pt x="1978" y="1404"/>
                  <a:pt x="1926" y="1365"/>
                </a:cubicBezTo>
                <a:cubicBezTo>
                  <a:pt x="1910" y="1353"/>
                  <a:pt x="1899" y="1338"/>
                  <a:pt x="1885" y="1324"/>
                </a:cubicBezTo>
                <a:cubicBezTo>
                  <a:pt x="1854" y="1293"/>
                  <a:pt x="1848" y="1264"/>
                  <a:pt x="1835" y="1225"/>
                </a:cubicBezTo>
                <a:cubicBezTo>
                  <a:pt x="1828" y="1204"/>
                  <a:pt x="1824" y="1181"/>
                  <a:pt x="1819" y="1159"/>
                </a:cubicBezTo>
                <a:cubicBezTo>
                  <a:pt x="1815" y="1142"/>
                  <a:pt x="1803" y="1110"/>
                  <a:pt x="1803" y="1110"/>
                </a:cubicBezTo>
                <a:cubicBezTo>
                  <a:pt x="1806" y="1050"/>
                  <a:pt x="1804" y="989"/>
                  <a:pt x="1811" y="929"/>
                </a:cubicBezTo>
                <a:cubicBezTo>
                  <a:pt x="1814" y="900"/>
                  <a:pt x="1886" y="821"/>
                  <a:pt x="1909" y="797"/>
                </a:cubicBezTo>
                <a:cubicBezTo>
                  <a:pt x="1925" y="723"/>
                  <a:pt x="1948" y="645"/>
                  <a:pt x="1901" y="575"/>
                </a:cubicBezTo>
                <a:cubicBezTo>
                  <a:pt x="1883" y="503"/>
                  <a:pt x="1774" y="426"/>
                  <a:pt x="1712" y="386"/>
                </a:cubicBezTo>
                <a:cubicBezTo>
                  <a:pt x="1697" y="377"/>
                  <a:pt x="1690" y="356"/>
                  <a:pt x="1679" y="344"/>
                </a:cubicBezTo>
                <a:cubicBezTo>
                  <a:pt x="1638" y="298"/>
                  <a:pt x="1622" y="283"/>
                  <a:pt x="1564" y="270"/>
                </a:cubicBezTo>
                <a:cubicBezTo>
                  <a:pt x="1523" y="232"/>
                  <a:pt x="1471" y="216"/>
                  <a:pt x="1416" y="205"/>
                </a:cubicBezTo>
                <a:cubicBezTo>
                  <a:pt x="1402" y="202"/>
                  <a:pt x="1389" y="199"/>
                  <a:pt x="1375" y="196"/>
                </a:cubicBezTo>
                <a:cubicBezTo>
                  <a:pt x="1353" y="191"/>
                  <a:pt x="1309" y="180"/>
                  <a:pt x="1309" y="180"/>
                </a:cubicBezTo>
                <a:cubicBezTo>
                  <a:pt x="1279" y="150"/>
                  <a:pt x="1242" y="141"/>
                  <a:pt x="1202" y="130"/>
                </a:cubicBezTo>
                <a:cubicBezTo>
                  <a:pt x="1146" y="94"/>
                  <a:pt x="1055" y="82"/>
                  <a:pt x="988" y="73"/>
                </a:cubicBezTo>
                <a:cubicBezTo>
                  <a:pt x="759" y="0"/>
                  <a:pt x="509" y="33"/>
                  <a:pt x="280" y="89"/>
                </a:cubicBezTo>
                <a:cubicBezTo>
                  <a:pt x="233" y="136"/>
                  <a:pt x="257" y="123"/>
                  <a:pt x="214" y="139"/>
                </a:cubicBezTo>
                <a:cubicBezTo>
                  <a:pt x="151" y="202"/>
                  <a:pt x="182" y="187"/>
                  <a:pt x="132" y="205"/>
                </a:cubicBezTo>
                <a:cubicBezTo>
                  <a:pt x="127" y="216"/>
                  <a:pt x="122" y="227"/>
                  <a:pt x="116" y="237"/>
                </a:cubicBezTo>
                <a:cubicBezTo>
                  <a:pt x="109" y="249"/>
                  <a:pt x="98" y="258"/>
                  <a:pt x="91" y="270"/>
                </a:cubicBezTo>
                <a:cubicBezTo>
                  <a:pt x="87" y="278"/>
                  <a:pt x="88" y="288"/>
                  <a:pt x="83" y="295"/>
                </a:cubicBezTo>
                <a:cubicBezTo>
                  <a:pt x="69" y="313"/>
                  <a:pt x="33" y="344"/>
                  <a:pt x="33" y="344"/>
                </a:cubicBezTo>
                <a:cubicBezTo>
                  <a:pt x="30" y="361"/>
                  <a:pt x="30" y="378"/>
                  <a:pt x="25" y="394"/>
                </a:cubicBezTo>
                <a:cubicBezTo>
                  <a:pt x="22" y="406"/>
                  <a:pt x="10" y="415"/>
                  <a:pt x="9" y="427"/>
                </a:cubicBezTo>
                <a:cubicBezTo>
                  <a:pt x="0" y="524"/>
                  <a:pt x="71" y="569"/>
                  <a:pt x="116" y="641"/>
                </a:cubicBezTo>
                <a:cubicBezTo>
                  <a:pt x="137" y="675"/>
                  <a:pt x="151" y="715"/>
                  <a:pt x="173" y="748"/>
                </a:cubicBezTo>
                <a:cubicBezTo>
                  <a:pt x="220" y="818"/>
                  <a:pt x="157" y="698"/>
                  <a:pt x="206" y="789"/>
                </a:cubicBezTo>
                <a:cubicBezTo>
                  <a:pt x="218" y="811"/>
                  <a:pt x="224" y="835"/>
                  <a:pt x="239" y="855"/>
                </a:cubicBezTo>
                <a:cubicBezTo>
                  <a:pt x="255" y="877"/>
                  <a:pt x="288" y="920"/>
                  <a:pt x="288" y="920"/>
                </a:cubicBezTo>
                <a:cubicBezTo>
                  <a:pt x="300" y="964"/>
                  <a:pt x="287" y="998"/>
                  <a:pt x="280" y="1044"/>
                </a:cubicBezTo>
                <a:cubicBezTo>
                  <a:pt x="274" y="1164"/>
                  <a:pt x="271" y="1189"/>
                  <a:pt x="247" y="1282"/>
                </a:cubicBezTo>
                <a:cubicBezTo>
                  <a:pt x="245" y="1289"/>
                  <a:pt x="236" y="1331"/>
                  <a:pt x="231" y="1340"/>
                </a:cubicBezTo>
                <a:cubicBezTo>
                  <a:pt x="221" y="1357"/>
                  <a:pt x="198" y="1389"/>
                  <a:pt x="198" y="1389"/>
                </a:cubicBezTo>
                <a:cubicBezTo>
                  <a:pt x="195" y="1400"/>
                  <a:pt x="195" y="1412"/>
                  <a:pt x="190" y="1422"/>
                </a:cubicBezTo>
                <a:cubicBezTo>
                  <a:pt x="186" y="1429"/>
                  <a:pt x="177" y="1432"/>
                  <a:pt x="173" y="1439"/>
                </a:cubicBezTo>
                <a:cubicBezTo>
                  <a:pt x="169" y="1446"/>
                  <a:pt x="158" y="1509"/>
                  <a:pt x="157" y="1513"/>
                </a:cubicBezTo>
                <a:cubicBezTo>
                  <a:pt x="160" y="1609"/>
                  <a:pt x="158" y="1705"/>
                  <a:pt x="165" y="1801"/>
                </a:cubicBezTo>
                <a:cubicBezTo>
                  <a:pt x="166" y="1811"/>
                  <a:pt x="177" y="1817"/>
                  <a:pt x="181" y="1826"/>
                </a:cubicBezTo>
                <a:cubicBezTo>
                  <a:pt x="189" y="1841"/>
                  <a:pt x="188" y="1861"/>
                  <a:pt x="198" y="1875"/>
                </a:cubicBezTo>
                <a:cubicBezTo>
                  <a:pt x="257" y="1965"/>
                  <a:pt x="459" y="1972"/>
                  <a:pt x="544" y="1982"/>
                </a:cubicBezTo>
                <a:cubicBezTo>
                  <a:pt x="569" y="1985"/>
                  <a:pt x="593" y="1987"/>
                  <a:pt x="618" y="1990"/>
                </a:cubicBezTo>
                <a:cubicBezTo>
                  <a:pt x="773" y="2044"/>
                  <a:pt x="971" y="2020"/>
                  <a:pt x="1120" y="2023"/>
                </a:cubicBezTo>
                <a:cubicBezTo>
                  <a:pt x="1279" y="2043"/>
                  <a:pt x="1419" y="2005"/>
                  <a:pt x="1572" y="1990"/>
                </a:cubicBezTo>
                <a:cubicBezTo>
                  <a:pt x="1613" y="1980"/>
                  <a:pt x="1655" y="1976"/>
                  <a:pt x="1696" y="1965"/>
                </a:cubicBezTo>
                <a:cubicBezTo>
                  <a:pt x="1713" y="1960"/>
                  <a:pt x="1745" y="1949"/>
                  <a:pt x="1745" y="1949"/>
                </a:cubicBezTo>
                <a:cubicBezTo>
                  <a:pt x="1792" y="1902"/>
                  <a:pt x="1845" y="1886"/>
                  <a:pt x="1877" y="1826"/>
                </a:cubicBezTo>
                <a:cubicBezTo>
                  <a:pt x="1860" y="1658"/>
                  <a:pt x="1859" y="1687"/>
                  <a:pt x="1877" y="1431"/>
                </a:cubicBezTo>
                <a:cubicBezTo>
                  <a:pt x="1882" y="1354"/>
                  <a:pt x="1942" y="1276"/>
                  <a:pt x="1984" y="1217"/>
                </a:cubicBezTo>
                <a:cubicBezTo>
                  <a:pt x="2014" y="1175"/>
                  <a:pt x="2028" y="1120"/>
                  <a:pt x="2058" y="1077"/>
                </a:cubicBezTo>
                <a:cubicBezTo>
                  <a:pt x="2068" y="1046"/>
                  <a:pt x="2091" y="986"/>
                  <a:pt x="2091" y="986"/>
                </a:cubicBezTo>
                <a:cubicBezTo>
                  <a:pt x="2088" y="956"/>
                  <a:pt x="2086" y="926"/>
                  <a:pt x="2082" y="896"/>
                </a:cubicBezTo>
                <a:cubicBezTo>
                  <a:pt x="2081" y="887"/>
                  <a:pt x="2072" y="880"/>
                  <a:pt x="2074" y="871"/>
                </a:cubicBezTo>
                <a:cubicBezTo>
                  <a:pt x="2076" y="863"/>
                  <a:pt x="2085" y="860"/>
                  <a:pt x="2091" y="855"/>
                </a:cubicBezTo>
                <a:cubicBezTo>
                  <a:pt x="2067" y="789"/>
                  <a:pt x="2085" y="865"/>
                  <a:pt x="2107" y="822"/>
                </a:cubicBezTo>
                <a:cubicBezTo>
                  <a:pt x="2111" y="814"/>
                  <a:pt x="2102" y="805"/>
                  <a:pt x="2099" y="797"/>
                </a:cubicBezTo>
                <a:cubicBezTo>
                  <a:pt x="2102" y="786"/>
                  <a:pt x="2098" y="770"/>
                  <a:pt x="2107" y="764"/>
                </a:cubicBezTo>
                <a:cubicBezTo>
                  <a:pt x="2113" y="760"/>
                  <a:pt x="2123" y="789"/>
                  <a:pt x="2123" y="781"/>
                </a:cubicBezTo>
                <a:cubicBezTo>
                  <a:pt x="2123" y="694"/>
                  <a:pt x="2072" y="647"/>
                  <a:pt x="2016" y="591"/>
                </a:cubicBezTo>
                <a:cubicBezTo>
                  <a:pt x="2003" y="552"/>
                  <a:pt x="1988" y="548"/>
                  <a:pt x="1951" y="525"/>
                </a:cubicBezTo>
                <a:cubicBezTo>
                  <a:pt x="1932" y="474"/>
                  <a:pt x="1958" y="527"/>
                  <a:pt x="1909" y="484"/>
                </a:cubicBezTo>
                <a:cubicBezTo>
                  <a:pt x="1890" y="467"/>
                  <a:pt x="1878" y="444"/>
                  <a:pt x="1860" y="427"/>
                </a:cubicBezTo>
                <a:cubicBezTo>
                  <a:pt x="1850" y="397"/>
                  <a:pt x="1835" y="394"/>
                  <a:pt x="1819" y="369"/>
                </a:cubicBezTo>
                <a:cubicBezTo>
                  <a:pt x="1784" y="314"/>
                  <a:pt x="1822" y="354"/>
                  <a:pt x="1786" y="320"/>
                </a:cubicBezTo>
                <a:cubicBezTo>
                  <a:pt x="1819" y="287"/>
                  <a:pt x="1794" y="310"/>
                  <a:pt x="1761" y="279"/>
                </a:cubicBezTo>
                <a:cubicBezTo>
                  <a:pt x="1750" y="284"/>
                  <a:pt x="1740" y="293"/>
                  <a:pt x="1728" y="295"/>
                </a:cubicBezTo>
                <a:cubicBezTo>
                  <a:pt x="1720" y="296"/>
                  <a:pt x="1712" y="289"/>
                  <a:pt x="1704" y="287"/>
                </a:cubicBezTo>
                <a:cubicBezTo>
                  <a:pt x="1668" y="277"/>
                  <a:pt x="1635" y="268"/>
                  <a:pt x="1597" y="262"/>
                </a:cubicBezTo>
                <a:cubicBezTo>
                  <a:pt x="1392" y="266"/>
                  <a:pt x="1261" y="272"/>
                  <a:pt x="1078" y="287"/>
                </a:cubicBezTo>
                <a:cubicBezTo>
                  <a:pt x="991" y="316"/>
                  <a:pt x="894" y="273"/>
                  <a:pt x="807" y="254"/>
                </a:cubicBezTo>
                <a:cubicBezTo>
                  <a:pt x="718" y="235"/>
                  <a:pt x="822" y="257"/>
                  <a:pt x="749" y="237"/>
                </a:cubicBezTo>
                <a:cubicBezTo>
                  <a:pt x="727" y="231"/>
                  <a:pt x="683" y="221"/>
                  <a:pt x="683" y="221"/>
                </a:cubicBezTo>
                <a:cubicBezTo>
                  <a:pt x="639" y="224"/>
                  <a:pt x="595" y="219"/>
                  <a:pt x="552" y="229"/>
                </a:cubicBezTo>
                <a:cubicBezTo>
                  <a:pt x="505" y="240"/>
                  <a:pt x="467" y="303"/>
                  <a:pt x="428" y="328"/>
                </a:cubicBezTo>
                <a:cubicBezTo>
                  <a:pt x="419" y="343"/>
                  <a:pt x="404" y="354"/>
                  <a:pt x="395" y="369"/>
                </a:cubicBezTo>
                <a:cubicBezTo>
                  <a:pt x="390" y="376"/>
                  <a:pt x="392" y="387"/>
                  <a:pt x="387" y="394"/>
                </a:cubicBezTo>
                <a:cubicBezTo>
                  <a:pt x="370" y="415"/>
                  <a:pt x="330" y="451"/>
                  <a:pt x="330" y="451"/>
                </a:cubicBezTo>
                <a:cubicBezTo>
                  <a:pt x="327" y="459"/>
                  <a:pt x="326" y="468"/>
                  <a:pt x="321" y="476"/>
                </a:cubicBezTo>
                <a:cubicBezTo>
                  <a:pt x="317" y="483"/>
                  <a:pt x="308" y="486"/>
                  <a:pt x="305" y="493"/>
                </a:cubicBezTo>
                <a:cubicBezTo>
                  <a:pt x="300" y="503"/>
                  <a:pt x="301" y="515"/>
                  <a:pt x="297" y="525"/>
                </a:cubicBezTo>
                <a:cubicBezTo>
                  <a:pt x="293" y="537"/>
                  <a:pt x="286" y="547"/>
                  <a:pt x="280" y="558"/>
                </a:cubicBezTo>
                <a:cubicBezTo>
                  <a:pt x="283" y="613"/>
                  <a:pt x="282" y="668"/>
                  <a:pt x="288" y="723"/>
                </a:cubicBezTo>
                <a:cubicBezTo>
                  <a:pt x="297" y="800"/>
                  <a:pt x="382" y="829"/>
                  <a:pt x="445" y="846"/>
                </a:cubicBezTo>
                <a:cubicBezTo>
                  <a:pt x="505" y="889"/>
                  <a:pt x="449" y="855"/>
                  <a:pt x="593" y="871"/>
                </a:cubicBezTo>
                <a:cubicBezTo>
                  <a:pt x="661" y="878"/>
                  <a:pt x="757" y="890"/>
                  <a:pt x="823" y="912"/>
                </a:cubicBezTo>
                <a:cubicBezTo>
                  <a:pt x="874" y="929"/>
                  <a:pt x="940" y="946"/>
                  <a:pt x="980" y="986"/>
                </a:cubicBezTo>
                <a:cubicBezTo>
                  <a:pt x="1047" y="1053"/>
                  <a:pt x="1164" y="1139"/>
                  <a:pt x="1251" y="1167"/>
                </a:cubicBezTo>
                <a:cubicBezTo>
                  <a:pt x="1293" y="1201"/>
                  <a:pt x="1338" y="1226"/>
                  <a:pt x="1383" y="1258"/>
                </a:cubicBezTo>
                <a:cubicBezTo>
                  <a:pt x="1436" y="1296"/>
                  <a:pt x="1484" y="1345"/>
                  <a:pt x="1539" y="1381"/>
                </a:cubicBezTo>
                <a:cubicBezTo>
                  <a:pt x="1567" y="1421"/>
                  <a:pt x="1594" y="1468"/>
                  <a:pt x="1613" y="1513"/>
                </a:cubicBezTo>
                <a:cubicBezTo>
                  <a:pt x="1624" y="1540"/>
                  <a:pt x="1630" y="1562"/>
                  <a:pt x="1646" y="1587"/>
                </a:cubicBezTo>
                <a:cubicBezTo>
                  <a:pt x="1671" y="1713"/>
                  <a:pt x="1630" y="1750"/>
                  <a:pt x="1531" y="1801"/>
                </a:cubicBezTo>
                <a:cubicBezTo>
                  <a:pt x="1461" y="1791"/>
                  <a:pt x="1366" y="1786"/>
                  <a:pt x="1292" y="1760"/>
                </a:cubicBezTo>
                <a:cubicBezTo>
                  <a:pt x="1241" y="1742"/>
                  <a:pt x="1194" y="1714"/>
                  <a:pt x="1144" y="1694"/>
                </a:cubicBezTo>
                <a:cubicBezTo>
                  <a:pt x="1111" y="1659"/>
                  <a:pt x="1072" y="1636"/>
                  <a:pt x="1045" y="1595"/>
                </a:cubicBezTo>
                <a:cubicBezTo>
                  <a:pt x="1024" y="1563"/>
                  <a:pt x="1020" y="1524"/>
                  <a:pt x="1013" y="1488"/>
                </a:cubicBezTo>
                <a:cubicBezTo>
                  <a:pt x="1018" y="1409"/>
                  <a:pt x="1008" y="1364"/>
                  <a:pt x="1037" y="1299"/>
                </a:cubicBezTo>
                <a:cubicBezTo>
                  <a:pt x="1123" y="1107"/>
                  <a:pt x="1301" y="991"/>
                  <a:pt x="1465" y="871"/>
                </a:cubicBezTo>
                <a:cubicBezTo>
                  <a:pt x="1524" y="827"/>
                  <a:pt x="1574" y="776"/>
                  <a:pt x="1630" y="731"/>
                </a:cubicBezTo>
                <a:cubicBezTo>
                  <a:pt x="1677" y="693"/>
                  <a:pt x="1736" y="666"/>
                  <a:pt x="1778" y="624"/>
                </a:cubicBezTo>
                <a:cubicBezTo>
                  <a:pt x="1800" y="533"/>
                  <a:pt x="1780" y="578"/>
                  <a:pt x="1835" y="501"/>
                </a:cubicBezTo>
                <a:cubicBezTo>
                  <a:pt x="1841" y="493"/>
                  <a:pt x="1852" y="476"/>
                  <a:pt x="1852" y="476"/>
                </a:cubicBezTo>
                <a:cubicBezTo>
                  <a:pt x="1846" y="443"/>
                  <a:pt x="1846" y="409"/>
                  <a:pt x="1835" y="377"/>
                </a:cubicBezTo>
                <a:cubicBezTo>
                  <a:pt x="1806" y="295"/>
                  <a:pt x="1708" y="273"/>
                  <a:pt x="1638" y="246"/>
                </a:cubicBezTo>
                <a:cubicBezTo>
                  <a:pt x="1448" y="263"/>
                  <a:pt x="1494" y="254"/>
                  <a:pt x="1366" y="303"/>
                </a:cubicBezTo>
                <a:cubicBezTo>
                  <a:pt x="1358" y="311"/>
                  <a:pt x="1351" y="321"/>
                  <a:pt x="1342" y="328"/>
                </a:cubicBezTo>
                <a:cubicBezTo>
                  <a:pt x="1332" y="335"/>
                  <a:pt x="1318" y="336"/>
                  <a:pt x="1309" y="344"/>
                </a:cubicBezTo>
                <a:cubicBezTo>
                  <a:pt x="1230" y="411"/>
                  <a:pt x="1338" y="349"/>
                  <a:pt x="1251" y="394"/>
                </a:cubicBezTo>
                <a:cubicBezTo>
                  <a:pt x="1230" y="431"/>
                  <a:pt x="1215" y="463"/>
                  <a:pt x="1185" y="493"/>
                </a:cubicBezTo>
                <a:cubicBezTo>
                  <a:pt x="1180" y="507"/>
                  <a:pt x="1174" y="520"/>
                  <a:pt x="1169" y="534"/>
                </a:cubicBezTo>
                <a:cubicBezTo>
                  <a:pt x="1166" y="545"/>
                  <a:pt x="1165" y="556"/>
                  <a:pt x="1161" y="567"/>
                </a:cubicBezTo>
                <a:cubicBezTo>
                  <a:pt x="1154" y="589"/>
                  <a:pt x="1136" y="632"/>
                  <a:pt x="1136" y="632"/>
                </a:cubicBezTo>
                <a:cubicBezTo>
                  <a:pt x="1129" y="692"/>
                  <a:pt x="1117" y="747"/>
                  <a:pt x="1103" y="805"/>
                </a:cubicBezTo>
                <a:lnTo>
                  <a:pt x="1078" y="970"/>
                </a:lnTo>
                <a:cubicBezTo>
                  <a:pt x="1078" y="970"/>
                  <a:pt x="1078" y="970"/>
                  <a:pt x="1078" y="970"/>
                </a:cubicBezTo>
                <a:cubicBezTo>
                  <a:pt x="1073" y="1008"/>
                  <a:pt x="1062" y="1085"/>
                  <a:pt x="1062" y="1085"/>
                </a:cubicBezTo>
                <a:cubicBezTo>
                  <a:pt x="1060" y="1127"/>
                  <a:pt x="1062" y="1352"/>
                  <a:pt x="1021" y="1414"/>
                </a:cubicBezTo>
                <a:cubicBezTo>
                  <a:pt x="997" y="1451"/>
                  <a:pt x="954" y="1462"/>
                  <a:pt x="914" y="1472"/>
                </a:cubicBezTo>
                <a:cubicBezTo>
                  <a:pt x="878" y="1495"/>
                  <a:pt x="837" y="1500"/>
                  <a:pt x="799" y="1521"/>
                </a:cubicBezTo>
                <a:cubicBezTo>
                  <a:pt x="764" y="1540"/>
                  <a:pt x="741" y="1565"/>
                  <a:pt x="708" y="1587"/>
                </a:cubicBezTo>
                <a:cubicBezTo>
                  <a:pt x="694" y="1584"/>
                  <a:pt x="678" y="1587"/>
                  <a:pt x="667" y="1579"/>
                </a:cubicBezTo>
                <a:cubicBezTo>
                  <a:pt x="647" y="1564"/>
                  <a:pt x="632" y="1509"/>
                  <a:pt x="626" y="1488"/>
                </a:cubicBezTo>
                <a:cubicBezTo>
                  <a:pt x="612" y="1438"/>
                  <a:pt x="590" y="1391"/>
                  <a:pt x="576" y="1340"/>
                </a:cubicBezTo>
                <a:cubicBezTo>
                  <a:pt x="582" y="1258"/>
                  <a:pt x="581" y="1097"/>
                  <a:pt x="651" y="1027"/>
                </a:cubicBezTo>
                <a:cubicBezTo>
                  <a:pt x="672" y="1006"/>
                  <a:pt x="705" y="995"/>
                  <a:pt x="733" y="986"/>
                </a:cubicBezTo>
                <a:cubicBezTo>
                  <a:pt x="867" y="989"/>
                  <a:pt x="1002" y="989"/>
                  <a:pt x="1136" y="994"/>
                </a:cubicBezTo>
                <a:cubicBezTo>
                  <a:pt x="1217" y="997"/>
                  <a:pt x="1282" y="1045"/>
                  <a:pt x="1358" y="1060"/>
                </a:cubicBezTo>
                <a:cubicBezTo>
                  <a:pt x="1543" y="1051"/>
                  <a:pt x="1464" y="1062"/>
                  <a:pt x="1597" y="1036"/>
                </a:cubicBezTo>
                <a:cubicBezTo>
                  <a:pt x="1624" y="1031"/>
                  <a:pt x="1645" y="1011"/>
                  <a:pt x="1671" y="1003"/>
                </a:cubicBezTo>
                <a:cubicBezTo>
                  <a:pt x="1695" y="979"/>
                  <a:pt x="1713" y="952"/>
                  <a:pt x="1737" y="929"/>
                </a:cubicBezTo>
                <a:cubicBezTo>
                  <a:pt x="1756" y="890"/>
                  <a:pt x="1762" y="850"/>
                  <a:pt x="1786" y="813"/>
                </a:cubicBezTo>
                <a:cubicBezTo>
                  <a:pt x="1796" y="771"/>
                  <a:pt x="1812" y="741"/>
                  <a:pt x="1819" y="698"/>
                </a:cubicBezTo>
                <a:cubicBezTo>
                  <a:pt x="1816" y="665"/>
                  <a:pt x="1832" y="625"/>
                  <a:pt x="1811" y="600"/>
                </a:cubicBezTo>
                <a:cubicBezTo>
                  <a:pt x="1793" y="579"/>
                  <a:pt x="1756" y="595"/>
                  <a:pt x="1728" y="591"/>
                </a:cubicBezTo>
                <a:cubicBezTo>
                  <a:pt x="1697" y="586"/>
                  <a:pt x="1668" y="574"/>
                  <a:pt x="1638" y="567"/>
                </a:cubicBezTo>
                <a:cubicBezTo>
                  <a:pt x="1608" y="560"/>
                  <a:pt x="1547" y="550"/>
                  <a:pt x="1547" y="550"/>
                </a:cubicBezTo>
                <a:cubicBezTo>
                  <a:pt x="1506" y="553"/>
                  <a:pt x="1464" y="551"/>
                  <a:pt x="1424" y="558"/>
                </a:cubicBezTo>
                <a:cubicBezTo>
                  <a:pt x="1416" y="559"/>
                  <a:pt x="1414" y="571"/>
                  <a:pt x="1408" y="575"/>
                </a:cubicBezTo>
                <a:cubicBezTo>
                  <a:pt x="1370" y="602"/>
                  <a:pt x="1343" y="619"/>
                  <a:pt x="1301" y="632"/>
                </a:cubicBezTo>
                <a:cubicBezTo>
                  <a:pt x="1279" y="639"/>
                  <a:pt x="1256" y="641"/>
                  <a:pt x="1235" y="649"/>
                </a:cubicBezTo>
                <a:cubicBezTo>
                  <a:pt x="1206" y="660"/>
                  <a:pt x="1152" y="690"/>
                  <a:pt x="1152" y="690"/>
                </a:cubicBezTo>
                <a:cubicBezTo>
                  <a:pt x="1067" y="687"/>
                  <a:pt x="977" y="703"/>
                  <a:pt x="897" y="674"/>
                </a:cubicBezTo>
                <a:cubicBezTo>
                  <a:pt x="829" y="649"/>
                  <a:pt x="776" y="594"/>
                  <a:pt x="708" y="567"/>
                </a:cubicBezTo>
                <a:cubicBezTo>
                  <a:pt x="690" y="539"/>
                  <a:pt x="683" y="528"/>
                  <a:pt x="651" y="517"/>
                </a:cubicBezTo>
                <a:cubicBezTo>
                  <a:pt x="620" y="487"/>
                  <a:pt x="592" y="454"/>
                  <a:pt x="568" y="418"/>
                </a:cubicBezTo>
                <a:cubicBezTo>
                  <a:pt x="580" y="324"/>
                  <a:pt x="584" y="333"/>
                  <a:pt x="675" y="320"/>
                </a:cubicBezTo>
                <a:cubicBezTo>
                  <a:pt x="697" y="323"/>
                  <a:pt x="722" y="317"/>
                  <a:pt x="741" y="328"/>
                </a:cubicBezTo>
                <a:cubicBezTo>
                  <a:pt x="750" y="333"/>
                  <a:pt x="724" y="338"/>
                  <a:pt x="716" y="344"/>
                </a:cubicBezTo>
                <a:cubicBezTo>
                  <a:pt x="689" y="362"/>
                  <a:pt x="664" y="375"/>
                  <a:pt x="634" y="386"/>
                </a:cubicBezTo>
                <a:cubicBezTo>
                  <a:pt x="606" y="413"/>
                  <a:pt x="576" y="437"/>
                  <a:pt x="544" y="460"/>
                </a:cubicBezTo>
                <a:cubicBezTo>
                  <a:pt x="523" y="517"/>
                  <a:pt x="552" y="445"/>
                  <a:pt x="511" y="517"/>
                </a:cubicBezTo>
                <a:cubicBezTo>
                  <a:pt x="501" y="535"/>
                  <a:pt x="495" y="556"/>
                  <a:pt x="486" y="575"/>
                </a:cubicBezTo>
                <a:cubicBezTo>
                  <a:pt x="467" y="674"/>
                  <a:pt x="451" y="772"/>
                  <a:pt x="437" y="871"/>
                </a:cubicBezTo>
                <a:cubicBezTo>
                  <a:pt x="443" y="992"/>
                  <a:pt x="424" y="1016"/>
                  <a:pt x="478" y="1093"/>
                </a:cubicBezTo>
                <a:cubicBezTo>
                  <a:pt x="506" y="1180"/>
                  <a:pt x="594" y="1246"/>
                  <a:pt x="659" y="1307"/>
                </a:cubicBezTo>
                <a:cubicBezTo>
                  <a:pt x="668" y="1342"/>
                  <a:pt x="675" y="1349"/>
                  <a:pt x="700" y="1373"/>
                </a:cubicBezTo>
                <a:cubicBezTo>
                  <a:pt x="725" y="1424"/>
                  <a:pt x="766" y="1458"/>
                  <a:pt x="807" y="1496"/>
                </a:cubicBezTo>
                <a:cubicBezTo>
                  <a:pt x="801" y="1518"/>
                  <a:pt x="799" y="1541"/>
                  <a:pt x="790" y="1562"/>
                </a:cubicBezTo>
                <a:cubicBezTo>
                  <a:pt x="784" y="1574"/>
                  <a:pt x="728" y="1618"/>
                  <a:pt x="725" y="1620"/>
                </a:cubicBezTo>
                <a:cubicBezTo>
                  <a:pt x="650" y="1655"/>
                  <a:pt x="569" y="1674"/>
                  <a:pt x="494" y="1710"/>
                </a:cubicBezTo>
                <a:cubicBezTo>
                  <a:pt x="458" y="1707"/>
                  <a:pt x="422" y="1711"/>
                  <a:pt x="387" y="1702"/>
                </a:cubicBezTo>
                <a:cubicBezTo>
                  <a:pt x="347" y="1691"/>
                  <a:pt x="307" y="1642"/>
                  <a:pt x="272" y="1620"/>
                </a:cubicBezTo>
                <a:cubicBezTo>
                  <a:pt x="254" y="1564"/>
                  <a:pt x="306" y="1515"/>
                  <a:pt x="338" y="1472"/>
                </a:cubicBezTo>
                <a:cubicBezTo>
                  <a:pt x="346" y="1461"/>
                  <a:pt x="363" y="1439"/>
                  <a:pt x="363" y="1439"/>
                </a:cubicBezTo>
                <a:cubicBezTo>
                  <a:pt x="378" y="1393"/>
                  <a:pt x="389" y="1348"/>
                  <a:pt x="428" y="1315"/>
                </a:cubicBezTo>
                <a:cubicBezTo>
                  <a:pt x="470" y="1280"/>
                  <a:pt x="471" y="1288"/>
                  <a:pt x="535" y="1266"/>
                </a:cubicBezTo>
                <a:cubicBezTo>
                  <a:pt x="561" y="1257"/>
                  <a:pt x="583" y="1240"/>
                  <a:pt x="609" y="1233"/>
                </a:cubicBezTo>
                <a:cubicBezTo>
                  <a:pt x="673" y="1215"/>
                  <a:pt x="733" y="1214"/>
                  <a:pt x="799" y="1208"/>
                </a:cubicBezTo>
                <a:cubicBezTo>
                  <a:pt x="894" y="1189"/>
                  <a:pt x="875" y="1189"/>
                  <a:pt x="1037" y="1217"/>
                </a:cubicBezTo>
                <a:cubicBezTo>
                  <a:pt x="1057" y="1220"/>
                  <a:pt x="1094" y="1255"/>
                  <a:pt x="1111" y="1266"/>
                </a:cubicBezTo>
                <a:cubicBezTo>
                  <a:pt x="1216" y="1331"/>
                  <a:pt x="1299" y="1431"/>
                  <a:pt x="1424" y="1455"/>
                </a:cubicBezTo>
                <a:cubicBezTo>
                  <a:pt x="1525" y="1447"/>
                  <a:pt x="1581" y="1437"/>
                  <a:pt x="1663" y="1381"/>
                </a:cubicBezTo>
                <a:cubicBezTo>
                  <a:pt x="1721" y="1342"/>
                  <a:pt x="1756" y="1281"/>
                  <a:pt x="1819" y="1250"/>
                </a:cubicBezTo>
                <a:cubicBezTo>
                  <a:pt x="1858" y="1169"/>
                  <a:pt x="1934" y="1108"/>
                  <a:pt x="1975" y="1027"/>
                </a:cubicBezTo>
                <a:cubicBezTo>
                  <a:pt x="1990" y="998"/>
                  <a:pt x="1994" y="961"/>
                  <a:pt x="2000" y="929"/>
                </a:cubicBezTo>
                <a:cubicBezTo>
                  <a:pt x="1997" y="912"/>
                  <a:pt x="1999" y="894"/>
                  <a:pt x="1992" y="879"/>
                </a:cubicBezTo>
                <a:cubicBezTo>
                  <a:pt x="1954" y="796"/>
                  <a:pt x="1845" y="747"/>
                  <a:pt x="1761" y="731"/>
                </a:cubicBezTo>
                <a:cubicBezTo>
                  <a:pt x="1683" y="693"/>
                  <a:pt x="1619" y="681"/>
                  <a:pt x="1531" y="674"/>
                </a:cubicBezTo>
                <a:cubicBezTo>
                  <a:pt x="1490" y="679"/>
                  <a:pt x="1448" y="680"/>
                  <a:pt x="1408" y="690"/>
                </a:cubicBezTo>
                <a:cubicBezTo>
                  <a:pt x="1370" y="700"/>
                  <a:pt x="1338" y="725"/>
                  <a:pt x="1301" y="739"/>
                </a:cubicBezTo>
                <a:cubicBezTo>
                  <a:pt x="1271" y="769"/>
                  <a:pt x="1240" y="787"/>
                  <a:pt x="1202" y="805"/>
                </a:cubicBezTo>
                <a:cubicBezTo>
                  <a:pt x="1158" y="849"/>
                  <a:pt x="1116" y="888"/>
                  <a:pt x="1062" y="920"/>
                </a:cubicBezTo>
                <a:cubicBezTo>
                  <a:pt x="1035" y="956"/>
                  <a:pt x="1007" y="984"/>
                  <a:pt x="971" y="1011"/>
                </a:cubicBezTo>
                <a:cubicBezTo>
                  <a:pt x="957" y="1055"/>
                  <a:pt x="921" y="1078"/>
                  <a:pt x="889" y="1110"/>
                </a:cubicBezTo>
                <a:cubicBezTo>
                  <a:pt x="878" y="1121"/>
                  <a:pt x="874" y="1138"/>
                  <a:pt x="864" y="1151"/>
                </a:cubicBezTo>
                <a:cubicBezTo>
                  <a:pt x="829" y="1199"/>
                  <a:pt x="791" y="1241"/>
                  <a:pt x="757" y="1291"/>
                </a:cubicBezTo>
                <a:cubicBezTo>
                  <a:pt x="704" y="1369"/>
                  <a:pt x="782" y="1301"/>
                  <a:pt x="708" y="1357"/>
                </a:cubicBezTo>
                <a:cubicBezTo>
                  <a:pt x="692" y="1399"/>
                  <a:pt x="679" y="1425"/>
                  <a:pt x="634" y="1439"/>
                </a:cubicBezTo>
                <a:cubicBezTo>
                  <a:pt x="596" y="1468"/>
                  <a:pt x="563" y="1500"/>
                  <a:pt x="519" y="1521"/>
                </a:cubicBezTo>
                <a:cubicBezTo>
                  <a:pt x="478" y="1541"/>
                  <a:pt x="430" y="1548"/>
                  <a:pt x="387" y="1562"/>
                </a:cubicBezTo>
                <a:cubicBezTo>
                  <a:pt x="371" y="1559"/>
                  <a:pt x="351" y="1565"/>
                  <a:pt x="338" y="1554"/>
                </a:cubicBezTo>
                <a:cubicBezTo>
                  <a:pt x="318" y="1538"/>
                  <a:pt x="311" y="1510"/>
                  <a:pt x="297" y="1488"/>
                </a:cubicBezTo>
                <a:cubicBezTo>
                  <a:pt x="264" y="1435"/>
                  <a:pt x="238" y="1392"/>
                  <a:pt x="223" y="1332"/>
                </a:cubicBezTo>
                <a:cubicBezTo>
                  <a:pt x="228" y="1294"/>
                  <a:pt x="231" y="1255"/>
                  <a:pt x="239" y="1217"/>
                </a:cubicBezTo>
                <a:cubicBezTo>
                  <a:pt x="251" y="1164"/>
                  <a:pt x="344" y="1071"/>
                  <a:pt x="379" y="1027"/>
                </a:cubicBezTo>
                <a:cubicBezTo>
                  <a:pt x="422" y="973"/>
                  <a:pt x="463" y="907"/>
                  <a:pt x="519" y="863"/>
                </a:cubicBezTo>
                <a:cubicBezTo>
                  <a:pt x="655" y="756"/>
                  <a:pt x="442" y="945"/>
                  <a:pt x="585" y="822"/>
                </a:cubicBezTo>
                <a:cubicBezTo>
                  <a:pt x="594" y="814"/>
                  <a:pt x="599" y="803"/>
                  <a:pt x="609" y="797"/>
                </a:cubicBezTo>
                <a:cubicBezTo>
                  <a:pt x="658" y="766"/>
                  <a:pt x="833" y="756"/>
                  <a:pt x="889" y="748"/>
                </a:cubicBezTo>
                <a:cubicBezTo>
                  <a:pt x="911" y="745"/>
                  <a:pt x="955" y="739"/>
                  <a:pt x="955" y="739"/>
                </a:cubicBezTo>
                <a:cubicBezTo>
                  <a:pt x="1004" y="723"/>
                  <a:pt x="1053" y="720"/>
                  <a:pt x="1103" y="706"/>
                </a:cubicBezTo>
                <a:cubicBezTo>
                  <a:pt x="1165" y="689"/>
                  <a:pt x="1223" y="661"/>
                  <a:pt x="1284" y="641"/>
                </a:cubicBezTo>
                <a:cubicBezTo>
                  <a:pt x="1326" y="599"/>
                  <a:pt x="1436" y="596"/>
                  <a:pt x="1490" y="591"/>
                </a:cubicBezTo>
                <a:cubicBezTo>
                  <a:pt x="1526" y="579"/>
                  <a:pt x="1554" y="561"/>
                  <a:pt x="1589" y="550"/>
                </a:cubicBezTo>
                <a:cubicBezTo>
                  <a:pt x="1600" y="539"/>
                  <a:pt x="1621" y="532"/>
                  <a:pt x="1621" y="517"/>
                </a:cubicBezTo>
                <a:cubicBezTo>
                  <a:pt x="1621" y="510"/>
                  <a:pt x="1571" y="495"/>
                  <a:pt x="1564" y="493"/>
                </a:cubicBezTo>
                <a:cubicBezTo>
                  <a:pt x="1543" y="463"/>
                  <a:pt x="1526" y="455"/>
                  <a:pt x="1556" y="427"/>
                </a:cubicBezTo>
                <a:cubicBezTo>
                  <a:pt x="1572" y="362"/>
                  <a:pt x="1529" y="371"/>
                  <a:pt x="1490" y="320"/>
                </a:cubicBezTo>
                <a:cubicBezTo>
                  <a:pt x="1468" y="251"/>
                  <a:pt x="1435" y="230"/>
                  <a:pt x="1366" y="213"/>
                </a:cubicBezTo>
                <a:cubicBezTo>
                  <a:pt x="1319" y="229"/>
                  <a:pt x="1344" y="202"/>
                  <a:pt x="1301" y="196"/>
                </a:cubicBezTo>
                <a:cubicBezTo>
                  <a:pt x="1271" y="192"/>
                  <a:pt x="1240" y="191"/>
                  <a:pt x="1210" y="188"/>
                </a:cubicBezTo>
                <a:cubicBezTo>
                  <a:pt x="1122" y="159"/>
                  <a:pt x="1178" y="171"/>
                  <a:pt x="1037" y="180"/>
                </a:cubicBezTo>
                <a:cubicBezTo>
                  <a:pt x="1019" y="192"/>
                  <a:pt x="997" y="199"/>
                  <a:pt x="980" y="213"/>
                </a:cubicBezTo>
                <a:cubicBezTo>
                  <a:pt x="972" y="219"/>
                  <a:pt x="971" y="231"/>
                  <a:pt x="963" y="237"/>
                </a:cubicBezTo>
                <a:cubicBezTo>
                  <a:pt x="951" y="246"/>
                  <a:pt x="935" y="246"/>
                  <a:pt x="922" y="254"/>
                </a:cubicBezTo>
                <a:cubicBezTo>
                  <a:pt x="887" y="276"/>
                  <a:pt x="871" y="307"/>
                  <a:pt x="832" y="320"/>
                </a:cubicBezTo>
                <a:cubicBezTo>
                  <a:pt x="837" y="328"/>
                  <a:pt x="850" y="335"/>
                  <a:pt x="848" y="344"/>
                </a:cubicBezTo>
                <a:cubicBezTo>
                  <a:pt x="846" y="354"/>
                  <a:pt x="831" y="355"/>
                  <a:pt x="823" y="361"/>
                </a:cubicBezTo>
                <a:cubicBezTo>
                  <a:pt x="812" y="369"/>
                  <a:pt x="800" y="377"/>
                  <a:pt x="790" y="386"/>
                </a:cubicBezTo>
                <a:cubicBezTo>
                  <a:pt x="749" y="423"/>
                  <a:pt x="729" y="448"/>
                  <a:pt x="683" y="476"/>
                </a:cubicBezTo>
                <a:cubicBezTo>
                  <a:pt x="678" y="487"/>
                  <a:pt x="675" y="500"/>
                  <a:pt x="667" y="509"/>
                </a:cubicBezTo>
                <a:cubicBezTo>
                  <a:pt x="661" y="517"/>
                  <a:pt x="648" y="517"/>
                  <a:pt x="642" y="525"/>
                </a:cubicBezTo>
                <a:cubicBezTo>
                  <a:pt x="636" y="534"/>
                  <a:pt x="640" y="549"/>
                  <a:pt x="634" y="558"/>
                </a:cubicBezTo>
                <a:cubicBezTo>
                  <a:pt x="621" y="577"/>
                  <a:pt x="597" y="588"/>
                  <a:pt x="585" y="608"/>
                </a:cubicBezTo>
                <a:cubicBezTo>
                  <a:pt x="554" y="659"/>
                  <a:pt x="503" y="702"/>
                  <a:pt x="478" y="756"/>
                </a:cubicBezTo>
                <a:cubicBezTo>
                  <a:pt x="448" y="819"/>
                  <a:pt x="423" y="895"/>
                  <a:pt x="404" y="962"/>
                </a:cubicBezTo>
                <a:cubicBezTo>
                  <a:pt x="401" y="989"/>
                  <a:pt x="399" y="1017"/>
                  <a:pt x="395" y="1044"/>
                </a:cubicBezTo>
                <a:cubicBezTo>
                  <a:pt x="381" y="1147"/>
                  <a:pt x="371" y="1252"/>
                  <a:pt x="330" y="1348"/>
                </a:cubicBezTo>
                <a:cubicBezTo>
                  <a:pt x="313" y="1387"/>
                  <a:pt x="317" y="1433"/>
                  <a:pt x="272" y="1447"/>
                </a:cubicBezTo>
                <a:cubicBezTo>
                  <a:pt x="256" y="1515"/>
                  <a:pt x="279" y="1447"/>
                  <a:pt x="231" y="1505"/>
                </a:cubicBezTo>
                <a:cubicBezTo>
                  <a:pt x="226" y="1511"/>
                  <a:pt x="228" y="1522"/>
                  <a:pt x="223" y="1529"/>
                </a:cubicBezTo>
                <a:cubicBezTo>
                  <a:pt x="211" y="1545"/>
                  <a:pt x="181" y="1570"/>
                  <a:pt x="181" y="1570"/>
                </a:cubicBezTo>
                <a:cubicBezTo>
                  <a:pt x="171" y="1601"/>
                  <a:pt x="157" y="1613"/>
                  <a:pt x="149" y="1645"/>
                </a:cubicBezTo>
                <a:cubicBezTo>
                  <a:pt x="171" y="1710"/>
                  <a:pt x="256" y="1672"/>
                  <a:pt x="313" y="1669"/>
                </a:cubicBezTo>
                <a:cubicBezTo>
                  <a:pt x="477" y="1629"/>
                  <a:pt x="655" y="1630"/>
                  <a:pt x="815" y="1579"/>
                </a:cubicBezTo>
                <a:cubicBezTo>
                  <a:pt x="1014" y="1515"/>
                  <a:pt x="1215" y="1448"/>
                  <a:pt x="1399" y="1348"/>
                </a:cubicBezTo>
                <a:cubicBezTo>
                  <a:pt x="1515" y="1285"/>
                  <a:pt x="1587" y="1175"/>
                  <a:pt x="1704" y="1118"/>
                </a:cubicBezTo>
                <a:cubicBezTo>
                  <a:pt x="1712" y="1107"/>
                  <a:pt x="1718" y="1094"/>
                  <a:pt x="1728" y="1085"/>
                </a:cubicBezTo>
                <a:cubicBezTo>
                  <a:pt x="1735" y="1079"/>
                  <a:pt x="1747" y="1084"/>
                  <a:pt x="1753" y="1077"/>
                </a:cubicBezTo>
                <a:cubicBezTo>
                  <a:pt x="1763" y="1066"/>
                  <a:pt x="1761" y="1047"/>
                  <a:pt x="1770" y="1036"/>
                </a:cubicBezTo>
                <a:cubicBezTo>
                  <a:pt x="1775" y="1029"/>
                  <a:pt x="1787" y="1031"/>
                  <a:pt x="1794" y="1027"/>
                </a:cubicBezTo>
                <a:cubicBezTo>
                  <a:pt x="1806" y="1020"/>
                  <a:pt x="1816" y="1011"/>
                  <a:pt x="1827" y="1003"/>
                </a:cubicBezTo>
                <a:cubicBezTo>
                  <a:pt x="1841" y="970"/>
                  <a:pt x="1861" y="912"/>
                  <a:pt x="1893" y="896"/>
                </a:cubicBezTo>
                <a:cubicBezTo>
                  <a:pt x="1915" y="885"/>
                  <a:pt x="1959" y="863"/>
                  <a:pt x="1959" y="863"/>
                </a:cubicBezTo>
                <a:cubicBezTo>
                  <a:pt x="1972" y="808"/>
                  <a:pt x="1956" y="849"/>
                  <a:pt x="1992" y="805"/>
                </a:cubicBezTo>
                <a:cubicBezTo>
                  <a:pt x="2009" y="784"/>
                  <a:pt x="2041" y="739"/>
                  <a:pt x="2041" y="739"/>
                </a:cubicBezTo>
                <a:cubicBezTo>
                  <a:pt x="2049" y="698"/>
                  <a:pt x="2066" y="665"/>
                  <a:pt x="2074" y="624"/>
                </a:cubicBezTo>
                <a:cubicBezTo>
                  <a:pt x="2067" y="491"/>
                  <a:pt x="2077" y="518"/>
                  <a:pt x="2058" y="443"/>
                </a:cubicBezTo>
                <a:cubicBezTo>
                  <a:pt x="2050" y="413"/>
                  <a:pt x="2016" y="361"/>
                  <a:pt x="2016" y="361"/>
                </a:cubicBezTo>
                <a:cubicBezTo>
                  <a:pt x="2003" y="322"/>
                  <a:pt x="1966" y="297"/>
                  <a:pt x="1926" y="287"/>
                </a:cubicBezTo>
                <a:cubicBezTo>
                  <a:pt x="1899" y="352"/>
                  <a:pt x="1928" y="322"/>
                  <a:pt x="1877" y="320"/>
                </a:cubicBezTo>
                <a:cubicBezTo>
                  <a:pt x="1712" y="315"/>
                  <a:pt x="1548" y="315"/>
                  <a:pt x="1383" y="312"/>
                </a:cubicBezTo>
                <a:cubicBezTo>
                  <a:pt x="1326" y="296"/>
                  <a:pt x="1267" y="286"/>
                  <a:pt x="1210" y="270"/>
                </a:cubicBezTo>
                <a:cubicBezTo>
                  <a:pt x="1009" y="278"/>
                  <a:pt x="1024" y="272"/>
                  <a:pt x="897" y="303"/>
                </a:cubicBezTo>
                <a:cubicBezTo>
                  <a:pt x="849" y="337"/>
                  <a:pt x="895" y="299"/>
                  <a:pt x="856" y="353"/>
                </a:cubicBezTo>
                <a:cubicBezTo>
                  <a:pt x="834" y="383"/>
                  <a:pt x="816" y="400"/>
                  <a:pt x="799" y="435"/>
                </a:cubicBezTo>
                <a:cubicBezTo>
                  <a:pt x="768" y="575"/>
                  <a:pt x="818" y="709"/>
                  <a:pt x="963" y="748"/>
                </a:cubicBezTo>
                <a:cubicBezTo>
                  <a:pt x="1022" y="786"/>
                  <a:pt x="1004" y="781"/>
                  <a:pt x="1128" y="756"/>
                </a:cubicBezTo>
                <a:cubicBezTo>
                  <a:pt x="1139" y="754"/>
                  <a:pt x="1142" y="736"/>
                  <a:pt x="1152" y="731"/>
                </a:cubicBezTo>
                <a:cubicBezTo>
                  <a:pt x="1170" y="722"/>
                  <a:pt x="1191" y="721"/>
                  <a:pt x="1210" y="715"/>
                </a:cubicBezTo>
                <a:cubicBezTo>
                  <a:pt x="1293" y="687"/>
                  <a:pt x="1216" y="711"/>
                  <a:pt x="1276" y="682"/>
                </a:cubicBezTo>
                <a:cubicBezTo>
                  <a:pt x="1305" y="668"/>
                  <a:pt x="1337" y="663"/>
                  <a:pt x="1366" y="649"/>
                </a:cubicBezTo>
                <a:cubicBezTo>
                  <a:pt x="1412" y="603"/>
                  <a:pt x="1350" y="566"/>
                  <a:pt x="1317" y="534"/>
                </a:cubicBezTo>
                <a:cubicBezTo>
                  <a:pt x="1308" y="525"/>
                  <a:pt x="1294" y="524"/>
                  <a:pt x="1284" y="517"/>
                </a:cubicBezTo>
                <a:cubicBezTo>
                  <a:pt x="1259" y="499"/>
                  <a:pt x="1247" y="473"/>
                  <a:pt x="1218" y="460"/>
                </a:cubicBezTo>
                <a:cubicBezTo>
                  <a:pt x="1173" y="441"/>
                  <a:pt x="1125" y="425"/>
                  <a:pt x="1078" y="410"/>
                </a:cubicBezTo>
                <a:cubicBezTo>
                  <a:pt x="998" y="417"/>
                  <a:pt x="986" y="410"/>
                  <a:pt x="930" y="451"/>
                </a:cubicBezTo>
                <a:cubicBezTo>
                  <a:pt x="863" y="555"/>
                  <a:pt x="1006" y="711"/>
                  <a:pt x="1095" y="748"/>
                </a:cubicBezTo>
                <a:cubicBezTo>
                  <a:pt x="1144" y="797"/>
                  <a:pt x="1202" y="830"/>
                  <a:pt x="1251" y="879"/>
                </a:cubicBezTo>
                <a:cubicBezTo>
                  <a:pt x="1243" y="982"/>
                  <a:pt x="1224" y="1092"/>
                  <a:pt x="1144" y="1167"/>
                </a:cubicBezTo>
                <a:cubicBezTo>
                  <a:pt x="1117" y="1222"/>
                  <a:pt x="1058" y="1256"/>
                  <a:pt x="1004" y="1282"/>
                </a:cubicBezTo>
                <a:cubicBezTo>
                  <a:pt x="982" y="1305"/>
                  <a:pt x="966" y="1314"/>
                  <a:pt x="939" y="1332"/>
                </a:cubicBezTo>
                <a:cubicBezTo>
                  <a:pt x="909" y="1352"/>
                  <a:pt x="900" y="1377"/>
                  <a:pt x="864" y="1389"/>
                </a:cubicBezTo>
                <a:cubicBezTo>
                  <a:pt x="820" y="1435"/>
                  <a:pt x="762" y="1470"/>
                  <a:pt x="700" y="1480"/>
                </a:cubicBezTo>
                <a:cubicBezTo>
                  <a:pt x="665" y="1502"/>
                  <a:pt x="640" y="1527"/>
                  <a:pt x="601" y="1538"/>
                </a:cubicBezTo>
                <a:cubicBezTo>
                  <a:pt x="523" y="1529"/>
                  <a:pt x="520" y="1538"/>
                  <a:pt x="502" y="1472"/>
                </a:cubicBezTo>
                <a:cubicBezTo>
                  <a:pt x="508" y="1444"/>
                  <a:pt x="508" y="1415"/>
                  <a:pt x="519" y="1389"/>
                </a:cubicBezTo>
                <a:cubicBezTo>
                  <a:pt x="543" y="1334"/>
                  <a:pt x="645" y="1330"/>
                  <a:pt x="692" y="1324"/>
                </a:cubicBezTo>
                <a:cubicBezTo>
                  <a:pt x="778" y="1330"/>
                  <a:pt x="861" y="1342"/>
                  <a:pt x="947" y="1348"/>
                </a:cubicBezTo>
                <a:cubicBezTo>
                  <a:pt x="1182" y="1399"/>
                  <a:pt x="1158" y="1363"/>
                  <a:pt x="1589" y="1357"/>
                </a:cubicBezTo>
                <a:cubicBezTo>
                  <a:pt x="1622" y="1348"/>
                  <a:pt x="1650" y="1343"/>
                  <a:pt x="1679" y="1324"/>
                </a:cubicBezTo>
                <a:cubicBezTo>
                  <a:pt x="1686" y="1287"/>
                  <a:pt x="1697" y="1254"/>
                  <a:pt x="1704" y="1217"/>
                </a:cubicBezTo>
                <a:cubicBezTo>
                  <a:pt x="1701" y="1189"/>
                  <a:pt x="1703" y="1161"/>
                  <a:pt x="1696" y="1134"/>
                </a:cubicBezTo>
                <a:cubicBezTo>
                  <a:pt x="1694" y="1126"/>
                  <a:pt x="1683" y="1125"/>
                  <a:pt x="1679" y="1118"/>
                </a:cubicBezTo>
                <a:cubicBezTo>
                  <a:pt x="1669" y="1100"/>
                  <a:pt x="1665" y="1078"/>
                  <a:pt x="1654" y="1060"/>
                </a:cubicBezTo>
                <a:cubicBezTo>
                  <a:pt x="1612" y="989"/>
                  <a:pt x="1483" y="902"/>
                  <a:pt x="1416" y="855"/>
                </a:cubicBezTo>
                <a:cubicBezTo>
                  <a:pt x="1372" y="824"/>
                  <a:pt x="1318" y="776"/>
                  <a:pt x="1268" y="764"/>
                </a:cubicBezTo>
                <a:cubicBezTo>
                  <a:pt x="1201" y="721"/>
                  <a:pt x="1142" y="668"/>
                  <a:pt x="1062" y="649"/>
                </a:cubicBezTo>
                <a:cubicBezTo>
                  <a:pt x="1015" y="617"/>
                  <a:pt x="944" y="614"/>
                  <a:pt x="889" y="608"/>
                </a:cubicBezTo>
                <a:cubicBezTo>
                  <a:pt x="842" y="597"/>
                  <a:pt x="797" y="583"/>
                  <a:pt x="749" y="575"/>
                </a:cubicBezTo>
                <a:cubicBezTo>
                  <a:pt x="733" y="569"/>
                  <a:pt x="713" y="570"/>
                  <a:pt x="700" y="558"/>
                </a:cubicBezTo>
                <a:cubicBezTo>
                  <a:pt x="677" y="536"/>
                  <a:pt x="690" y="544"/>
                  <a:pt x="659" y="534"/>
                </a:cubicBezTo>
                <a:cubicBezTo>
                  <a:pt x="610" y="499"/>
                  <a:pt x="571" y="467"/>
                  <a:pt x="519" y="435"/>
                </a:cubicBezTo>
                <a:cubicBezTo>
                  <a:pt x="490" y="417"/>
                  <a:pt x="468" y="385"/>
                  <a:pt x="437" y="369"/>
                </a:cubicBezTo>
                <a:cubicBezTo>
                  <a:pt x="398" y="349"/>
                  <a:pt x="383" y="351"/>
                  <a:pt x="338" y="344"/>
                </a:cubicBezTo>
                <a:cubicBezTo>
                  <a:pt x="217" y="350"/>
                  <a:pt x="170" y="323"/>
                  <a:pt x="99" y="394"/>
                </a:cubicBezTo>
                <a:cubicBezTo>
                  <a:pt x="66" y="494"/>
                  <a:pt x="102" y="577"/>
                  <a:pt x="173" y="649"/>
                </a:cubicBezTo>
                <a:cubicBezTo>
                  <a:pt x="205" y="681"/>
                  <a:pt x="210" y="669"/>
                  <a:pt x="247" y="698"/>
                </a:cubicBezTo>
                <a:cubicBezTo>
                  <a:pt x="259" y="707"/>
                  <a:pt x="268" y="721"/>
                  <a:pt x="280" y="731"/>
                </a:cubicBezTo>
                <a:cubicBezTo>
                  <a:pt x="321" y="763"/>
                  <a:pt x="372" y="775"/>
                  <a:pt x="420" y="789"/>
                </a:cubicBezTo>
                <a:cubicBezTo>
                  <a:pt x="462" y="828"/>
                  <a:pt x="406" y="781"/>
                  <a:pt x="469" y="813"/>
                </a:cubicBezTo>
                <a:cubicBezTo>
                  <a:pt x="499" y="828"/>
                  <a:pt x="518" y="878"/>
                  <a:pt x="544" y="904"/>
                </a:cubicBezTo>
                <a:cubicBezTo>
                  <a:pt x="575" y="967"/>
                  <a:pt x="541" y="910"/>
                  <a:pt x="593" y="962"/>
                </a:cubicBezTo>
                <a:cubicBezTo>
                  <a:pt x="653" y="1022"/>
                  <a:pt x="716" y="1079"/>
                  <a:pt x="782" y="1134"/>
                </a:cubicBezTo>
                <a:cubicBezTo>
                  <a:pt x="851" y="1192"/>
                  <a:pt x="934" y="1225"/>
                  <a:pt x="996" y="1291"/>
                </a:cubicBezTo>
                <a:cubicBezTo>
                  <a:pt x="1011" y="1336"/>
                  <a:pt x="997" y="1392"/>
                  <a:pt x="971" y="1431"/>
                </a:cubicBezTo>
                <a:cubicBezTo>
                  <a:pt x="960" y="1465"/>
                  <a:pt x="935" y="1484"/>
                  <a:pt x="914" y="1513"/>
                </a:cubicBezTo>
                <a:cubicBezTo>
                  <a:pt x="859" y="1589"/>
                  <a:pt x="807" y="1627"/>
                  <a:pt x="725" y="1669"/>
                </a:cubicBezTo>
                <a:cubicBezTo>
                  <a:pt x="644" y="1710"/>
                  <a:pt x="544" y="1674"/>
                  <a:pt x="453" y="1677"/>
                </a:cubicBezTo>
                <a:cubicBezTo>
                  <a:pt x="431" y="1680"/>
                  <a:pt x="409" y="1691"/>
                  <a:pt x="387" y="1686"/>
                </a:cubicBezTo>
                <a:cubicBezTo>
                  <a:pt x="368" y="1682"/>
                  <a:pt x="384" y="1644"/>
                  <a:pt x="395" y="1628"/>
                </a:cubicBezTo>
                <a:cubicBezTo>
                  <a:pt x="439" y="1562"/>
                  <a:pt x="516" y="1494"/>
                  <a:pt x="585" y="1455"/>
                </a:cubicBezTo>
                <a:cubicBezTo>
                  <a:pt x="605" y="1444"/>
                  <a:pt x="629" y="1440"/>
                  <a:pt x="651" y="1431"/>
                </a:cubicBezTo>
                <a:cubicBezTo>
                  <a:pt x="699" y="1412"/>
                  <a:pt x="742" y="1383"/>
                  <a:pt x="790" y="1365"/>
                </a:cubicBezTo>
                <a:cubicBezTo>
                  <a:pt x="817" y="1355"/>
                  <a:pt x="904" y="1339"/>
                  <a:pt x="930" y="1332"/>
                </a:cubicBezTo>
                <a:cubicBezTo>
                  <a:pt x="986" y="1318"/>
                  <a:pt x="1030" y="1299"/>
                  <a:pt x="1087" y="1291"/>
                </a:cubicBezTo>
                <a:cubicBezTo>
                  <a:pt x="1169" y="1257"/>
                  <a:pt x="1251" y="1224"/>
                  <a:pt x="1333" y="1192"/>
                </a:cubicBezTo>
                <a:cubicBezTo>
                  <a:pt x="1362" y="1181"/>
                  <a:pt x="1385" y="1155"/>
                  <a:pt x="1416" y="1151"/>
                </a:cubicBezTo>
                <a:cubicBezTo>
                  <a:pt x="1466" y="1144"/>
                  <a:pt x="1514" y="1133"/>
                  <a:pt x="1564" y="1126"/>
                </a:cubicBezTo>
                <a:cubicBezTo>
                  <a:pt x="1618" y="1109"/>
                  <a:pt x="1674" y="1095"/>
                  <a:pt x="1728" y="1077"/>
                </a:cubicBezTo>
                <a:cubicBezTo>
                  <a:pt x="1779" y="1060"/>
                  <a:pt x="1789" y="1022"/>
                  <a:pt x="1819" y="986"/>
                </a:cubicBezTo>
                <a:cubicBezTo>
                  <a:pt x="1866" y="929"/>
                  <a:pt x="1933" y="848"/>
                  <a:pt x="1967" y="781"/>
                </a:cubicBezTo>
                <a:cubicBezTo>
                  <a:pt x="1978" y="726"/>
                  <a:pt x="1988" y="650"/>
                  <a:pt x="1942" y="608"/>
                </a:cubicBezTo>
                <a:cubicBezTo>
                  <a:pt x="1844" y="519"/>
                  <a:pt x="1721" y="460"/>
                  <a:pt x="1613" y="386"/>
                </a:cubicBezTo>
                <a:cubicBezTo>
                  <a:pt x="1510" y="315"/>
                  <a:pt x="1427" y="245"/>
                  <a:pt x="1301" y="221"/>
                </a:cubicBezTo>
                <a:cubicBezTo>
                  <a:pt x="1243" y="224"/>
                  <a:pt x="1185" y="219"/>
                  <a:pt x="1128" y="229"/>
                </a:cubicBezTo>
                <a:cubicBezTo>
                  <a:pt x="1109" y="232"/>
                  <a:pt x="984" y="292"/>
                  <a:pt x="955" y="303"/>
                </a:cubicBezTo>
                <a:cubicBezTo>
                  <a:pt x="919" y="339"/>
                  <a:pt x="882" y="374"/>
                  <a:pt x="840" y="402"/>
                </a:cubicBezTo>
                <a:cubicBezTo>
                  <a:pt x="822" y="458"/>
                  <a:pt x="848" y="394"/>
                  <a:pt x="799" y="451"/>
                </a:cubicBezTo>
                <a:cubicBezTo>
                  <a:pt x="793" y="458"/>
                  <a:pt x="795" y="468"/>
                  <a:pt x="790" y="476"/>
                </a:cubicBezTo>
                <a:cubicBezTo>
                  <a:pt x="786" y="483"/>
                  <a:pt x="778" y="487"/>
                  <a:pt x="774" y="493"/>
                </a:cubicBezTo>
                <a:cubicBezTo>
                  <a:pt x="767" y="503"/>
                  <a:pt x="762" y="514"/>
                  <a:pt x="757" y="525"/>
                </a:cubicBezTo>
                <a:cubicBezTo>
                  <a:pt x="750" y="541"/>
                  <a:pt x="741" y="575"/>
                  <a:pt x="741" y="575"/>
                </a:cubicBezTo>
                <a:cubicBezTo>
                  <a:pt x="746" y="628"/>
                  <a:pt x="749" y="677"/>
                  <a:pt x="774" y="723"/>
                </a:cubicBezTo>
                <a:cubicBezTo>
                  <a:pt x="793" y="757"/>
                  <a:pt x="880" y="834"/>
                  <a:pt x="889" y="846"/>
                </a:cubicBezTo>
                <a:cubicBezTo>
                  <a:pt x="928" y="896"/>
                  <a:pt x="1012" y="984"/>
                  <a:pt x="1062" y="1019"/>
                </a:cubicBezTo>
                <a:cubicBezTo>
                  <a:pt x="1081" y="1033"/>
                  <a:pt x="1106" y="1041"/>
                  <a:pt x="1120" y="1060"/>
                </a:cubicBezTo>
                <a:cubicBezTo>
                  <a:pt x="1128" y="1071"/>
                  <a:pt x="1134" y="1084"/>
                  <a:pt x="1144" y="1093"/>
                </a:cubicBezTo>
                <a:cubicBezTo>
                  <a:pt x="1165" y="1112"/>
                  <a:pt x="1194" y="1118"/>
                  <a:pt x="1218" y="1134"/>
                </a:cubicBezTo>
                <a:cubicBezTo>
                  <a:pt x="1242" y="1150"/>
                  <a:pt x="1264" y="1173"/>
                  <a:pt x="1292" y="1184"/>
                </a:cubicBezTo>
                <a:cubicBezTo>
                  <a:pt x="1313" y="1192"/>
                  <a:pt x="1358" y="1200"/>
                  <a:pt x="1358" y="1200"/>
                </a:cubicBezTo>
                <a:cubicBezTo>
                  <a:pt x="1437" y="1185"/>
                  <a:pt x="1527" y="1161"/>
                  <a:pt x="1597" y="1118"/>
                </a:cubicBezTo>
                <a:cubicBezTo>
                  <a:pt x="1644" y="1089"/>
                  <a:pt x="1678" y="1046"/>
                  <a:pt x="1728" y="1019"/>
                </a:cubicBezTo>
                <a:cubicBezTo>
                  <a:pt x="1745" y="977"/>
                  <a:pt x="1767" y="940"/>
                  <a:pt x="1778" y="896"/>
                </a:cubicBezTo>
                <a:cubicBezTo>
                  <a:pt x="1762" y="760"/>
                  <a:pt x="1790" y="774"/>
                  <a:pt x="1728" y="715"/>
                </a:cubicBezTo>
                <a:cubicBezTo>
                  <a:pt x="1660" y="575"/>
                  <a:pt x="1450" y="520"/>
                  <a:pt x="1309" y="493"/>
                </a:cubicBezTo>
                <a:cubicBezTo>
                  <a:pt x="1179" y="498"/>
                  <a:pt x="1102" y="497"/>
                  <a:pt x="988" y="525"/>
                </a:cubicBezTo>
                <a:cubicBezTo>
                  <a:pt x="969" y="535"/>
                  <a:pt x="947" y="538"/>
                  <a:pt x="930" y="550"/>
                </a:cubicBezTo>
                <a:cubicBezTo>
                  <a:pt x="920" y="556"/>
                  <a:pt x="915" y="568"/>
                  <a:pt x="906" y="575"/>
                </a:cubicBezTo>
                <a:cubicBezTo>
                  <a:pt x="898" y="581"/>
                  <a:pt x="889" y="585"/>
                  <a:pt x="881" y="591"/>
                </a:cubicBezTo>
                <a:cubicBezTo>
                  <a:pt x="870" y="599"/>
                  <a:pt x="858" y="607"/>
                  <a:pt x="848" y="616"/>
                </a:cubicBezTo>
                <a:cubicBezTo>
                  <a:pt x="839" y="624"/>
                  <a:pt x="830" y="632"/>
                  <a:pt x="823" y="641"/>
                </a:cubicBezTo>
                <a:cubicBezTo>
                  <a:pt x="811" y="656"/>
                  <a:pt x="790" y="690"/>
                  <a:pt x="790" y="690"/>
                </a:cubicBezTo>
                <a:cubicBezTo>
                  <a:pt x="768" y="759"/>
                  <a:pt x="804" y="650"/>
                  <a:pt x="757" y="772"/>
                </a:cubicBezTo>
                <a:cubicBezTo>
                  <a:pt x="751" y="788"/>
                  <a:pt x="741" y="822"/>
                  <a:pt x="741" y="822"/>
                </a:cubicBezTo>
                <a:cubicBezTo>
                  <a:pt x="744" y="863"/>
                  <a:pt x="742" y="904"/>
                  <a:pt x="749" y="945"/>
                </a:cubicBezTo>
                <a:cubicBezTo>
                  <a:pt x="754" y="972"/>
                  <a:pt x="784" y="988"/>
                  <a:pt x="799" y="1011"/>
                </a:cubicBezTo>
                <a:cubicBezTo>
                  <a:pt x="826" y="1052"/>
                  <a:pt x="839" y="1070"/>
                  <a:pt x="881" y="1101"/>
                </a:cubicBezTo>
                <a:cubicBezTo>
                  <a:pt x="1034" y="1215"/>
                  <a:pt x="1213" y="1262"/>
                  <a:pt x="1399" y="1291"/>
                </a:cubicBezTo>
                <a:cubicBezTo>
                  <a:pt x="1529" y="1285"/>
                  <a:pt x="1582" y="1299"/>
                  <a:pt x="1679" y="1241"/>
                </a:cubicBezTo>
                <a:cubicBezTo>
                  <a:pt x="1717" y="1218"/>
                  <a:pt x="1778" y="1151"/>
                  <a:pt x="1778" y="1151"/>
                </a:cubicBezTo>
                <a:cubicBezTo>
                  <a:pt x="1803" y="1087"/>
                  <a:pt x="1830" y="1027"/>
                  <a:pt x="1852" y="962"/>
                </a:cubicBezTo>
                <a:cubicBezTo>
                  <a:pt x="1849" y="926"/>
                  <a:pt x="1851" y="890"/>
                  <a:pt x="1844" y="855"/>
                </a:cubicBezTo>
                <a:cubicBezTo>
                  <a:pt x="1841" y="839"/>
                  <a:pt x="1799" y="804"/>
                  <a:pt x="1794" y="797"/>
                </a:cubicBezTo>
                <a:cubicBezTo>
                  <a:pt x="1728" y="712"/>
                  <a:pt x="1837" y="778"/>
                  <a:pt x="1654" y="682"/>
                </a:cubicBezTo>
                <a:cubicBezTo>
                  <a:pt x="1475" y="588"/>
                  <a:pt x="1331" y="540"/>
                  <a:pt x="1136" y="493"/>
                </a:cubicBezTo>
                <a:cubicBezTo>
                  <a:pt x="1076" y="498"/>
                  <a:pt x="1015" y="500"/>
                  <a:pt x="955" y="509"/>
                </a:cubicBezTo>
                <a:cubicBezTo>
                  <a:pt x="869" y="522"/>
                  <a:pt x="811" y="676"/>
                  <a:pt x="749" y="723"/>
                </a:cubicBezTo>
                <a:cubicBezTo>
                  <a:pt x="736" y="764"/>
                  <a:pt x="711" y="797"/>
                  <a:pt x="700" y="838"/>
                </a:cubicBezTo>
                <a:cubicBezTo>
                  <a:pt x="697" y="849"/>
                  <a:pt x="695" y="860"/>
                  <a:pt x="692" y="871"/>
                </a:cubicBezTo>
                <a:cubicBezTo>
                  <a:pt x="687" y="888"/>
                  <a:pt x="675" y="920"/>
                  <a:pt x="675" y="920"/>
                </a:cubicBezTo>
                <a:cubicBezTo>
                  <a:pt x="679" y="934"/>
                  <a:pt x="687" y="994"/>
                  <a:pt x="708" y="1011"/>
                </a:cubicBezTo>
                <a:cubicBezTo>
                  <a:pt x="852" y="1127"/>
                  <a:pt x="1056" y="1111"/>
                  <a:pt x="1227" y="1143"/>
                </a:cubicBezTo>
                <a:cubicBezTo>
                  <a:pt x="1306" y="1140"/>
                  <a:pt x="1386" y="1141"/>
                  <a:pt x="1465" y="1134"/>
                </a:cubicBezTo>
                <a:cubicBezTo>
                  <a:pt x="1599" y="1123"/>
                  <a:pt x="1751" y="995"/>
                  <a:pt x="1811" y="879"/>
                </a:cubicBezTo>
                <a:cubicBezTo>
                  <a:pt x="1835" y="778"/>
                  <a:pt x="1787" y="736"/>
                  <a:pt x="1704" y="698"/>
                </a:cubicBezTo>
                <a:cubicBezTo>
                  <a:pt x="1587" y="644"/>
                  <a:pt x="1470" y="616"/>
                  <a:pt x="1342" y="600"/>
                </a:cubicBezTo>
                <a:cubicBezTo>
                  <a:pt x="1238" y="606"/>
                  <a:pt x="1068" y="585"/>
                  <a:pt x="963" y="657"/>
                </a:cubicBezTo>
                <a:cubicBezTo>
                  <a:pt x="925" y="683"/>
                  <a:pt x="847" y="741"/>
                  <a:pt x="823" y="789"/>
                </a:cubicBezTo>
                <a:cubicBezTo>
                  <a:pt x="810" y="815"/>
                  <a:pt x="790" y="871"/>
                  <a:pt x="790" y="871"/>
                </a:cubicBezTo>
                <a:cubicBezTo>
                  <a:pt x="801" y="912"/>
                  <a:pt x="806" y="955"/>
                  <a:pt x="823" y="994"/>
                </a:cubicBezTo>
                <a:cubicBezTo>
                  <a:pt x="841" y="1036"/>
                  <a:pt x="927" y="1088"/>
                  <a:pt x="963" y="1110"/>
                </a:cubicBezTo>
                <a:cubicBezTo>
                  <a:pt x="1092" y="1188"/>
                  <a:pt x="1249" y="1251"/>
                  <a:pt x="1399" y="1266"/>
                </a:cubicBezTo>
                <a:cubicBezTo>
                  <a:pt x="1454" y="1258"/>
                  <a:pt x="1509" y="1252"/>
                  <a:pt x="1564" y="1241"/>
                </a:cubicBezTo>
                <a:cubicBezTo>
                  <a:pt x="1652" y="1224"/>
                  <a:pt x="1700" y="1142"/>
                  <a:pt x="1737" y="1069"/>
                </a:cubicBezTo>
                <a:cubicBezTo>
                  <a:pt x="1758" y="959"/>
                  <a:pt x="1745" y="839"/>
                  <a:pt x="1646" y="781"/>
                </a:cubicBezTo>
                <a:cubicBezTo>
                  <a:pt x="1530" y="627"/>
                  <a:pt x="1289" y="592"/>
                  <a:pt x="1111" y="575"/>
                </a:cubicBezTo>
                <a:cubicBezTo>
                  <a:pt x="1070" y="578"/>
                  <a:pt x="1028" y="573"/>
                  <a:pt x="988" y="583"/>
                </a:cubicBezTo>
                <a:cubicBezTo>
                  <a:pt x="969" y="588"/>
                  <a:pt x="939" y="616"/>
                  <a:pt x="939" y="616"/>
                </a:cubicBezTo>
                <a:cubicBezTo>
                  <a:pt x="902" y="672"/>
                  <a:pt x="920" y="651"/>
                  <a:pt x="889" y="682"/>
                </a:cubicBezTo>
                <a:cubicBezTo>
                  <a:pt x="875" y="752"/>
                  <a:pt x="852" y="797"/>
                  <a:pt x="881" y="879"/>
                </a:cubicBezTo>
                <a:cubicBezTo>
                  <a:pt x="905" y="946"/>
                  <a:pt x="1010" y="965"/>
                  <a:pt x="1062" y="986"/>
                </a:cubicBezTo>
                <a:cubicBezTo>
                  <a:pt x="1141" y="1018"/>
                  <a:pt x="1125" y="1030"/>
                  <a:pt x="1218" y="1052"/>
                </a:cubicBezTo>
                <a:cubicBezTo>
                  <a:pt x="1351" y="1083"/>
                  <a:pt x="1390" y="1083"/>
                  <a:pt x="1506" y="1093"/>
                </a:cubicBezTo>
                <a:cubicBezTo>
                  <a:pt x="1674" y="1086"/>
                  <a:pt x="1677" y="1120"/>
                  <a:pt x="1761" y="1036"/>
                </a:cubicBezTo>
                <a:cubicBezTo>
                  <a:pt x="1758" y="1014"/>
                  <a:pt x="1760" y="991"/>
                  <a:pt x="1753" y="970"/>
                </a:cubicBezTo>
                <a:cubicBezTo>
                  <a:pt x="1704" y="812"/>
                  <a:pt x="1475" y="743"/>
                  <a:pt x="1333" y="723"/>
                </a:cubicBezTo>
                <a:cubicBezTo>
                  <a:pt x="1164" y="741"/>
                  <a:pt x="1220" y="717"/>
                  <a:pt x="1136" y="781"/>
                </a:cubicBezTo>
                <a:cubicBezTo>
                  <a:pt x="1107" y="828"/>
                  <a:pt x="1090" y="875"/>
                  <a:pt x="1078" y="929"/>
                </a:cubicBezTo>
                <a:cubicBezTo>
                  <a:pt x="1081" y="948"/>
                  <a:pt x="1077" y="970"/>
                  <a:pt x="1087" y="986"/>
                </a:cubicBezTo>
                <a:cubicBezTo>
                  <a:pt x="1108" y="1021"/>
                  <a:pt x="1257" y="1040"/>
                  <a:pt x="1292" y="1044"/>
                </a:cubicBezTo>
                <a:cubicBezTo>
                  <a:pt x="1430" y="1029"/>
                  <a:pt x="1570" y="1031"/>
                  <a:pt x="1696" y="970"/>
                </a:cubicBezTo>
                <a:cubicBezTo>
                  <a:pt x="1708" y="939"/>
                  <a:pt x="1726" y="914"/>
                  <a:pt x="1704" y="879"/>
                </a:cubicBezTo>
                <a:cubicBezTo>
                  <a:pt x="1651" y="796"/>
                  <a:pt x="1532" y="736"/>
                  <a:pt x="1440" y="715"/>
                </a:cubicBezTo>
                <a:cubicBezTo>
                  <a:pt x="1411" y="708"/>
                  <a:pt x="1380" y="709"/>
                  <a:pt x="1350" y="706"/>
                </a:cubicBezTo>
                <a:cubicBezTo>
                  <a:pt x="1301" y="712"/>
                  <a:pt x="1250" y="711"/>
                  <a:pt x="1202" y="723"/>
                </a:cubicBezTo>
                <a:cubicBezTo>
                  <a:pt x="1191" y="726"/>
                  <a:pt x="1186" y="740"/>
                  <a:pt x="1177" y="748"/>
                </a:cubicBezTo>
                <a:cubicBezTo>
                  <a:pt x="1137" y="782"/>
                  <a:pt x="1113" y="809"/>
                  <a:pt x="1087" y="855"/>
                </a:cubicBezTo>
                <a:cubicBezTo>
                  <a:pt x="1047" y="1039"/>
                  <a:pt x="1192" y="1051"/>
                  <a:pt x="1333" y="1093"/>
                </a:cubicBezTo>
                <a:cubicBezTo>
                  <a:pt x="1357" y="1100"/>
                  <a:pt x="1375" y="1120"/>
                  <a:pt x="1399" y="1126"/>
                </a:cubicBezTo>
                <a:cubicBezTo>
                  <a:pt x="1447" y="1137"/>
                  <a:pt x="1547" y="1143"/>
                  <a:pt x="1547" y="1143"/>
                </a:cubicBezTo>
                <a:cubicBezTo>
                  <a:pt x="1674" y="1136"/>
                  <a:pt x="1708" y="1171"/>
                  <a:pt x="1737" y="1069"/>
                </a:cubicBezTo>
                <a:cubicBezTo>
                  <a:pt x="1661" y="893"/>
                  <a:pt x="1524" y="815"/>
                  <a:pt x="1342" y="789"/>
                </a:cubicBezTo>
                <a:cubicBezTo>
                  <a:pt x="1287" y="798"/>
                  <a:pt x="1281" y="803"/>
                  <a:pt x="1251" y="846"/>
                </a:cubicBezTo>
                <a:cubicBezTo>
                  <a:pt x="1240" y="916"/>
                  <a:pt x="1230" y="917"/>
                  <a:pt x="1292" y="953"/>
                </a:cubicBezTo>
                <a:cubicBezTo>
                  <a:pt x="1433" y="949"/>
                  <a:pt x="1528" y="977"/>
                  <a:pt x="1638" y="920"/>
                </a:cubicBezTo>
                <a:cubicBezTo>
                  <a:pt x="1643" y="912"/>
                  <a:pt x="1655" y="906"/>
                  <a:pt x="1654" y="896"/>
                </a:cubicBezTo>
                <a:cubicBezTo>
                  <a:pt x="1647" y="846"/>
                  <a:pt x="1551" y="823"/>
                  <a:pt x="1515" y="813"/>
                </a:cubicBezTo>
                <a:cubicBezTo>
                  <a:pt x="1385" y="829"/>
                  <a:pt x="1369" y="803"/>
                  <a:pt x="1333" y="904"/>
                </a:cubicBezTo>
                <a:cubicBezTo>
                  <a:pt x="1338" y="921"/>
                  <a:pt x="1352" y="994"/>
                  <a:pt x="1383" y="1003"/>
                </a:cubicBezTo>
                <a:cubicBezTo>
                  <a:pt x="1415" y="1012"/>
                  <a:pt x="1482" y="1019"/>
                  <a:pt x="1482" y="1019"/>
                </a:cubicBezTo>
                <a:cubicBezTo>
                  <a:pt x="1542" y="1016"/>
                  <a:pt x="1604" y="1021"/>
                  <a:pt x="1663" y="1011"/>
                </a:cubicBezTo>
                <a:cubicBezTo>
                  <a:pt x="1672" y="1010"/>
                  <a:pt x="1676" y="966"/>
                  <a:pt x="1663" y="945"/>
                </a:cubicBezTo>
                <a:cubicBezTo>
                  <a:pt x="1637" y="902"/>
                  <a:pt x="1627" y="905"/>
                  <a:pt x="1589" y="896"/>
                </a:cubicBezTo>
                <a:cubicBezTo>
                  <a:pt x="1552" y="859"/>
                  <a:pt x="1536" y="863"/>
                  <a:pt x="1482" y="855"/>
                </a:cubicBezTo>
                <a:cubicBezTo>
                  <a:pt x="1412" y="868"/>
                  <a:pt x="1394" y="861"/>
                  <a:pt x="1358" y="912"/>
                </a:cubicBezTo>
                <a:cubicBezTo>
                  <a:pt x="1364" y="934"/>
                  <a:pt x="1360" y="961"/>
                  <a:pt x="1375" y="978"/>
                </a:cubicBezTo>
                <a:cubicBezTo>
                  <a:pt x="1391" y="995"/>
                  <a:pt x="1440" y="1003"/>
                  <a:pt x="1440" y="1003"/>
                </a:cubicBezTo>
                <a:cubicBezTo>
                  <a:pt x="1479" y="1000"/>
                  <a:pt x="1518" y="1003"/>
                  <a:pt x="1556" y="994"/>
                </a:cubicBezTo>
                <a:cubicBezTo>
                  <a:pt x="1582" y="988"/>
                  <a:pt x="1571" y="937"/>
                  <a:pt x="1564" y="929"/>
                </a:cubicBezTo>
                <a:cubicBezTo>
                  <a:pt x="1551" y="913"/>
                  <a:pt x="1525" y="918"/>
                  <a:pt x="1506" y="912"/>
                </a:cubicBezTo>
                <a:cubicBezTo>
                  <a:pt x="1461" y="921"/>
                  <a:pt x="1455" y="921"/>
                  <a:pt x="1440" y="962"/>
                </a:cubicBezTo>
                <a:cubicBezTo>
                  <a:pt x="1459" y="1013"/>
                  <a:pt x="1477" y="1002"/>
                  <a:pt x="1531" y="994"/>
                </a:cubicBezTo>
                <a:cubicBezTo>
                  <a:pt x="1544" y="954"/>
                  <a:pt x="1537" y="948"/>
                  <a:pt x="1498" y="962"/>
                </a:cubicBezTo>
                <a:cubicBezTo>
                  <a:pt x="1473" y="1036"/>
                  <a:pt x="1544" y="965"/>
                  <a:pt x="1556" y="953"/>
                </a:cubicBezTo>
                <a:cubicBezTo>
                  <a:pt x="1548" y="950"/>
                  <a:pt x="1527" y="953"/>
                  <a:pt x="1531" y="945"/>
                </a:cubicBezTo>
                <a:cubicBezTo>
                  <a:pt x="1536" y="935"/>
                  <a:pt x="1564" y="937"/>
                  <a:pt x="1564" y="937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5029200" y="5791200"/>
            <a:ext cx="350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500 mb Geopotential Height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What happens if an important physical process that occurs in the real atmosphere on a scale unresolved by the model is not parameterized?</a:t>
            </a:r>
          </a:p>
        </p:txBody>
      </p:sp>
      <p:pic>
        <p:nvPicPr>
          <p:cNvPr id="128008" name="Picture 8" descr="\begin{figure}&#10;&#10;\par&#10;&#10;\centerline{&#10;&#10;\psfig {file=fig1.epsi,height=3.5in}&#10;&#10;}&#10;&#10;\par&#10;&#10;\vs...&#10;&#10; ...mber (4-hr forecast) by MRI-NHM. Unit is 0.1 $kg/m^2$.&#10;&#10;}\end{center}\end{figur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57400"/>
            <a:ext cx="4262437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927600" y="5181600"/>
            <a:ext cx="375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http://www.mri-jma.go.jp/Project/mrinpd/APPE/srnwp99/murata.html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1846263" y="5375275"/>
            <a:ext cx="340830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NOODLES!! – </a:t>
            </a:r>
            <a:r>
              <a:rPr lang="en-US" altLang="en-US" sz="2400" dirty="0" smtClean="0">
                <a:solidFill>
                  <a:srgbClr val="FF0000"/>
                </a:solidFill>
              </a:rPr>
              <a:t>Say what?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  <a:ln/>
        </p:spPr>
        <p:txBody>
          <a:bodyPr/>
          <a:lstStyle/>
          <a:p>
            <a:r>
              <a:rPr lang="en-US" altLang="en-US" sz="2800"/>
              <a:t>What happens if an important physical process that occurs in the real atmosphere on a scale unresolved by the model is not parameterized? In some simulations…</a:t>
            </a:r>
          </a:p>
          <a:p>
            <a:pPr lvl="1"/>
            <a:r>
              <a:rPr lang="en-US" altLang="en-US" sz="2400"/>
              <a:t>Potential temperature decreases with height</a:t>
            </a:r>
          </a:p>
          <a:p>
            <a:pPr lvl="1"/>
            <a:r>
              <a:rPr lang="en-US" altLang="en-US" sz="2400"/>
              <a:t>Equivalent potential temperature decreases with height</a:t>
            </a:r>
          </a:p>
          <a:p>
            <a:pPr lvl="1"/>
            <a:r>
              <a:rPr lang="en-US" altLang="en-US" sz="2400">
                <a:sym typeface="Wingdings" panose="05000000000000000000" pitchFamily="2" charset="2"/>
              </a:rPr>
              <a:t> “</a:t>
            </a: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noodles</a:t>
            </a:r>
            <a:r>
              <a:rPr lang="en-US" altLang="en-US" sz="2400">
                <a:sym typeface="Wingdings" panose="05000000000000000000" pitchFamily="2" charset="2"/>
              </a:rPr>
              <a:t>” develop in which unrealistic narrow columns of rising and sinking air coexist side by side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  <a:ln/>
        </p:spPr>
        <p:txBody>
          <a:bodyPr/>
          <a:lstStyle/>
          <a:p>
            <a:r>
              <a:rPr lang="en-US" altLang="en-US" sz="2800"/>
              <a:t>What happens if an important physical process that occurs in the real atmosphere on a scale unresolved by the model is not parameterized?</a:t>
            </a:r>
          </a:p>
          <a:p>
            <a:pPr lvl="1"/>
            <a:r>
              <a:rPr lang="en-US" altLang="en-US" sz="2400"/>
              <a:t>Potential temperature decreases with height</a:t>
            </a:r>
          </a:p>
          <a:p>
            <a:pPr lvl="2"/>
            <a:r>
              <a:rPr lang="en-US" altLang="en-US" sz="2000"/>
              <a:t>Dry convective adjustment; atmospheric column is instantaneously adjusted to an adiabatic or very slightly stable profile</a:t>
            </a:r>
          </a:p>
          <a:p>
            <a:pPr lvl="1"/>
            <a:r>
              <a:rPr lang="en-US" altLang="en-US" sz="2400"/>
              <a:t>Equivalent potential temperature decreases with height</a:t>
            </a:r>
          </a:p>
          <a:p>
            <a:pPr lvl="2"/>
            <a:r>
              <a:rPr lang="en-US" altLang="en-US" sz="2000"/>
              <a:t>Moist convective adjustment; unrealistic</a:t>
            </a:r>
          </a:p>
          <a:p>
            <a:pPr lvl="2"/>
            <a:r>
              <a:rPr lang="en-US" altLang="en-US" sz="2000"/>
              <a:t>Cumulus parameterization schemes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400"/>
              <a:t>Subgrid-scale processes; cloud processes</a:t>
            </a:r>
          </a:p>
          <a:p>
            <a:pPr lvl="1"/>
            <a:r>
              <a:rPr lang="en-US" altLang="en-US" sz="2000"/>
              <a:t>Spatio-temporal scale of cumulus clouds is ~ two orders of magnitude less than the synoptic scale</a:t>
            </a:r>
          </a:p>
          <a:p>
            <a:pPr lvl="1"/>
            <a:r>
              <a:rPr lang="en-US" altLang="en-US" sz="2000"/>
              <a:t>Organization of convection has a significant influence on large-scale motion through heat, momentum, and moisture exchanges</a:t>
            </a:r>
          </a:p>
          <a:p>
            <a:pPr lvl="1">
              <a:buFontTx/>
              <a:buNone/>
            </a:pPr>
            <a:r>
              <a:rPr lang="en-US" altLang="en-US" sz="2000"/>
              <a:t>(Krish. and Boun., p. 150)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953000" y="57753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47875"/>
            <a:ext cx="43529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40795" y="6156325"/>
            <a:ext cx="786240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Go to: </a:t>
            </a:r>
            <a:r>
              <a:rPr lang="en-US" altLang="en-US" dirty="0">
                <a:hlinkClick r:id="rId3"/>
              </a:rPr>
              <a:t>http://</a:t>
            </a:r>
            <a:r>
              <a:rPr lang="en-US" altLang="en-US" dirty="0" smtClean="0">
                <a:hlinkClick r:id="rId3"/>
              </a:rPr>
              <a:t>www.meted.ucar.edu/nwp/model_precipandclouds/navmenu.php</a:t>
            </a:r>
            <a:r>
              <a:rPr lang="en-US" altLang="en-US" dirty="0" smtClean="0"/>
              <a:t>  and </a:t>
            </a:r>
            <a:r>
              <a:rPr lang="en-US" altLang="en-US" dirty="0"/>
              <a:t>look under</a:t>
            </a:r>
          </a:p>
          <a:p>
            <a:r>
              <a:rPr lang="en-US" altLang="en-US" dirty="0"/>
              <a:t>“</a:t>
            </a:r>
            <a:r>
              <a:rPr lang="en-US" altLang="en-US" dirty="0" smtClean="0"/>
              <a:t>Convective Parameterization” </a:t>
            </a:r>
            <a:r>
              <a:rPr lang="en-US" altLang="en-US" dirty="0"/>
              <a:t>for 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Cloud  processes; the “guts”</a:t>
            </a:r>
          </a:p>
          <a:p>
            <a:pPr lvl="1"/>
            <a:r>
              <a:rPr lang="en-US" altLang="en-US" sz="2400"/>
              <a:t>Trigger mechanism</a:t>
            </a:r>
          </a:p>
          <a:p>
            <a:pPr lvl="1"/>
            <a:r>
              <a:rPr lang="en-US" altLang="en-US" sz="2400"/>
              <a:t>Dynamic control</a:t>
            </a:r>
          </a:p>
          <a:p>
            <a:pPr lvl="1"/>
            <a:r>
              <a:rPr lang="en-US" altLang="en-US" sz="2400"/>
              <a:t>Feedback</a:t>
            </a:r>
          </a:p>
          <a:p>
            <a:pPr lvl="1"/>
            <a:r>
              <a:rPr lang="en-US" altLang="en-US" sz="2400"/>
              <a:t>Static control (cloud model)</a:t>
            </a:r>
          </a:p>
          <a:p>
            <a:pPr lvl="1">
              <a:buFontTx/>
              <a:buNone/>
            </a:pPr>
            <a:endParaRPr lang="en-US" altLang="en-US" sz="2400"/>
          </a:p>
        </p:txBody>
      </p:sp>
      <p:pic>
        <p:nvPicPr>
          <p:cNvPr id="147463" name="Picture 7" descr="cpste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61486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54000" y="6124575"/>
            <a:ext cx="3895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“Grell et al. (1991), </a:t>
            </a:r>
            <a:r>
              <a:rPr lang="en-US" altLang="en-US" i="1"/>
              <a:t>Monthly Weather Review</a:t>
            </a:r>
          </a:p>
          <a:p>
            <a:r>
              <a:rPr lang="en-US" altLang="en-US" b="1"/>
              <a:t>Vol. 119</a:t>
            </a:r>
            <a:r>
              <a:rPr lang="en-US" altLang="en-US"/>
              <a:t>, 5-31” is a good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17223"/>
            <a:ext cx="5103413" cy="746621"/>
          </a:xfrm>
          <a:prstGeom prst="rect">
            <a:avLst/>
          </a:prstGeo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7200" cy="2133600"/>
          </a:xfrm>
        </p:spPr>
        <p:txBody>
          <a:bodyPr/>
          <a:lstStyle/>
          <a:p>
            <a:r>
              <a:rPr lang="en-US" altLang="en-US" sz="2800" u="sng"/>
              <a:t>First Law of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21" name="Text Box 5"/>
              <p:cNvSpPr txBox="1">
                <a:spLocks noChangeArrowheads="1"/>
              </p:cNvSpPr>
              <p:nvPr/>
            </p:nvSpPr>
            <p:spPr bwMode="auto">
              <a:xfrm>
                <a:off x="152400" y="3794125"/>
                <a:ext cx="2378075" cy="1950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dirty="0"/>
                  <a:t>where “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en-US" sz="2000" dirty="0" smtClean="0"/>
                  <a:t>” </a:t>
                </a:r>
                <a:r>
                  <a:rPr lang="en-US" altLang="en-US" sz="2000" dirty="0"/>
                  <a:t>represents heating or cooling, list as many heat sources and heat sinks that impact the earth’s atmosphere…</a:t>
                </a:r>
              </a:p>
            </p:txBody>
          </p:sp>
        </mc:Choice>
        <mc:Fallback xmlns="">
          <p:sp>
            <p:nvSpPr>
              <p:cNvPr id="13722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794125"/>
                <a:ext cx="2378075" cy="1950727"/>
              </a:xfrm>
              <a:prstGeom prst="rect">
                <a:avLst/>
              </a:prstGeom>
              <a:blipFill rotWithShape="0">
                <a:blip r:embed="rId3"/>
                <a:stretch>
                  <a:fillRect l="-2564" t="-938" r="-4615"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8027988" y="2422525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(ECMWF)</a:t>
            </a:r>
          </a:p>
        </p:txBody>
      </p:sp>
      <p:pic>
        <p:nvPicPr>
          <p:cNvPr id="137227" name="Picture 11" descr="ecmw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52725"/>
            <a:ext cx="63436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9" name="Picture 11" descr="bro_sounding_c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2038"/>
            <a:ext cx="4419600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 dirty="0"/>
              <a:t>Cloud  processes; the “guts”- </a:t>
            </a:r>
            <a:r>
              <a:rPr lang="en-US" altLang="en-US" sz="2800" i="1" dirty="0"/>
              <a:t>trigger mechanism</a:t>
            </a:r>
          </a:p>
          <a:p>
            <a:pPr lvl="1"/>
            <a:r>
              <a:rPr lang="en-US" altLang="en-US" sz="2400" dirty="0"/>
              <a:t>Given convective inhibition, will heating, moistening, or large-scale flow field be able to overcome stable layer?</a:t>
            </a:r>
          </a:p>
          <a:p>
            <a:pPr lvl="1">
              <a:buFontTx/>
              <a:buNone/>
            </a:pPr>
            <a:endParaRPr lang="en-US" altLang="en-US" sz="2400" dirty="0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6477000" y="4800600"/>
            <a:ext cx="18288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4343400" y="3962400"/>
            <a:ext cx="2133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5470525" y="5943600"/>
            <a:ext cx="2779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http://twister.sbs.ohio-state.edu/helpdocs/cinh.html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0795" y="6156325"/>
            <a:ext cx="786240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Go to: </a:t>
            </a:r>
            <a:r>
              <a:rPr lang="en-US" altLang="en-US" dirty="0">
                <a:hlinkClick r:id="rId3"/>
              </a:rPr>
              <a:t>http://</a:t>
            </a:r>
            <a:r>
              <a:rPr lang="en-US" altLang="en-US" dirty="0" smtClean="0">
                <a:hlinkClick r:id="rId3"/>
              </a:rPr>
              <a:t>www.meted.ucar.edu/nwp/model_precipandclouds/navmenu.php</a:t>
            </a:r>
            <a:r>
              <a:rPr lang="en-US" altLang="en-US" dirty="0" smtClean="0"/>
              <a:t>  and </a:t>
            </a:r>
            <a:r>
              <a:rPr lang="en-US" altLang="en-US" dirty="0"/>
              <a:t>look under</a:t>
            </a:r>
          </a:p>
          <a:p>
            <a:r>
              <a:rPr lang="en-US" altLang="en-US" dirty="0"/>
              <a:t>“</a:t>
            </a:r>
            <a:r>
              <a:rPr lang="en-US" altLang="en-US" dirty="0" smtClean="0"/>
              <a:t>Convective Parameterization” </a:t>
            </a:r>
            <a:r>
              <a:rPr lang="en-US" altLang="en-US" dirty="0"/>
              <a:t>for 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Cloud  processes; the “guts”-</a:t>
            </a:r>
            <a:r>
              <a:rPr lang="en-US" altLang="en-US" sz="2800" i="1"/>
              <a:t>dynamic control</a:t>
            </a:r>
          </a:p>
          <a:p>
            <a:pPr lvl="1"/>
            <a:r>
              <a:rPr lang="en-US" altLang="en-US" sz="2400"/>
              <a:t>Once convection is initiated, how intense will it be?</a:t>
            </a:r>
          </a:p>
          <a:p>
            <a:pPr lvl="2"/>
            <a:r>
              <a:rPr lang="en-US" altLang="en-US" sz="2000"/>
              <a:t>Some schemes assume convection intensity is related to the amount of convective available potential energy (CAPE)</a:t>
            </a:r>
          </a:p>
        </p:txBody>
      </p:sp>
      <p:pic>
        <p:nvPicPr>
          <p:cNvPr id="151559" name="Picture 7" descr="cin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25" y="1981200"/>
            <a:ext cx="2452549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987925" y="5699125"/>
            <a:ext cx="377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hlinkClick r:id="rId3"/>
              </a:rPr>
              <a:t>http://www.scalialab.com/classpages/304/Skew T Log P Diagrams.ppt</a:t>
            </a: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72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Cloud  processes; the “guts”-</a:t>
            </a:r>
            <a:r>
              <a:rPr lang="en-US" altLang="en-US" sz="2800" i="1"/>
              <a:t>feedback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Heat, momentum, and moisture of the large-scale (grid scale) fields is modified by the subgrid-scale convection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Accomplished by the warming at mid- levels and drying at low- levels by the CPS</a:t>
            </a:r>
          </a:p>
        </p:txBody>
      </p:sp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47875"/>
            <a:ext cx="43529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4953000" y="57753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Cloud  processes; the “guts”-</a:t>
            </a:r>
            <a:r>
              <a:rPr lang="en-US" altLang="en-US" sz="2800" i="1"/>
              <a:t>static control (cloud model)</a:t>
            </a:r>
          </a:p>
          <a:p>
            <a:pPr lvl="1"/>
            <a:r>
              <a:rPr lang="en-US" altLang="en-US" sz="2400"/>
              <a:t>Degree of sophistication depends on computer resources</a:t>
            </a:r>
          </a:p>
          <a:p>
            <a:pPr lvl="2"/>
            <a:r>
              <a:rPr lang="en-US" altLang="en-US" sz="2000"/>
              <a:t>Updrafts?</a:t>
            </a:r>
          </a:p>
          <a:p>
            <a:pPr lvl="2"/>
            <a:r>
              <a:rPr lang="en-US" altLang="en-US" sz="2000"/>
              <a:t>Downdrafts?</a:t>
            </a:r>
          </a:p>
          <a:p>
            <a:pPr lvl="2"/>
            <a:r>
              <a:rPr lang="en-US" altLang="en-US" sz="2000"/>
              <a:t>Entrainment?</a:t>
            </a:r>
          </a:p>
          <a:p>
            <a:pPr lvl="2"/>
            <a:r>
              <a:rPr lang="en-US" altLang="en-US" sz="2000"/>
              <a:t>Detrainment?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47875"/>
            <a:ext cx="43529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953000" y="57753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Cloud  processes; the “guts” (cont.)</a:t>
            </a:r>
          </a:p>
          <a:p>
            <a:pPr lvl="1"/>
            <a:r>
              <a:rPr lang="en-US" altLang="en-US" sz="2400"/>
              <a:t>Because convective instability must be overturned on short time scales, the convective parameterization scheme (CPS) gets first “crack” at the available moisture</a:t>
            </a:r>
          </a:p>
        </p:txBody>
      </p:sp>
      <p:pic>
        <p:nvPicPr>
          <p:cNvPr id="148487" name="Picture 7" descr="Cherry 30 Minute Half Hour Glass Sand T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790700"/>
            <a:ext cx="23812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051425" y="6003925"/>
            <a:ext cx="340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http://www.theclockdepot.com/hourglass_and_sandtimers.html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Cloud  processes; the “guts” (cont.)</a:t>
            </a:r>
          </a:p>
          <a:p>
            <a:pPr lvl="1"/>
            <a:r>
              <a:rPr lang="en-US" altLang="en-US" sz="2400"/>
              <a:t>A resulting cyclone forecast can be dependent on the type of CPS used in the model</a:t>
            </a:r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4343400" y="1803400"/>
          <a:ext cx="472916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1" name="Photo Editor Photo" r:id="rId3" imgW="10790476" imgH="10085714" progId="MSPhotoEd.3">
                  <p:embed/>
                </p:oleObj>
              </mc:Choice>
              <mc:Fallback>
                <p:oleObj name="Photo Editor Photo" r:id="rId3" imgW="10790476" imgH="1008571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03400"/>
                        <a:ext cx="472916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3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Subgrid-scale processes; cloud processes</a:t>
            </a:r>
          </a:p>
          <a:p>
            <a:pPr lvl="1"/>
            <a:endParaRPr lang="en-US" altLang="en-US" sz="2400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6096000" y="3429000"/>
            <a:ext cx="14478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42" name="Picture 10" descr="cpsimtb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8768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822325" y="6537325"/>
            <a:ext cx="300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http://www.meted.ucar.edu/nwp/pcu1/ic3/frameset.htm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Subgrid-scale processes; hydrological processes</a:t>
            </a:r>
            <a:endParaRPr lang="en-US" altLang="en-US" sz="2800" i="1"/>
          </a:p>
          <a:p>
            <a:pPr lvl="1">
              <a:lnSpc>
                <a:spcPct val="90000"/>
              </a:lnSpc>
            </a:pPr>
            <a:r>
              <a:rPr lang="en-US" altLang="en-US" sz="2400"/>
              <a:t>Large-scale clouds, small-scale processes (cloud microphysics)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Vapor (Qv)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Cloud liquid water (Qc)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Rain water (Qr)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Cloud ice (Qi)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Snow (Qs)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Graupel (Qg)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953000" y="63087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322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hydrological processes</a:t>
            </a:r>
          </a:p>
          <a:p>
            <a:pPr lvl="1"/>
            <a:r>
              <a:rPr lang="en-US" altLang="en-US" sz="2400"/>
              <a:t>clouds and precipitation forced by grid-scale motions cannot be predicted in complete detail and must include at least some parameterization </a:t>
            </a:r>
            <a:endParaRPr lang="en-US" altLang="en-US" sz="2400" i="1">
              <a:solidFill>
                <a:srgbClr val="FF0000"/>
              </a:solidFill>
            </a:endParaRPr>
          </a:p>
          <a:p>
            <a:pPr lvl="1"/>
            <a:endParaRPr lang="en-US" altLang="en-US" sz="240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378450" y="5410200"/>
            <a:ext cx="300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http://www.meted.ucar.edu/nwp/pcu1/ic3/frameset.htm</a:t>
            </a:r>
          </a:p>
        </p:txBody>
      </p:sp>
      <p:pic>
        <p:nvPicPr>
          <p:cNvPr id="138248" name="Picture 8" descr="pcpprc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400"/>
              <a:t>Subgrid-scale processes; hydrological processes</a:t>
            </a:r>
          </a:p>
          <a:p>
            <a:pPr lvl="1"/>
            <a:r>
              <a:rPr lang="en-US" altLang="en-US" sz="2000"/>
              <a:t>The development of clouds and precipitation in the PCP scheme results in latent heating from condensation (indicated by the red area in the animation), which changes the grid-scale wind, temperature, and moisture fields (feedback)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5378450" y="5410200"/>
            <a:ext cx="300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http://www.meted.ucar.edu/nwp/pcu1/ic3/frameset.htm</a:t>
            </a:r>
          </a:p>
        </p:txBody>
      </p:sp>
      <p:pic>
        <p:nvPicPr>
          <p:cNvPr id="164869" name="Picture 5" descr="pcpprc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7" name="Picture 19" descr="ek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10" y="1870075"/>
            <a:ext cx="5226789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Each of these heat sources and sinks needs to be accounted for in our computer weather forecast model if we are to have any chance at making an accurate forecast.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Subgrid-scale processes; hydrological processes</a:t>
            </a:r>
            <a:endParaRPr lang="en-US" altLang="en-US" sz="2800" i="1"/>
          </a:p>
          <a:p>
            <a:pPr lvl="1"/>
            <a:r>
              <a:rPr lang="en-US" altLang="en-US" sz="2400"/>
              <a:t>Precipitation-sized particles generally form due to collisions</a:t>
            </a:r>
          </a:p>
          <a:p>
            <a:pPr lvl="2"/>
            <a:r>
              <a:rPr lang="en-US" altLang="en-US" sz="2000"/>
              <a:t>Requires assumptions about particle size distribution</a:t>
            </a:r>
          </a:p>
          <a:p>
            <a:pPr lvl="2"/>
            <a:r>
              <a:rPr lang="en-US" altLang="en-US" sz="2000"/>
              <a:t>Marshall-Palmer size distribution is often assumed</a:t>
            </a:r>
          </a:p>
        </p:txBody>
      </p:sp>
      <p:pic>
        <p:nvPicPr>
          <p:cNvPr id="163846" name="Picture 6" descr="wh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9530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842000" y="5167313"/>
            <a:ext cx="177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Wallace and Hobbs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110038" y="5791200"/>
            <a:ext cx="4957762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J.S. Marshall and W.M. Palmer, 1948: The distribution of </a:t>
            </a:r>
          </a:p>
          <a:p>
            <a:r>
              <a:rPr lang="en-US" altLang="en-US"/>
              <a:t>raindrops with size, </a:t>
            </a:r>
            <a:r>
              <a:rPr lang="en-US" altLang="en-US" i="1"/>
              <a:t>Journal of Meteorology</a:t>
            </a:r>
            <a:r>
              <a:rPr lang="en-US" altLang="en-US"/>
              <a:t>, </a:t>
            </a:r>
            <a:r>
              <a:rPr lang="en-US" altLang="en-US" b="1"/>
              <a:t>Vol. 5</a:t>
            </a:r>
            <a:r>
              <a:rPr lang="en-US" altLang="en-US"/>
              <a:t> , </a:t>
            </a:r>
          </a:p>
          <a:p>
            <a:r>
              <a:rPr lang="en-US" altLang="en-US"/>
              <a:t>pp. 165-166.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Hydrological processes; some related factors</a:t>
            </a:r>
          </a:p>
          <a:p>
            <a:pPr lvl="1"/>
            <a:r>
              <a:rPr lang="en-US" altLang="en-US" sz="2400"/>
              <a:t>Cloud-top IR cooling</a:t>
            </a:r>
          </a:p>
          <a:p>
            <a:pPr lvl="1"/>
            <a:r>
              <a:rPr lang="en-US" altLang="en-US" sz="2400"/>
              <a:t>Entrainment at cloud edge</a:t>
            </a:r>
          </a:p>
          <a:p>
            <a:pPr lvl="1"/>
            <a:r>
              <a:rPr lang="en-US" altLang="en-US" sz="2400"/>
              <a:t>Sub-cloud layer cooling and moistening</a:t>
            </a:r>
          </a:p>
        </p:txBody>
      </p:sp>
      <p:pic>
        <p:nvPicPr>
          <p:cNvPr id="165896" name="Picture 8" descr="compl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0540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0795" y="6156325"/>
            <a:ext cx="786240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Go to: </a:t>
            </a:r>
            <a:r>
              <a:rPr lang="en-US" altLang="en-US" dirty="0">
                <a:hlinkClick r:id="rId3"/>
              </a:rPr>
              <a:t>http://</a:t>
            </a:r>
            <a:r>
              <a:rPr lang="en-US" altLang="en-US" dirty="0" smtClean="0">
                <a:hlinkClick r:id="rId3"/>
              </a:rPr>
              <a:t>www.meted.ucar.edu/nwp/model_precipandclouds/navmenu.php</a:t>
            </a:r>
            <a:r>
              <a:rPr lang="en-US" altLang="en-US" dirty="0" smtClean="0"/>
              <a:t>  and </a:t>
            </a:r>
            <a:r>
              <a:rPr lang="en-US" altLang="en-US" dirty="0"/>
              <a:t>look under</a:t>
            </a:r>
          </a:p>
          <a:p>
            <a:r>
              <a:rPr lang="en-US" altLang="en-US" dirty="0" smtClean="0"/>
              <a:t>“Precipitation Microphysics” </a:t>
            </a:r>
            <a:r>
              <a:rPr lang="en-US" altLang="en-US" dirty="0"/>
              <a:t>for 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4886325" y="19050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6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19050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800"/>
              <a:t>Subgrid-scale processes; hydrological processes</a:t>
            </a:r>
          </a:p>
          <a:p>
            <a:pPr lvl="1"/>
            <a:endParaRPr lang="en-US" altLang="en-US" sz="2400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7315200" y="2057400"/>
            <a:ext cx="13716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431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http://www.its.caltech.edu/~atomic/snowcrystals/snowstore/040122b088-570.jpg</a:t>
            </a:r>
          </a:p>
        </p:txBody>
      </p:sp>
      <p:pic>
        <p:nvPicPr>
          <p:cNvPr id="162825" name="Picture 9" descr="040122b088-5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8988"/>
            <a:ext cx="2667000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Activity- code word- </a:t>
            </a:r>
            <a:r>
              <a:rPr lang="en-US" altLang="en-US" sz="2400">
                <a:solidFill>
                  <a:schemeClr val="accent2"/>
                </a:solidFill>
              </a:rPr>
              <a:t>Happenstance2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The “gray” zone (4-10 km)…</a:t>
            </a:r>
          </a:p>
          <a:p>
            <a:pPr lvl="1"/>
            <a:r>
              <a:rPr lang="en-US" altLang="en-US" sz="2400"/>
              <a:t>Processes that occur at scales not much smaller than the model grid size</a:t>
            </a:r>
          </a:p>
          <a:p>
            <a:pPr lvl="1"/>
            <a:r>
              <a:rPr lang="en-US" altLang="en-US" sz="2400"/>
              <a:t>Resolved scales and unresolved scales (to be parameterized) are not well separated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3598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http://www.carlisle.army.mil/ssi/pubs/display.cfm/hurl/PubID=412</a:t>
            </a:r>
          </a:p>
        </p:txBody>
      </p:sp>
      <p:pic>
        <p:nvPicPr>
          <p:cNvPr id="166917" name="Picture 5" descr="Publicatio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219233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1" name="Picture 9" descr="SEABRZ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4876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The “gray” zone; examples</a:t>
            </a:r>
          </a:p>
          <a:p>
            <a:pPr lvl="1"/>
            <a:r>
              <a:rPr lang="en-US" altLang="en-US" sz="2400"/>
              <a:t>Sea-breeze (1-20 km)</a:t>
            </a:r>
          </a:p>
          <a:p>
            <a:pPr lvl="1"/>
            <a:r>
              <a:rPr lang="en-US" altLang="en-US" sz="2400"/>
              <a:t>Heated mountain slopes</a:t>
            </a:r>
          </a:p>
          <a:p>
            <a:pPr lvl="1"/>
            <a:r>
              <a:rPr lang="en-US" altLang="en-US" sz="2400"/>
              <a:t>Cumulus convection (10 km)</a:t>
            </a:r>
          </a:p>
          <a:p>
            <a:pPr lvl="1"/>
            <a:endParaRPr lang="en-US" altLang="en-US" sz="240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 rot="5400000">
            <a:off x="7670800" y="4470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http://cimss.ssec.wisc.edu/wxwise/seabrz.html</a:t>
            </a:r>
          </a:p>
        </p:txBody>
      </p:sp>
      <p:pic>
        <p:nvPicPr>
          <p:cNvPr id="125959" name="Picture 7" descr="seabr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8768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4114800" y="4430713"/>
            <a:ext cx="960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2015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 dirty="0"/>
              <a:t>In the “old days</a:t>
            </a:r>
            <a:r>
              <a:rPr lang="en-US" altLang="en-US" sz="2800" dirty="0" smtClean="0"/>
              <a:t>”, </a:t>
            </a:r>
            <a:r>
              <a:rPr lang="en-US" altLang="en-US" sz="2800" dirty="0"/>
              <a:t>computer weather model forecasts performed remarkably well</a:t>
            </a:r>
          </a:p>
          <a:p>
            <a:pPr lvl="1"/>
            <a:r>
              <a:rPr lang="en-US" altLang="en-US" sz="2400" dirty="0"/>
              <a:t>No sophisticated physics (e.g. dry </a:t>
            </a:r>
            <a:r>
              <a:rPr lang="en-US" altLang="en-US" sz="2400" dirty="0" err="1"/>
              <a:t>atms</a:t>
            </a:r>
            <a:r>
              <a:rPr lang="en-US" altLang="en-US" sz="2400" dirty="0"/>
              <a:t>.)</a:t>
            </a:r>
          </a:p>
          <a:p>
            <a:pPr lvl="1"/>
            <a:r>
              <a:rPr lang="en-US" altLang="en-US" sz="2400" dirty="0"/>
              <a:t>Highly simplified governing equations</a:t>
            </a:r>
          </a:p>
          <a:p>
            <a:r>
              <a:rPr lang="en-US" altLang="en-US" sz="2800" dirty="0"/>
              <a:t>Why?</a:t>
            </a:r>
          </a:p>
        </p:txBody>
      </p:sp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8768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4556125" y="47101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56125" y="4405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4648200" y="4648200"/>
            <a:ext cx="3797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http://www.weather.org.uk/reference/files/NWP_HISTORY_small.pdf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Why “old” simple computer weather model forecasts performed remarkably well</a:t>
            </a:r>
          </a:p>
          <a:p>
            <a:pPr lvl="1"/>
            <a:r>
              <a:rPr lang="en-US" altLang="en-US" sz="2400"/>
              <a:t>Synoptic-scale and larger waves (planetary) are reasonably well observed and understood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4556125" y="47101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556125" y="4405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854575" y="5867400"/>
            <a:ext cx="3451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http://www.cdc.noaa.gov/map/images/avn/250_wnd_anl.avn.gif</a:t>
            </a:r>
          </a:p>
        </p:txBody>
      </p:sp>
      <p:pic>
        <p:nvPicPr>
          <p:cNvPr id="142347" name="Picture 11" descr="250_wnd_a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829175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Why “old” simple computer weather model forecasts performed remarkably well</a:t>
            </a:r>
          </a:p>
          <a:p>
            <a:pPr lvl="1"/>
            <a:r>
              <a:rPr lang="en-US" altLang="en-US" sz="2400"/>
              <a:t>Simple weather models generally perform well in weather regimes dominated by the synoptic and planetary scales (cold seasons)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56125" y="47101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556125" y="4405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029200" y="6156325"/>
            <a:ext cx="3040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http://weather.unisys.com/upper_air/ua_nhem_300.html</a:t>
            </a:r>
          </a:p>
        </p:txBody>
      </p:sp>
      <p:pic>
        <p:nvPicPr>
          <p:cNvPr id="143369" name="Picture 9" descr="Current Northern Hemispheric 300 mb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0200"/>
            <a:ext cx="4132262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Computer weather model forecast problems occur when</a:t>
            </a:r>
          </a:p>
          <a:p>
            <a:pPr lvl="1"/>
            <a:r>
              <a:rPr lang="en-US" altLang="en-US" sz="2400"/>
              <a:t>Small-scale features play an important role</a:t>
            </a:r>
          </a:p>
          <a:p>
            <a:pPr lvl="1"/>
            <a:r>
              <a:rPr lang="en-US" altLang="en-US" sz="2400"/>
              <a:t>Small-scale features are not well observed and often not well understood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556125" y="47101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556125" y="4405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800600" y="6308725"/>
            <a:ext cx="337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http://www.meted.ucar.edu/nwp/pcu3/cases/301200/index.htm</a:t>
            </a:r>
          </a:p>
        </p:txBody>
      </p:sp>
      <p:pic>
        <p:nvPicPr>
          <p:cNvPr id="144393" name="Picture 9" descr="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219325"/>
            <a:ext cx="32670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648200" y="5943600"/>
            <a:ext cx="362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30 December 2000 East Coast Snowstorm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 summary, </a:t>
            </a:r>
            <a:r>
              <a:rPr lang="en-US" altLang="en-US" sz="2800" i="1"/>
              <a:t>the computer weather forecast game-</a:t>
            </a:r>
            <a:r>
              <a:rPr lang="en-US" altLang="en-US" sz="2800"/>
              <a:t> a balance between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 lvl="1">
              <a:lnSpc>
                <a:spcPct val="90000"/>
              </a:lnSpc>
            </a:pPr>
            <a:r>
              <a:rPr lang="en-US" altLang="en-US" sz="2400"/>
              <a:t>Computer resources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Model physics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to make acceptably accurate predictions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367338" y="4953000"/>
            <a:ext cx="2862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http://www.mattelscrabble.com/en/adults/index.html</a:t>
            </a:r>
          </a:p>
        </p:txBody>
      </p:sp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5019675" y="2557463"/>
          <a:ext cx="35147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4" name="Photo Editor Photo" r:id="rId3" imgW="3514286" imgH="1743318" progId="MSPhotoEd.3">
                  <p:embed/>
                </p:oleObj>
              </mc:Choice>
              <mc:Fallback>
                <p:oleObj name="Photo Editor Photo" r:id="rId3" imgW="3514286" imgH="174331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2557463"/>
                        <a:ext cx="35147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Each of these heat source and sink processes need to interact in order for our computer weather forecast model to make an accurate forecast.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953000" y="5775325"/>
            <a:ext cx="358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http://www.mmm.ucar.edu/mm5/documents/tutorial-v3-notes.html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924050"/>
            <a:ext cx="42481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232525" y="158591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MM5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u="sng">
                <a:solidFill>
                  <a:srgbClr val="FF0000"/>
                </a:solidFill>
              </a:rPr>
              <a:t>Problem; </a:t>
            </a:r>
            <a:r>
              <a:rPr lang="en-US" altLang="en-US" sz="2800"/>
              <a:t>we have </a:t>
            </a:r>
            <a:r>
              <a:rPr lang="en-US" altLang="en-US" sz="2800" i="1"/>
              <a:t>limited computer</a:t>
            </a:r>
            <a:r>
              <a:rPr lang="en-US" altLang="en-US" sz="2800"/>
              <a:t> </a:t>
            </a:r>
            <a:r>
              <a:rPr lang="en-US" altLang="en-US" sz="2800" i="1"/>
              <a:t>resources</a:t>
            </a:r>
            <a:r>
              <a:rPr lang="en-US" altLang="en-US" sz="2800"/>
              <a:t> and </a:t>
            </a:r>
            <a:r>
              <a:rPr lang="en-US" altLang="en-US" sz="2800" i="1"/>
              <a:t>limited time</a:t>
            </a:r>
            <a:r>
              <a:rPr lang="en-US" altLang="en-US" sz="2800"/>
              <a:t> to get our operational computer weather forecast out to the field</a:t>
            </a:r>
          </a:p>
          <a:p>
            <a:r>
              <a:rPr lang="en-US" altLang="en-US" sz="2800" u="sng">
                <a:solidFill>
                  <a:srgbClr val="FF0000"/>
                </a:solidFill>
              </a:rPr>
              <a:t>Solution;</a:t>
            </a:r>
            <a:r>
              <a:rPr lang="en-US" altLang="en-US" sz="2800"/>
              <a:t> cut “appropriate” corners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029200" y="2667000"/>
            <a:ext cx="3124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5867400" y="3352800"/>
            <a:ext cx="152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5715000" y="4343400"/>
            <a:ext cx="609600" cy="5334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 rot="5400000">
            <a:off x="5753100" y="3314700"/>
            <a:ext cx="609600" cy="5334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 rot="10800000">
            <a:off x="6781800" y="3276600"/>
            <a:ext cx="609600" cy="5334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 rot="16200000">
            <a:off x="6858000" y="4381500"/>
            <a:ext cx="609600" cy="5334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nimBg="1"/>
      <p:bldP spid="117769" grpId="0" animBg="1"/>
      <p:bldP spid="117770" grpId="0" animBg="1"/>
      <p:bldP spid="1177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How do we cut “appropriate” corners?</a:t>
            </a:r>
          </a:p>
          <a:p>
            <a:pPr lvl="1"/>
            <a:r>
              <a:rPr lang="en-US" altLang="en-US" sz="2400"/>
              <a:t>Degrade resolution</a:t>
            </a:r>
          </a:p>
          <a:p>
            <a:pPr lvl="1"/>
            <a:r>
              <a:rPr lang="en-US" altLang="en-US" sz="2400"/>
              <a:t>Simplify model physics</a:t>
            </a:r>
          </a:p>
          <a:p>
            <a:pPr lvl="1"/>
            <a:r>
              <a:rPr lang="en-US" altLang="en-US" sz="2400"/>
              <a:t>Run the model for a limited region and time</a:t>
            </a:r>
          </a:p>
        </p:txBody>
      </p:sp>
      <p:pic>
        <p:nvPicPr>
          <p:cNvPr id="118794" name="Picture 10" descr="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5334000" y="5105400"/>
            <a:ext cx="322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http://mesonet.agron.iastate.edu/~mm5/resource/domain.gif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By </a:t>
            </a:r>
            <a:r>
              <a:rPr lang="en-US" altLang="en-US" sz="2800" i="1"/>
              <a:t>degrading resolution</a:t>
            </a:r>
            <a:r>
              <a:rPr lang="en-US" altLang="en-US" sz="2800"/>
              <a:t>, we admit that there are many important processes* and scales of motion in the atmosphere that cannot be explicitly resolved with present (or future) models</a:t>
            </a: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4886325" y="2108200"/>
          <a:ext cx="41052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4" name="Photo Editor Photo" r:id="rId3" imgW="9514286" imgH="9419048" progId="MSPhotoEd.3">
                  <p:embed/>
                </p:oleObj>
              </mc:Choice>
              <mc:Fallback>
                <p:oleObj name="Photo Editor Photo" r:id="rId3" imgW="9514286" imgH="941904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08200"/>
                        <a:ext cx="41052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93725" y="6262688"/>
            <a:ext cx="434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*designated as “subgrid-scale processes”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3248</TotalTime>
  <Words>2080</Words>
  <Application>Microsoft Office PowerPoint</Application>
  <PresentationFormat>On-screen Show (4:3)</PresentationFormat>
  <Paragraphs>321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Photo Editor Photo</vt:lpstr>
      <vt:lpstr>Equation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RH209 Student</cp:lastModifiedBy>
  <cp:revision>647</cp:revision>
  <dcterms:created xsi:type="dcterms:W3CDTF">1601-01-01T00:00:00Z</dcterms:created>
  <dcterms:modified xsi:type="dcterms:W3CDTF">2015-03-20T18:15:55Z</dcterms:modified>
</cp:coreProperties>
</file>