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315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6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DF5A-96D3-443E-88C9-CB287A48F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60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A8AB-8476-4D0C-BE20-E9DDA64048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41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A5EF-FF36-48D6-81C3-761A597467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0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6E7279-57E4-4E18-836B-BDFE6844E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60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F743-9747-458D-A825-AE8D161A56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2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A3EF-AAF8-4746-AD41-B6C39831B8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8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E288-FA8A-40D9-BE28-170C082B36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54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89A9-C8C5-41FF-8FDA-6D850AB6AD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12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7A8E-8038-455D-B75F-C0C53ED353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2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CE8D-4594-4617-8645-711C5AD78A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6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EDF18-F69D-4053-B499-A288BA6157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EA6A-1D6B-499A-9D8D-0371FBD1F1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F447-533D-43AB-9441-8AF192C6A3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t.emc.ncep.noaa.gov/mmb/nammeteograms/images_off/723150.cloud.gi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g.ncep.noaa.gov/model-guidance-model-area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What is the foundation of computer weather forecast models? </a:t>
            </a:r>
            <a:r>
              <a:rPr lang="en-US" altLang="en-US" sz="2800" dirty="0" smtClean="0"/>
              <a:t>(D&amp;VK </a:t>
            </a:r>
            <a:r>
              <a:rPr lang="en-US" altLang="en-US" sz="2800" dirty="0" smtClean="0"/>
              <a:t>Chapter </a:t>
            </a:r>
            <a:r>
              <a:rPr lang="en-US" altLang="en-US" sz="2800" dirty="0" smtClean="0"/>
              <a:t>2)</a:t>
            </a:r>
            <a:endParaRPr lang="en-US" altLang="en-US" sz="28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837113" y="5470525"/>
            <a:ext cx="4103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http://www.harcourtschool.com/activity/buildingahouse/buildingahouse.html</a:t>
            </a:r>
          </a:p>
        </p:txBody>
      </p:sp>
      <p:pic>
        <p:nvPicPr>
          <p:cNvPr id="23564" name="Picture 12" descr="par6_252x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933575"/>
            <a:ext cx="2400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ppsm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600200"/>
          </a:xfrm>
          <a:noFill/>
          <a:ln/>
        </p:spPr>
        <p:txBody>
          <a:bodyPr/>
          <a:lstStyle/>
          <a:p>
            <a:r>
              <a:rPr lang="en-US" altLang="en-US" sz="2800" dirty="0"/>
              <a:t>And yet on the horizon looms </a:t>
            </a:r>
            <a:r>
              <a:rPr lang="en-US" altLang="en-US" sz="2800" dirty="0" smtClean="0"/>
              <a:t>PS5…</a:t>
            </a:r>
            <a:endParaRPr lang="en-US" altLang="en-US" sz="2800" dirty="0"/>
          </a:p>
          <a:p>
            <a:pPr lvl="1"/>
            <a:r>
              <a:rPr lang="en-US" altLang="en-US" sz="2400" dirty="0"/>
              <a:t>What’s going on?</a:t>
            </a:r>
          </a:p>
          <a:p>
            <a:pPr lvl="1"/>
            <a:r>
              <a:rPr lang="en-US" altLang="en-US" sz="2400" dirty="0"/>
              <a:t>Why doesn’t Sony just stick with one game console?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 lvl="1"/>
            <a:endParaRPr lang="en-US" altLang="en-US" sz="2400" dirty="0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746125" y="5222875"/>
            <a:ext cx="7718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Technology keeps evolving from a less-than-perfect design to</a:t>
            </a:r>
          </a:p>
          <a:p>
            <a:r>
              <a:rPr lang="en-US" altLang="en-US"/>
              <a:t>one that is closer to perfection.</a:t>
            </a:r>
          </a:p>
        </p:txBody>
      </p:sp>
      <p:pic>
        <p:nvPicPr>
          <p:cNvPr id="73730" name="Picture 2" descr="http://store.sony.com/SNYNA_27/pimg/pSNYNA-PS43000366_main_v7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892425" cy="24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3276600" cy="3657600"/>
          </a:xfrm>
          <a:noFill/>
          <a:ln/>
        </p:spPr>
        <p:txBody>
          <a:bodyPr/>
          <a:lstStyle/>
          <a:p>
            <a:r>
              <a:rPr lang="en-US" altLang="en-US" sz="2800"/>
              <a:t>The same applies for our computer forecast models…</a:t>
            </a:r>
          </a:p>
          <a:p>
            <a:pPr lvl="1"/>
            <a:r>
              <a:rPr lang="en-US" altLang="en-US" sz="2400"/>
              <a:t>What’s going on?</a:t>
            </a:r>
          </a:p>
          <a:p>
            <a:pPr lvl="1"/>
            <a:r>
              <a:rPr lang="en-US" altLang="en-US" sz="2400"/>
              <a:t>Why doesn’t NCEP just stick with one model?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pic>
        <p:nvPicPr>
          <p:cNvPr id="48136" name="Picture 8" descr="723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01800"/>
            <a:ext cx="4876800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937125" y="545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114800" y="5516563"/>
            <a:ext cx="48339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http://www.emc.ncep.noaa.gov/mmb/nammeteograms/stations/723150.html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46125" y="5883275"/>
            <a:ext cx="7718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Technology keeps evolving from a less-than-perfect design to</a:t>
            </a:r>
          </a:p>
          <a:p>
            <a:r>
              <a:rPr lang="en-US" altLang="en-US"/>
              <a:t>one that is closer to perfection.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5638800" cy="3657600"/>
          </a:xfrm>
          <a:noFill/>
          <a:ln/>
        </p:spPr>
        <p:txBody>
          <a:bodyPr/>
          <a:lstStyle/>
          <a:p>
            <a:r>
              <a:rPr lang="en-US" altLang="en-US" sz="2800"/>
              <a:t>Our current computer forecast models represent “the best we can do” given our current limitations* in technology.</a:t>
            </a:r>
          </a:p>
          <a:p>
            <a:pPr lvl="1"/>
            <a:r>
              <a:rPr lang="en-US" altLang="en-US" sz="2400"/>
              <a:t>What limits?</a:t>
            </a:r>
          </a:p>
          <a:p>
            <a:pPr lvl="2"/>
            <a:r>
              <a:rPr lang="en-US" altLang="en-US" sz="2000"/>
              <a:t>Computer horsepower</a:t>
            </a:r>
          </a:p>
          <a:p>
            <a:pPr lvl="2"/>
            <a:r>
              <a:rPr lang="en-US" altLang="en-US" sz="2000"/>
              <a:t>Inability to observe everywhere at all time</a:t>
            </a:r>
          </a:p>
          <a:p>
            <a:pPr lvl="1"/>
            <a:endParaRPr lang="en-US" altLang="en-US" sz="2400"/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pic>
        <p:nvPicPr>
          <p:cNvPr id="49162" name="Picture 10" descr="clou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4196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943475" y="6461125"/>
            <a:ext cx="4048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http://www.emc.ncep.noaa.gov/mmb/nammeteograms/stations/723150.html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52400" y="5791200"/>
            <a:ext cx="512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*imperfect human understanding/insight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/>
              <a:t>As a result of these limitations, we have to somehow simplify these,…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6248400"/>
            <a:ext cx="3525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…our governing equations.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96" y="2590800"/>
            <a:ext cx="5078408" cy="362133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95800" y="6248400"/>
            <a:ext cx="4543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[note: friction already ‘eliminated’]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/>
              <a:t>Holton (2004) showed one way to simplify the momentum equations through a scale analysis…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9600" y="5603875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…which, for large-scale weather patterns, leads to the expression for geostrophic balance. But what about small-scale weather?</a:t>
            </a:r>
          </a:p>
        </p:txBody>
      </p:sp>
      <p:pic>
        <p:nvPicPr>
          <p:cNvPr id="52231" name="Picture 7" descr="h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733675"/>
            <a:ext cx="5613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4343400" cy="4800600"/>
          </a:xfrm>
          <a:noFill/>
          <a:ln/>
        </p:spPr>
        <p:txBody>
          <a:bodyPr/>
          <a:lstStyle/>
          <a:p>
            <a:r>
              <a:rPr lang="en-US" altLang="en-US" sz="2800" dirty="0"/>
              <a:t>In reality, we have waves present at all different scales in the atmosphere</a:t>
            </a:r>
          </a:p>
          <a:p>
            <a:pPr lvl="1"/>
            <a:r>
              <a:rPr lang="en-US" altLang="en-US" sz="2400" dirty="0"/>
              <a:t>Sound </a:t>
            </a:r>
            <a:r>
              <a:rPr lang="en-US" altLang="en-US" sz="2400" dirty="0" smtClean="0"/>
              <a:t>waves (</a:t>
            </a:r>
            <a:r>
              <a:rPr lang="en-US" altLang="en-US" sz="2400" dirty="0"/>
              <a:t>fastest)</a:t>
            </a:r>
          </a:p>
          <a:p>
            <a:pPr lvl="1"/>
            <a:r>
              <a:rPr lang="en-US" altLang="en-US" sz="2400" dirty="0"/>
              <a:t>Gravity waves</a:t>
            </a:r>
          </a:p>
          <a:p>
            <a:pPr lvl="1"/>
            <a:r>
              <a:rPr lang="en-US" altLang="en-US" sz="2400" dirty="0"/>
              <a:t>Mesoscale weather waves</a:t>
            </a:r>
          </a:p>
          <a:p>
            <a:pPr lvl="1"/>
            <a:r>
              <a:rPr lang="en-US" altLang="en-US" sz="2400" dirty="0"/>
              <a:t>Synoptic-scale weather waves</a:t>
            </a:r>
          </a:p>
          <a:p>
            <a:pPr lvl="1"/>
            <a:r>
              <a:rPr lang="en-US" altLang="en-US" sz="2400" dirty="0"/>
              <a:t>Planetary-scale weather waves (slowest)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 lvl="1"/>
            <a:endParaRPr lang="en-US" altLang="en-US" sz="2400" dirty="0"/>
          </a:p>
        </p:txBody>
      </p:sp>
      <p:pic>
        <p:nvPicPr>
          <p:cNvPr id="53256" name="Picture 8" descr="L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905000"/>
            <a:ext cx="3705225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T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7850"/>
            <a:ext cx="36576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165725" y="4479925"/>
            <a:ext cx="3636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/>
              <a:t>http://www.kettering.edu/~drussell/Demos/waves/wavemotion.html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953000"/>
            <a:ext cx="8153400" cy="1676400"/>
          </a:xfrm>
          <a:noFill/>
          <a:ln/>
        </p:spPr>
        <p:txBody>
          <a:bodyPr/>
          <a:lstStyle/>
          <a:p>
            <a:r>
              <a:rPr lang="en-US" altLang="en-US" sz="2800"/>
              <a:t>The interaction of these different scales of waves can cause the “weather of interest” to be masked by the effects of the small-scale waves.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pic>
        <p:nvPicPr>
          <p:cNvPr id="54280" name="Picture 8" descr="ek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244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pic>
        <p:nvPicPr>
          <p:cNvPr id="55301" name="Picture 5" descr="ek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244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533400" y="5943600"/>
            <a:ext cx="81534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2400" dirty="0" smtClean="0"/>
              <a:t>Activity- code word-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Askiloobot</a:t>
            </a:r>
            <a:r>
              <a:rPr lang="en-US" altLang="en-US" sz="2400" dirty="0" smtClean="0">
                <a:solidFill>
                  <a:schemeClr val="accent2"/>
                </a:solidFill>
              </a:rPr>
              <a:t>?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3276600"/>
          </a:xfrm>
          <a:noFill/>
          <a:ln/>
        </p:spPr>
        <p:txBody>
          <a:bodyPr/>
          <a:lstStyle/>
          <a:p>
            <a:r>
              <a:rPr lang="en-US" altLang="en-US" sz="2800" dirty="0"/>
              <a:t>In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previous activity, it was given that the zonal wind component (u) at AVL was a known function of two atmospheric waves</a:t>
            </a:r>
          </a:p>
          <a:p>
            <a:r>
              <a:rPr lang="en-US" altLang="en-US" sz="2800" dirty="0"/>
              <a:t>In reality, we have an infinite number of waves contributing to the observed zonal wind component at AVL (sound waves </a:t>
            </a:r>
            <a:r>
              <a:rPr lang="en-US" altLang="en-US" sz="2800" dirty="0">
                <a:sym typeface="Wingdings" panose="05000000000000000000" pitchFamily="2" charset="2"/>
              </a:rPr>
              <a:t> planetary-scale waves)</a:t>
            </a:r>
            <a:endParaRPr lang="en-US" altLang="en-US" sz="2800" dirty="0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54552"/>
              </p:ext>
            </p:extLst>
          </p:nvPr>
        </p:nvGraphicFramePr>
        <p:xfrm>
          <a:off x="422275" y="4684713"/>
          <a:ext cx="80978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3" imgW="3009600" imgH="215640" progId="Equation.3">
                  <p:embed/>
                </p:oleObj>
              </mc:Choice>
              <mc:Fallback>
                <p:oleObj name="Equation" r:id="rId3" imgW="30096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684713"/>
                        <a:ext cx="809783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54050" y="5730875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do we have to do in order to make a perfect zonal wind</a:t>
            </a:r>
          </a:p>
          <a:p>
            <a:r>
              <a:rPr lang="en-US" altLang="en-US"/>
              <a:t>component forecast at AVL?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572000" y="62484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Panic??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717124"/>
              </p:ext>
            </p:extLst>
          </p:nvPr>
        </p:nvGraphicFramePr>
        <p:xfrm>
          <a:off x="436562" y="1752600"/>
          <a:ext cx="80978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Equation" r:id="rId3" imgW="3009600" imgH="215640" progId="Equation.3">
                  <p:embed/>
                </p:oleObj>
              </mc:Choice>
              <mc:Fallback>
                <p:oleObj name="Equation" r:id="rId3" imgW="300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" y="1752600"/>
                        <a:ext cx="809783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7848600" cy="2971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In practice,</a:t>
            </a:r>
          </a:p>
          <a:p>
            <a:r>
              <a:rPr lang="en-US" altLang="en-US" sz="2800" dirty="0"/>
              <a:t>we determine the “scale of interest” (e.g. mesoscale and larger wavelengths)</a:t>
            </a:r>
          </a:p>
          <a:p>
            <a:r>
              <a:rPr lang="en-US" altLang="en-US" sz="2800" dirty="0"/>
              <a:t>we tune (scale) the governing equations for the “scale of interest”</a:t>
            </a:r>
          </a:p>
        </p:txBody>
      </p:sp>
      <p:pic>
        <p:nvPicPr>
          <p:cNvPr id="57354" name="Picture 10" descr="R.E.O. Speedwagon - You Can Tune A Piano, But You Can't Tuna Fish 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62915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543550" y="6354763"/>
            <a:ext cx="1924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http://www.cduniverse.com/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Recall Newton’s 2</a:t>
            </a:r>
            <a:r>
              <a:rPr lang="en-US" altLang="en-US" sz="2800" baseline="30000"/>
              <a:t>nd</a:t>
            </a:r>
            <a:r>
              <a:rPr lang="en-US" altLang="en-US" sz="2800"/>
              <a:t> Law?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37113" y="5470525"/>
            <a:ext cx="3436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http://csep10.phys.utk.edu/astr161/lect/history/newtongrav.html</a:t>
            </a:r>
          </a:p>
        </p:txBody>
      </p:sp>
      <p:pic>
        <p:nvPicPr>
          <p:cNvPr id="73734" name="Picture 6" descr="newtonap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4795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3505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</a:rPr>
              <a:t>We determine the “scale of interest” (e.g. mesoscale and larger wavelengths)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>
                    <a:lumMod val="85000"/>
                  </a:schemeClr>
                </a:solidFill>
              </a:rPr>
              <a:t>We tune (e.g. scale) the governing equations for the “scale of interest”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“scale of interest” is largely determined by the current limits of technology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Computer horsepower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Inability to observe everywhere at all time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3505200"/>
          </a:xfrm>
          <a:noFill/>
          <a:ln/>
        </p:spPr>
        <p:txBody>
          <a:bodyPr/>
          <a:lstStyle/>
          <a:p>
            <a:r>
              <a:rPr lang="en-US" altLang="en-US" sz="2800"/>
              <a:t>How do we force our model to keep only the “scale of interest”?</a:t>
            </a:r>
          </a:p>
          <a:p>
            <a:pPr lvl="1"/>
            <a:r>
              <a:rPr lang="en-US" altLang="en-US" sz="2400"/>
              <a:t>FILTER!!</a:t>
            </a:r>
          </a:p>
          <a:p>
            <a:pPr lvl="2">
              <a:buFontTx/>
              <a:buNone/>
            </a:pPr>
            <a:endParaRPr lang="en-US" altLang="en-US" sz="2000"/>
          </a:p>
          <a:p>
            <a:pPr lvl="2">
              <a:buFontTx/>
              <a:buNone/>
            </a:pPr>
            <a:endParaRPr lang="en-US" altLang="en-US" sz="2000"/>
          </a:p>
          <a:p>
            <a:pPr lvl="1"/>
            <a:endParaRPr lang="en-US" altLang="en-US" sz="240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114800" y="6019800"/>
            <a:ext cx="3167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http://fantes.com/images/17630coffee_filters.jpg</a:t>
            </a:r>
          </a:p>
        </p:txBody>
      </p:sp>
      <p:pic>
        <p:nvPicPr>
          <p:cNvPr id="59399" name="Picture 7" descr="17630coffee_fil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38375"/>
            <a:ext cx="49911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We filter, in part, by making approximations to the governing equations (</a:t>
            </a:r>
            <a:r>
              <a:rPr lang="en-US" altLang="en-US" sz="2800" i="1"/>
              <a:t>filtering approximations</a:t>
            </a:r>
            <a:r>
              <a:rPr lang="en-US" altLang="en-US" sz="2800"/>
              <a:t>). Some examples of </a:t>
            </a:r>
            <a:r>
              <a:rPr lang="en-US" altLang="en-US" sz="2800" i="1"/>
              <a:t>filtering approximations</a:t>
            </a:r>
            <a:r>
              <a:rPr lang="en-US" altLang="en-US" sz="2800"/>
              <a:t>,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Hydrostatic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Anelastic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Quasi-geostrophic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Bounded model top/bottom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 net column mass convergence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Neutral stratification (</a:t>
            </a:r>
            <a:r>
              <a:rPr lang="en-US" altLang="en-US" sz="2400" i="1"/>
              <a:t>N</a:t>
            </a:r>
            <a:r>
              <a:rPr lang="en-US" altLang="en-US" sz="2400"/>
              <a:t> = 0)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 rotation (</a:t>
            </a:r>
            <a:r>
              <a:rPr lang="en-US" altLang="en-US" sz="2400" i="1"/>
              <a:t>f</a:t>
            </a:r>
            <a:r>
              <a:rPr lang="en-US" altLang="en-US" sz="2400"/>
              <a:t> = 0)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Constant Coriolis parameter (</a:t>
            </a:r>
            <a:r>
              <a:rPr lang="en-US" altLang="en-US" sz="2400" i="1"/>
              <a:t>f</a:t>
            </a:r>
            <a:r>
              <a:rPr lang="en-US" altLang="en-US" sz="2400"/>
              <a:t> = const)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748338" y="6354763"/>
            <a:ext cx="316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http://fantes.com/images/17630coffee_filters.jpg</a:t>
            </a:r>
          </a:p>
        </p:txBody>
      </p:sp>
      <p:pic>
        <p:nvPicPr>
          <p:cNvPr id="60422" name="Picture 6" descr="17630coffee_fil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32325"/>
            <a:ext cx="21336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4648200"/>
          </a:xfrm>
          <a:noFill/>
          <a:ln/>
        </p:spPr>
        <p:txBody>
          <a:bodyPr/>
          <a:lstStyle/>
          <a:p>
            <a:r>
              <a:rPr lang="en-US" altLang="en-US" sz="2800" dirty="0"/>
              <a:t>Wave solutions from simplified forms of the governing equations </a:t>
            </a:r>
            <a:r>
              <a:rPr lang="en-US" altLang="en-US" sz="2800" dirty="0" smtClean="0"/>
              <a:t>[Kalnay 2.2]</a:t>
            </a:r>
            <a:endParaRPr lang="en-US" altLang="en-US" sz="2800" dirty="0"/>
          </a:p>
          <a:p>
            <a:pPr lvl="1"/>
            <a:r>
              <a:rPr lang="en-US" altLang="en-US" sz="2400" dirty="0"/>
              <a:t>Pure sound waves</a:t>
            </a:r>
          </a:p>
          <a:p>
            <a:pPr lvl="1"/>
            <a:r>
              <a:rPr lang="en-US" altLang="en-US" sz="2400" dirty="0"/>
              <a:t>Lamb waves</a:t>
            </a:r>
          </a:p>
          <a:p>
            <a:pPr lvl="1"/>
            <a:r>
              <a:rPr lang="en-US" altLang="en-US" sz="2400" dirty="0"/>
              <a:t>Vertical gravitational oscillations</a:t>
            </a:r>
          </a:p>
          <a:p>
            <a:pPr lvl="1"/>
            <a:r>
              <a:rPr lang="en-US" altLang="en-US" sz="2400" dirty="0"/>
              <a:t>Inertia oscillations</a:t>
            </a:r>
          </a:p>
          <a:p>
            <a:pPr lvl="1"/>
            <a:r>
              <a:rPr lang="en-US" altLang="en-US" sz="2400" dirty="0"/>
              <a:t>Lamb waves in the presence of rotation and geostrophic modes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69925" y="5527675"/>
            <a:ext cx="7981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The presence of these waves in our model has the potential to</a:t>
            </a:r>
          </a:p>
          <a:p>
            <a:r>
              <a:rPr lang="en-US" altLang="en-US"/>
              <a:t>mask the “weather of interest”.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k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572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2400" cy="4648200"/>
          </a:xfrm>
          <a:noFill/>
          <a:ln/>
        </p:spPr>
        <p:txBody>
          <a:bodyPr/>
          <a:lstStyle/>
          <a:p>
            <a:r>
              <a:rPr lang="en-US" altLang="en-US" sz="2800"/>
              <a:t>For a simple (isothermal) atmosphere, the solution of the governing equations gives a frequency dispersion relationship shown in Fig. 2.3.3</a:t>
            </a:r>
          </a:p>
          <a:p>
            <a:pPr lvl="1"/>
            <a:endParaRPr lang="en-US" altLang="en-US" sz="240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181600" y="2581275"/>
            <a:ext cx="34655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Isothermal Atms. Example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362200" y="51054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k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572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2400" cy="4648200"/>
          </a:xfrm>
          <a:noFill/>
          <a:ln/>
        </p:spPr>
        <p:txBody>
          <a:bodyPr/>
          <a:lstStyle/>
          <a:p>
            <a:r>
              <a:rPr lang="en-US" altLang="en-US" sz="2800"/>
              <a:t>Unshaded regions shown in Fig. 2.3.3 are </a:t>
            </a:r>
            <a:r>
              <a:rPr lang="en-US" altLang="en-US" sz="2800" i="1"/>
              <a:t>internal waves</a:t>
            </a:r>
            <a:r>
              <a:rPr lang="en-US" altLang="en-US" sz="2800"/>
              <a:t> that propagate vertically as well as horizontally</a:t>
            </a:r>
          </a:p>
          <a:p>
            <a:pPr lvl="1"/>
            <a:endParaRPr lang="en-US" altLang="en-US" sz="2400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181600" y="2581275"/>
            <a:ext cx="34655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Isothermal Atms.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k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572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2400" cy="4648200"/>
          </a:xfrm>
          <a:noFill/>
          <a:ln/>
        </p:spPr>
        <p:txBody>
          <a:bodyPr/>
          <a:lstStyle/>
          <a:p>
            <a:r>
              <a:rPr lang="en-US" altLang="en-US" sz="2800"/>
              <a:t>Shaded regions shown in Fig. 2.3.3 are </a:t>
            </a:r>
            <a:r>
              <a:rPr lang="en-US" altLang="en-US" sz="2800" i="1"/>
              <a:t>external waves</a:t>
            </a:r>
            <a:r>
              <a:rPr lang="en-US" altLang="en-US" sz="2800"/>
              <a:t> that propagate only in the horizontal</a:t>
            </a:r>
          </a:p>
          <a:p>
            <a:pPr lvl="1"/>
            <a:endParaRPr lang="en-US" altLang="en-US" sz="240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181600" y="2581275"/>
            <a:ext cx="34655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Isothermal Atms.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ek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551363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2400" cy="4648200"/>
          </a:xfrm>
          <a:noFill/>
          <a:ln/>
        </p:spPr>
        <p:txBody>
          <a:bodyPr/>
          <a:lstStyle/>
          <a:p>
            <a:r>
              <a:rPr lang="en-US" altLang="en-US" sz="2800"/>
              <a:t>Note how the solution to the governing equations changes when the anelastic approximation is made…</a:t>
            </a:r>
          </a:p>
          <a:p>
            <a:pPr lvl="1"/>
            <a:endParaRPr lang="en-US" altLang="en-US" sz="240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181600" y="2581275"/>
            <a:ext cx="34655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Isothermal Atms. Example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362200" y="38100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ek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590800"/>
            <a:ext cx="46386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2400" cy="4648200"/>
          </a:xfrm>
          <a:noFill/>
          <a:ln/>
        </p:spPr>
        <p:txBody>
          <a:bodyPr/>
          <a:lstStyle/>
          <a:p>
            <a:r>
              <a:rPr lang="en-US" altLang="en-US" sz="2800"/>
              <a:t>Note how the solution to the governing equations changes when the hydrostatic approximation is made…</a:t>
            </a:r>
          </a:p>
          <a:p>
            <a:pPr lvl="1"/>
            <a:endParaRPr lang="en-US" altLang="en-US" sz="240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181600" y="2581275"/>
            <a:ext cx="34655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Isothermal Atms. Example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2362200" y="38100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pic>
        <p:nvPicPr>
          <p:cNvPr id="69641" name="Picture 9" descr="ek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579563"/>
            <a:ext cx="5495925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4876800"/>
          </a:xfrm>
          <a:noFill/>
          <a:ln/>
        </p:spPr>
        <p:txBody>
          <a:bodyPr/>
          <a:lstStyle/>
          <a:p>
            <a:r>
              <a:rPr lang="en-US" altLang="en-US" sz="2800" dirty="0"/>
              <a:t>Newton’s second law and other laws form the basis for NWP…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 lvl="1"/>
            <a:r>
              <a:rPr lang="en-US" altLang="en-US" sz="2400" dirty="0"/>
              <a:t>Newton’s second law (conservation of momentum); [</a:t>
            </a:r>
            <a:r>
              <a:rPr lang="en-US" altLang="en-US" sz="2400" dirty="0" smtClean="0"/>
              <a:t>2.1]</a:t>
            </a:r>
            <a:endParaRPr lang="en-US" altLang="en-US" sz="2400" dirty="0"/>
          </a:p>
          <a:p>
            <a:pPr lvl="1"/>
            <a:r>
              <a:rPr lang="en-US" altLang="en-US" sz="2400" dirty="0"/>
              <a:t>Continuity equation (conservation of mass); [</a:t>
            </a:r>
            <a:r>
              <a:rPr lang="en-US" altLang="en-US" sz="2400" dirty="0" smtClean="0"/>
              <a:t>2.3, 2.4]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Conservation of water mass; [2.5]</a:t>
            </a:r>
          </a:p>
          <a:p>
            <a:pPr lvl="1"/>
            <a:r>
              <a:rPr lang="en-US" altLang="en-US" sz="2400" dirty="0" smtClean="0"/>
              <a:t>First Law of Thermodynamics (conservation of energy); [2. 6]</a:t>
            </a:r>
          </a:p>
          <a:p>
            <a:pPr lvl="1"/>
            <a:r>
              <a:rPr lang="en-US" altLang="en-US" sz="2400" dirty="0" smtClean="0"/>
              <a:t>Equation </a:t>
            </a:r>
            <a:r>
              <a:rPr lang="en-US" altLang="en-US" sz="2400" dirty="0"/>
              <a:t>of state (for ideal gases); [</a:t>
            </a:r>
            <a:r>
              <a:rPr lang="en-US" altLang="en-US" sz="2400" dirty="0" smtClean="0"/>
              <a:t>2.7, 2.9]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Some filtering would eliminate our “weather of interest”, so we cannot implement </a:t>
            </a:r>
            <a:r>
              <a:rPr lang="en-US" altLang="en-US" sz="2400" i="1" dirty="0"/>
              <a:t>every</a:t>
            </a:r>
            <a:r>
              <a:rPr lang="en-US" altLang="en-US" sz="2400" dirty="0"/>
              <a:t> type of filter. Hence, we’ll always have to deal with “noise” in our model forecasts that is due to the presence of fast-moving waves (there’s another way we deal with these, more on this later).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Hydrostatic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/>
              <a:t>Anelastic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Quasi-geostrophic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Bounded model top/bottom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No net column mass convergence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Neutral stratification (</a:t>
            </a:r>
            <a:r>
              <a:rPr lang="en-US" altLang="en-US" sz="2000" i="1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 = 0)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No rotation (</a:t>
            </a:r>
            <a:r>
              <a:rPr lang="en-US" altLang="en-US" sz="2000" i="1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 = 0)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Constant Coriolis parameter (</a:t>
            </a:r>
            <a:r>
              <a:rPr lang="en-US" altLang="en-US" sz="2000" i="1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altLang="en-US" sz="2000" dirty="0" err="1">
                <a:solidFill>
                  <a:schemeClr val="bg1">
                    <a:lumMod val="65000"/>
                  </a:schemeClr>
                </a:solidFill>
              </a:rPr>
              <a:t>const</a:t>
            </a: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48338" y="6354763"/>
            <a:ext cx="3167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http://fantes.com/images/17630coffee_filters.jpg</a:t>
            </a:r>
          </a:p>
        </p:txBody>
      </p:sp>
      <p:pic>
        <p:nvPicPr>
          <p:cNvPr id="70662" name="Picture 6" descr="17630coffee_fil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32325"/>
            <a:ext cx="21336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2743200"/>
          </a:xfrm>
          <a:noFill/>
          <a:ln/>
        </p:spPr>
        <p:txBody>
          <a:bodyPr/>
          <a:lstStyle/>
          <a:p>
            <a:r>
              <a:rPr lang="en-US" altLang="en-US" sz="2800"/>
              <a:t>“When we neglect the time derivative of one of the equations of motion, we convert it from a prognostic equation into a diagnostic equation, and eliminate with it one type of solution.”</a:t>
            </a:r>
          </a:p>
          <a:p>
            <a:r>
              <a:rPr lang="en-US" altLang="en-US" sz="2800"/>
              <a:t>“Physically, we eliminate a restoring force that supports a certain type of wave.”</a:t>
            </a: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34396"/>
              </p:ext>
            </p:extLst>
          </p:nvPr>
        </p:nvGraphicFramePr>
        <p:xfrm>
          <a:off x="2895600" y="4886325"/>
          <a:ext cx="2070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3" imgW="1104840" imgH="393480" progId="Equation.3">
                  <p:embed/>
                </p:oleObj>
              </mc:Choice>
              <mc:Fallback>
                <p:oleObj name="Equation" r:id="rId3" imgW="1104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6325"/>
                        <a:ext cx="2070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Line 8"/>
          <p:cNvSpPr>
            <a:spLocks noChangeShapeType="1"/>
          </p:cNvSpPr>
          <p:nvPr/>
        </p:nvSpPr>
        <p:spPr bwMode="auto">
          <a:xfrm flipV="1">
            <a:off x="2819400" y="4800600"/>
            <a:ext cx="685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65525" y="4384675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0, sound-wave-be-gone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209800" y="6061075"/>
            <a:ext cx="5715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anelastic</a:t>
            </a:r>
            <a:r>
              <a:rPr lang="en-US" altLang="en-US" dirty="0"/>
              <a:t> (filtering) </a:t>
            </a:r>
            <a:r>
              <a:rPr lang="en-US" altLang="en-US" dirty="0" smtClean="0"/>
              <a:t>approximation [Eq. 2.18]</a:t>
            </a:r>
            <a:endParaRPr lang="en-US" alt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384925" y="4994275"/>
            <a:ext cx="254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continuity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2743200"/>
          </a:xfrm>
          <a:noFill/>
          <a:ln/>
        </p:spPr>
        <p:txBody>
          <a:bodyPr/>
          <a:lstStyle/>
          <a:p>
            <a:r>
              <a:rPr lang="en-US" altLang="en-US" sz="2800"/>
              <a:t>“…filtering was introduced by Charney et al. (1950) in order to eliminate the problem of gravity waves (which requires a small time step) whose high frequencies produced a huge time derivative in Richardson’s computation, masking the time derivative of the actual weather signal.”</a:t>
            </a:r>
          </a:p>
          <a:p>
            <a:endParaRPr lang="en-US" altLang="en-US" sz="2800"/>
          </a:p>
        </p:txBody>
      </p:sp>
      <p:pic>
        <p:nvPicPr>
          <p:cNvPr id="72714" name="Picture 10" descr="ek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9750"/>
            <a:ext cx="34290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066800"/>
          </a:xfrm>
          <a:noFill/>
          <a:ln/>
        </p:spPr>
        <p:txBody>
          <a:bodyPr/>
          <a:lstStyle/>
          <a:p>
            <a:r>
              <a:rPr lang="en-US" altLang="en-US" sz="2800"/>
              <a:t>…known as the “governing equations”. What do they govern?</a:t>
            </a:r>
          </a:p>
        </p:txBody>
      </p:sp>
      <p:pic>
        <p:nvPicPr>
          <p:cNvPr id="39947" name="Picture 11" descr="ppsm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14750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38200" y="5257800"/>
            <a:ext cx="634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air parcels change and move about the globe.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22325" y="5943600"/>
            <a:ext cx="808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The change and movement of an infinite number of air parcels</a:t>
            </a:r>
          </a:p>
          <a:p>
            <a:r>
              <a:rPr lang="en-US" altLang="en-US"/>
              <a:t>around the globe is responsible for our weather!!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41993" name="Picture 9" descr="pic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21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ppsm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698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/>
              <a:t>The governing equations; seven equations and seven unknowns (</a:t>
            </a:r>
            <a:r>
              <a:rPr lang="en-US" altLang="en-US" sz="2800" i="1"/>
              <a:t>u, v, w, T, p, </a:t>
            </a:r>
            <a:r>
              <a:rPr lang="en-US" altLang="en-US" sz="2800" i="1">
                <a:latin typeface="Symbol" panose="05050102010706020507" pitchFamily="18" charset="2"/>
              </a:rPr>
              <a:t>r</a:t>
            </a:r>
            <a:r>
              <a:rPr lang="en-US" altLang="en-US" sz="2800" i="1"/>
              <a:t>, q</a:t>
            </a:r>
            <a:r>
              <a:rPr lang="en-US" altLang="en-US" sz="2800"/>
              <a:t>). Solvable?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93" y="2743200"/>
            <a:ext cx="5077613" cy="362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/>
              <a:t>How do we go from…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96" y="2550862"/>
            <a:ext cx="5078408" cy="362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98" y="1461135"/>
            <a:ext cx="6339840" cy="4754880"/>
          </a:xfrm>
          <a:prstGeom prst="rect">
            <a:avLst/>
          </a:prstGeom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/>
              <a:t>…to this?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71600" y="6137275"/>
            <a:ext cx="680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Wingdings" panose="05000000000000000000" pitchFamily="2" charset="2"/>
              </a:rPr>
              <a:t>o</a:t>
            </a:r>
            <a:r>
              <a:rPr lang="en-US" altLang="en-US"/>
              <a:t>ne of the driving purposes behind “Applied NWP”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5638800"/>
            <a:ext cx="3294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http://mag.ncep.noaa.gov/model-guidance-model-area.php#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/>
              <a:t>We’ll start our Applied NWP journey with another question…</a:t>
            </a:r>
          </a:p>
          <a:p>
            <a:pPr>
              <a:buFontTx/>
              <a:buNone/>
            </a:pPr>
            <a:endParaRPr lang="en-US" altLang="en-US" sz="2800"/>
          </a:p>
          <a:p>
            <a:pPr lvl="1"/>
            <a:endParaRPr lang="en-US" altLang="en-US" sz="240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03325" y="2708275"/>
            <a:ext cx="709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Why has most everyone abandoned </a:t>
            </a:r>
            <a:r>
              <a:rPr lang="en-US" altLang="en-US" dirty="0" err="1"/>
              <a:t>Playstation</a:t>
            </a:r>
            <a:r>
              <a:rPr lang="en-US" altLang="en-US" dirty="0"/>
              <a:t> </a:t>
            </a:r>
            <a:r>
              <a:rPr lang="en-US" altLang="en-US" dirty="0" smtClean="0"/>
              <a:t>Three…</a:t>
            </a:r>
            <a:endParaRPr lang="en-US" altLang="en-US" dirty="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271588" y="4648200"/>
            <a:ext cx="154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…for </a:t>
            </a:r>
            <a:r>
              <a:rPr lang="en-US" altLang="en-US" dirty="0" smtClean="0"/>
              <a:t>PS4?</a:t>
            </a:r>
            <a:endParaRPr lang="en-US" altLang="en-US" dirty="0"/>
          </a:p>
        </p:txBody>
      </p:sp>
      <p:pic>
        <p:nvPicPr>
          <p:cNvPr id="72706" name="Picture 2" descr="Sony - PlayStation 3 - 12GB - PRE-OWNED - Larger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47503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assets.console-deals.com/images/content/ps4-cons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2511425" cy="12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1150</Words>
  <Application>Microsoft Office PowerPoint</Application>
  <PresentationFormat>On-screen Show (4:3)</PresentationFormat>
  <Paragraphs>150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Microsoft Equation 3.0</vt:lpstr>
      <vt:lpstr>Equation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238</cp:revision>
  <dcterms:created xsi:type="dcterms:W3CDTF">1601-01-01T00:00:00Z</dcterms:created>
  <dcterms:modified xsi:type="dcterms:W3CDTF">2015-01-12T12:22:18Z</dcterms:modified>
</cp:coreProperties>
</file>